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59" r:id="rId2"/>
    <p:sldId id="341" r:id="rId3"/>
    <p:sldId id="404" r:id="rId4"/>
    <p:sldId id="407" r:id="rId5"/>
    <p:sldId id="408" r:id="rId6"/>
    <p:sldId id="409" r:id="rId7"/>
    <p:sldId id="405" r:id="rId8"/>
    <p:sldId id="406" r:id="rId9"/>
    <p:sldId id="410" r:id="rId10"/>
    <p:sldId id="411" r:id="rId11"/>
    <p:sldId id="412" r:id="rId12"/>
    <p:sldId id="414" r:id="rId13"/>
    <p:sldId id="469" r:id="rId14"/>
    <p:sldId id="415" r:id="rId15"/>
    <p:sldId id="416" r:id="rId16"/>
    <p:sldId id="443" r:id="rId17"/>
    <p:sldId id="413" r:id="rId18"/>
    <p:sldId id="444" r:id="rId19"/>
    <p:sldId id="417" r:id="rId20"/>
    <p:sldId id="419" r:id="rId21"/>
    <p:sldId id="420" r:id="rId22"/>
    <p:sldId id="421" r:id="rId23"/>
    <p:sldId id="423" r:id="rId24"/>
    <p:sldId id="424" r:id="rId25"/>
    <p:sldId id="425" r:id="rId26"/>
    <p:sldId id="426" r:id="rId27"/>
    <p:sldId id="428" r:id="rId28"/>
    <p:sldId id="429" r:id="rId29"/>
    <p:sldId id="430" r:id="rId30"/>
    <p:sldId id="470" r:id="rId31"/>
    <p:sldId id="427" r:id="rId32"/>
    <p:sldId id="445" r:id="rId33"/>
    <p:sldId id="446" r:id="rId34"/>
    <p:sldId id="448" r:id="rId35"/>
    <p:sldId id="468" r:id="rId36"/>
    <p:sldId id="450" r:id="rId37"/>
    <p:sldId id="467" r:id="rId38"/>
    <p:sldId id="451" r:id="rId39"/>
    <p:sldId id="452" r:id="rId40"/>
    <p:sldId id="462" r:id="rId41"/>
    <p:sldId id="453" r:id="rId42"/>
    <p:sldId id="454" r:id="rId43"/>
    <p:sldId id="455" r:id="rId44"/>
    <p:sldId id="456" r:id="rId45"/>
    <p:sldId id="457" r:id="rId46"/>
    <p:sldId id="461" r:id="rId47"/>
    <p:sldId id="458" r:id="rId48"/>
    <p:sldId id="459" r:id="rId49"/>
    <p:sldId id="440" r:id="rId50"/>
    <p:sldId id="441" r:id="rId51"/>
    <p:sldId id="460" r:id="rId52"/>
    <p:sldId id="463" r:id="rId53"/>
    <p:sldId id="464" r:id="rId54"/>
    <p:sldId id="465" r:id="rId55"/>
    <p:sldId id="431" r:id="rId56"/>
    <p:sldId id="432" r:id="rId57"/>
    <p:sldId id="433" r:id="rId58"/>
    <p:sldId id="434" r:id="rId59"/>
    <p:sldId id="435" r:id="rId60"/>
    <p:sldId id="436" r:id="rId61"/>
    <p:sldId id="449" r:id="rId62"/>
    <p:sldId id="291" r:id="rId63"/>
    <p:sldId id="472" r:id="rId64"/>
    <p:sldId id="471" r:id="rId65"/>
    <p:sldId id="439" r:id="rId66"/>
    <p:sldId id="300" r:id="rId67"/>
    <p:sldId id="473" r:id="rId68"/>
    <p:sldId id="292" r:id="rId69"/>
    <p:sldId id="293" r:id="rId70"/>
    <p:sldId id="285" r:id="rId71"/>
    <p:sldId id="294" r:id="rId72"/>
    <p:sldId id="298" r:id="rId73"/>
    <p:sldId id="295" r:id="rId74"/>
    <p:sldId id="299" r:id="rId75"/>
    <p:sldId id="474" r:id="rId76"/>
    <p:sldId id="475" r:id="rId77"/>
    <p:sldId id="476" r:id="rId78"/>
    <p:sldId id="437" r:id="rId79"/>
  </p:sldIdLst>
  <p:sldSz cx="12192000" cy="6858000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79F6FF1-7719-4BA2-96D3-0FE6B1C1730B}">
          <p14:sldIdLst>
            <p14:sldId id="259"/>
            <p14:sldId id="341"/>
          </p14:sldIdLst>
        </p14:section>
        <p14:section name="PC_Web" id="{712EB462-4E7B-4D79-958A-9AF7BE482EE6}">
          <p14:sldIdLst>
            <p14:sldId id="404"/>
            <p14:sldId id="407"/>
            <p14:sldId id="408"/>
            <p14:sldId id="409"/>
            <p14:sldId id="405"/>
            <p14:sldId id="406"/>
            <p14:sldId id="410"/>
            <p14:sldId id="411"/>
            <p14:sldId id="412"/>
            <p14:sldId id="414"/>
            <p14:sldId id="469"/>
            <p14:sldId id="415"/>
            <p14:sldId id="416"/>
            <p14:sldId id="443"/>
            <p14:sldId id="413"/>
            <p14:sldId id="444"/>
            <p14:sldId id="417"/>
            <p14:sldId id="419"/>
            <p14:sldId id="420"/>
            <p14:sldId id="421"/>
            <p14:sldId id="423"/>
            <p14:sldId id="424"/>
            <p14:sldId id="425"/>
            <p14:sldId id="426"/>
            <p14:sldId id="428"/>
            <p14:sldId id="429"/>
            <p14:sldId id="430"/>
            <p14:sldId id="470"/>
            <p14:sldId id="427"/>
            <p14:sldId id="445"/>
            <p14:sldId id="446"/>
            <p14:sldId id="448"/>
          </p14:sldIdLst>
        </p14:section>
        <p14:section name="APP_Mobile" id="{15DD919A-C4FA-40DE-9CC8-67B82FA4FCB3}">
          <p14:sldIdLst>
            <p14:sldId id="468"/>
            <p14:sldId id="450"/>
            <p14:sldId id="467"/>
            <p14:sldId id="451"/>
            <p14:sldId id="452"/>
            <p14:sldId id="462"/>
            <p14:sldId id="453"/>
            <p14:sldId id="454"/>
            <p14:sldId id="455"/>
            <p14:sldId id="456"/>
            <p14:sldId id="457"/>
            <p14:sldId id="461"/>
            <p14:sldId id="458"/>
            <p14:sldId id="459"/>
            <p14:sldId id="440"/>
            <p14:sldId id="441"/>
            <p14:sldId id="460"/>
            <p14:sldId id="463"/>
            <p14:sldId id="464"/>
            <p14:sldId id="465"/>
          </p14:sldIdLst>
        </p14:section>
        <p14:section name="버그 수정" id="{3D0C943D-7816-434D-9D63-F453FF46032D}">
          <p14:sldIdLst>
            <p14:sldId id="431"/>
            <p14:sldId id="432"/>
            <p14:sldId id="433"/>
            <p14:sldId id="434"/>
            <p14:sldId id="435"/>
            <p14:sldId id="436"/>
            <p14:sldId id="449"/>
          </p14:sldIdLst>
        </p14:section>
        <p14:section name="어드민(Admin)_관리자" id="{9E76FC3D-27BF-41D8-84AF-2858358DCDE4}">
          <p14:sldIdLst>
            <p14:sldId id="291"/>
            <p14:sldId id="472"/>
            <p14:sldId id="471"/>
            <p14:sldId id="439"/>
            <p14:sldId id="300"/>
            <p14:sldId id="473"/>
            <p14:sldId id="292"/>
            <p14:sldId id="293"/>
            <p14:sldId id="285"/>
            <p14:sldId id="294"/>
            <p14:sldId id="298"/>
            <p14:sldId id="295"/>
            <p14:sldId id="299"/>
            <p14:sldId id="474"/>
            <p14:sldId id="475"/>
            <p14:sldId id="476"/>
            <p14:sldId id="43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o Sangho" initials="HS" lastIdx="2" clrIdx="0">
    <p:extLst>
      <p:ext uri="{19B8F6BF-5375-455C-9EA6-DF929625EA0E}">
        <p15:presenceInfo xmlns:p15="http://schemas.microsoft.com/office/powerpoint/2012/main" userId="06117f7ac0f3fa81" providerId="Windows Live"/>
      </p:ext>
    </p:extLst>
  </p:cmAuthor>
  <p:cmAuthor id="2" name="Hi" initials="H" lastIdx="1" clrIdx="1">
    <p:extLst>
      <p:ext uri="{19B8F6BF-5375-455C-9EA6-DF929625EA0E}">
        <p15:presenceInfo xmlns:p15="http://schemas.microsoft.com/office/powerpoint/2012/main" userId="H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FFFFFF"/>
    <a:srgbClr val="A6A6A6"/>
    <a:srgbClr val="FF00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1" autoAdjust="0"/>
    <p:restoredTop sz="96412" autoAdjust="0"/>
  </p:normalViewPr>
  <p:slideViewPr>
    <p:cSldViewPr snapToGrid="0">
      <p:cViewPr varScale="1">
        <p:scale>
          <a:sx n="69" d="100"/>
          <a:sy n="69" d="100"/>
        </p:scale>
        <p:origin x="1266" y="6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D0993-79C3-4790-ABB9-44E7CCBC6283}" type="datetimeFigureOut">
              <a:rPr lang="ko-KR" altLang="en-US" smtClean="0"/>
              <a:t>2021-08-09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2650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83307"/>
            <a:ext cx="544576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7"/>
            <a:ext cx="2949787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EB39E-DE4C-498A-9CF2-0B4D1FF2F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400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EB39E-DE4C-498A-9CF2-0B4D1FF2F9E7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963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EB39E-DE4C-498A-9CF2-0B4D1FF2F9E7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855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EB39E-DE4C-498A-9CF2-0B4D1FF2F9E7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43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EB39E-DE4C-498A-9CF2-0B4D1FF2F9E7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11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EAB3ADF7-7A90-4A09-A481-55DB52A0A933}"/>
              </a:ext>
            </a:extLst>
          </p:cNvPr>
          <p:cNvSpPr/>
          <p:nvPr userDrawn="1"/>
        </p:nvSpPr>
        <p:spPr>
          <a:xfrm>
            <a:off x="0" y="1966911"/>
            <a:ext cx="12192000" cy="2924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제목 8">
            <a:extLst>
              <a:ext uri="{FF2B5EF4-FFF2-40B4-BE49-F238E27FC236}">
                <a16:creationId xmlns:a16="http://schemas.microsoft.com/office/drawing/2014/main" id="{93E2C9DF-4B9F-4DC8-A3BE-A82A6DA5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67976"/>
            <a:ext cx="10515600" cy="1061022"/>
          </a:xfrm>
          <a:prstGeom prst="rect">
            <a:avLst/>
          </a:prstGeom>
        </p:spPr>
        <p:txBody>
          <a:bodyPr anchor="ctr"/>
          <a:lstStyle>
            <a:lvl1pPr algn="ctr">
              <a:defRPr sz="4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1D4BFA-7CF0-4220-8B60-7F2D61DE5413}"/>
              </a:ext>
            </a:extLst>
          </p:cNvPr>
          <p:cNvSpPr txBox="1"/>
          <p:nvPr userDrawn="1"/>
        </p:nvSpPr>
        <p:spPr>
          <a:xfrm>
            <a:off x="5772834" y="383006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/>
              <a:t>담당자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07AA2711-A8BE-419C-B619-C7E93EEFCA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5596" y="3530026"/>
            <a:ext cx="6400804" cy="276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/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26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D1C46E1-23C7-4051-82B0-555009BDF25C}"/>
              </a:ext>
            </a:extLst>
          </p:cNvPr>
          <p:cNvSpPr/>
          <p:nvPr userDrawn="1"/>
        </p:nvSpPr>
        <p:spPr>
          <a:xfrm>
            <a:off x="171450" y="147636"/>
            <a:ext cx="11839575" cy="6548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12">
            <a:extLst>
              <a:ext uri="{FF2B5EF4-FFF2-40B4-BE49-F238E27FC236}">
                <a16:creationId xmlns:a16="http://schemas.microsoft.com/office/drawing/2014/main" id="{0E46AB11-91AE-4471-B020-9C66341798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1945" y="301051"/>
            <a:ext cx="4048129" cy="7276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1"/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274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77">
            <a:extLst>
              <a:ext uri="{FF2B5EF4-FFF2-40B4-BE49-F238E27FC236}">
                <a16:creationId xmlns:a16="http://schemas.microsoft.com/office/drawing/2014/main" id="{70D250A9-07F6-4196-B53C-343480DBD69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7361" y="575507"/>
            <a:ext cx="11915130" cy="609385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hangingPunct="1">
              <a:defRPr/>
            </a:pP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F65752-4445-4428-B187-D97C6571B765}"/>
              </a:ext>
            </a:extLst>
          </p:cNvPr>
          <p:cNvSpPr/>
          <p:nvPr userDrawn="1"/>
        </p:nvSpPr>
        <p:spPr bwMode="auto">
          <a:xfrm>
            <a:off x="993490" y="155984"/>
            <a:ext cx="2251360" cy="36647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sz="8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48C9344-3E08-4EFD-A4B0-42CB4C46A053}"/>
              </a:ext>
            </a:extLst>
          </p:cNvPr>
          <p:cNvSpPr/>
          <p:nvPr userDrawn="1"/>
        </p:nvSpPr>
        <p:spPr bwMode="auto">
          <a:xfrm>
            <a:off x="10894827" y="155986"/>
            <a:ext cx="1147664" cy="1836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75BCD4-AE9B-4294-B7F7-238FCC761B82}"/>
              </a:ext>
            </a:extLst>
          </p:cNvPr>
          <p:cNvSpPr/>
          <p:nvPr userDrawn="1"/>
        </p:nvSpPr>
        <p:spPr bwMode="auto">
          <a:xfrm>
            <a:off x="128589" y="155984"/>
            <a:ext cx="864902" cy="36647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+mn-ea"/>
              </a:rPr>
              <a:t>Project Name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F0B7B4-D012-4B5F-9245-91225E347C4D}"/>
              </a:ext>
            </a:extLst>
          </p:cNvPr>
          <p:cNvSpPr/>
          <p:nvPr userDrawn="1"/>
        </p:nvSpPr>
        <p:spPr bwMode="auto">
          <a:xfrm>
            <a:off x="3224808" y="155984"/>
            <a:ext cx="1079698" cy="1836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Screen Title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CFC5B4-2CFE-484B-9371-2D7A5DC77811}"/>
              </a:ext>
            </a:extLst>
          </p:cNvPr>
          <p:cNvSpPr/>
          <p:nvPr userDrawn="1"/>
        </p:nvSpPr>
        <p:spPr bwMode="auto">
          <a:xfrm>
            <a:off x="3224808" y="339681"/>
            <a:ext cx="1079698" cy="18277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Page 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Rectangle 757">
            <a:extLst>
              <a:ext uri="{FF2B5EF4-FFF2-40B4-BE49-F238E27FC236}">
                <a16:creationId xmlns:a16="http://schemas.microsoft.com/office/drawing/2014/main" id="{15D7ECE1-2BD7-4FE3-A3E8-B8E69EC23A2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898921" y="169610"/>
            <a:ext cx="651160" cy="169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l" eaLnBrk="1" hangingPunct="1">
              <a:defRPr/>
            </a:pPr>
            <a:fld id="{A72D3F29-B357-42B0-924E-929A853D3C8F}" type="slidenum">
              <a:rPr lang="en-US" altLang="ko-KR" sz="800" b="0" i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en-US" altLang="ko-KR" sz="800" b="0" i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879A018-F7DA-45CE-BACF-E5C72FDE98E3}"/>
              </a:ext>
            </a:extLst>
          </p:cNvPr>
          <p:cNvSpPr/>
          <p:nvPr userDrawn="1"/>
        </p:nvSpPr>
        <p:spPr bwMode="auto">
          <a:xfrm>
            <a:off x="4238626" y="155984"/>
            <a:ext cx="5616574" cy="18277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9044EC-25E1-4E8F-BDEA-F666DDE01A9E}"/>
              </a:ext>
            </a:extLst>
          </p:cNvPr>
          <p:cNvSpPr/>
          <p:nvPr userDrawn="1"/>
        </p:nvSpPr>
        <p:spPr bwMode="auto">
          <a:xfrm>
            <a:off x="4238626" y="339681"/>
            <a:ext cx="5616574" cy="18277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433DD3-7E97-4F1A-86C1-E7E9DA84FA7C}"/>
              </a:ext>
            </a:extLst>
          </p:cNvPr>
          <p:cNvSpPr/>
          <p:nvPr userDrawn="1"/>
        </p:nvSpPr>
        <p:spPr bwMode="auto">
          <a:xfrm>
            <a:off x="9815129" y="155984"/>
            <a:ext cx="1079698" cy="1836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F7B55D-1264-483B-94A4-13DEC88DDE07}"/>
              </a:ext>
            </a:extLst>
          </p:cNvPr>
          <p:cNvSpPr/>
          <p:nvPr userDrawn="1"/>
        </p:nvSpPr>
        <p:spPr bwMode="auto">
          <a:xfrm>
            <a:off x="9815129" y="339680"/>
            <a:ext cx="1079698" cy="18277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+mn-ea"/>
              </a:rPr>
              <a:t>Manager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+mn-ea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0895368-D8B5-496E-91A1-EF4C994727B1}"/>
              </a:ext>
            </a:extLst>
          </p:cNvPr>
          <p:cNvSpPr/>
          <p:nvPr userDrawn="1"/>
        </p:nvSpPr>
        <p:spPr bwMode="auto">
          <a:xfrm>
            <a:off x="10894827" y="338758"/>
            <a:ext cx="1147664" cy="1836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11">
            <a:extLst>
              <a:ext uri="{FF2B5EF4-FFF2-40B4-BE49-F238E27FC236}">
                <a16:creationId xmlns:a16="http://schemas.microsoft.com/office/drawing/2014/main" id="{C49D0012-6A36-480A-9057-69A542F09574}"/>
              </a:ext>
            </a:extLst>
          </p:cNvPr>
          <p:cNvSpPr/>
          <p:nvPr userDrawn="1"/>
        </p:nvSpPr>
        <p:spPr>
          <a:xfrm>
            <a:off x="9815127" y="575507"/>
            <a:ext cx="2227364" cy="6093853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043" tIns="40522" rIns="81043" bIns="40522" anchor="ctr"/>
          <a:lstStyle/>
          <a:p>
            <a:pPr algn="ctr">
              <a:defRPr/>
            </a:pPr>
            <a:endParaRPr lang="ko-KR" altLang="en-US" sz="800" b="0">
              <a:solidFill>
                <a:schemeClr val="tx1"/>
              </a:solidFill>
              <a:effectLst/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CDBFF335-FAFD-4C2A-B821-6506E1ED8F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3490" y="161647"/>
            <a:ext cx="2227224" cy="36080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900"/>
            </a:lvl1pPr>
          </a:lstStyle>
          <a:p>
            <a:pPr lvl="0"/>
            <a:endParaRPr lang="ko-KR" altLang="en-US" dirty="0"/>
          </a:p>
        </p:txBody>
      </p:sp>
      <p:sp>
        <p:nvSpPr>
          <p:cNvPr id="25" name="텍스트 개체 틀 23">
            <a:extLst>
              <a:ext uri="{FF2B5EF4-FFF2-40B4-BE49-F238E27FC236}">
                <a16:creationId xmlns:a16="http://schemas.microsoft.com/office/drawing/2014/main" id="{AFFE409B-6AED-44F9-8E59-A1BF50D47F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50816" y="150557"/>
            <a:ext cx="5550694" cy="18912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/>
            </a:lvl1pPr>
          </a:lstStyle>
          <a:p>
            <a:pPr lvl="0"/>
            <a:endParaRPr lang="ko-KR" altLang="en-US"/>
          </a:p>
        </p:txBody>
      </p:sp>
      <p:sp>
        <p:nvSpPr>
          <p:cNvPr id="26" name="텍스트 개체 틀 23">
            <a:extLst>
              <a:ext uri="{FF2B5EF4-FFF2-40B4-BE49-F238E27FC236}">
                <a16:creationId xmlns:a16="http://schemas.microsoft.com/office/drawing/2014/main" id="{BCC19829-1A56-47A3-9941-74194B687C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50816" y="342050"/>
            <a:ext cx="5550694" cy="18912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/>
            </a:lvl1pPr>
          </a:lstStyle>
          <a:p>
            <a:pPr lvl="0"/>
            <a:endParaRPr lang="ko-KR" altLang="en-US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BE8E08E3-862A-47A1-A121-2942F45BBDB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166129431"/>
              </p:ext>
            </p:extLst>
          </p:nvPr>
        </p:nvGraphicFramePr>
        <p:xfrm>
          <a:off x="9814058" y="581114"/>
          <a:ext cx="2227363" cy="6088246"/>
        </p:xfrm>
        <a:graphic>
          <a:graphicData uri="http://schemas.openxmlformats.org/drawingml/2006/table">
            <a:tbl>
              <a:tblPr/>
              <a:tblGrid>
                <a:gridCol w="22273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12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Description</a:t>
                      </a:r>
                      <a:endParaRPr lang="ko-KR" altLang="en-US" sz="7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9613" marR="49613" marT="31500" marB="3150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6994">
                <a:tc>
                  <a:txBody>
                    <a:bodyPr/>
                    <a:lstStyle/>
                    <a:p>
                      <a:pPr marL="0" indent="0" algn="l" latinLnBrk="1">
                        <a:buFontTx/>
                        <a:buNone/>
                      </a:pPr>
                      <a:endParaRPr lang="en-US" altLang="ko-KR" sz="9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9613" marR="49613" marT="31500" marB="31500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텍스트 개체 틀 23">
            <a:extLst>
              <a:ext uri="{FF2B5EF4-FFF2-40B4-BE49-F238E27FC236}">
                <a16:creationId xmlns:a16="http://schemas.microsoft.com/office/drawing/2014/main" id="{F8CB1D0A-6FB4-4D5B-80B6-72DCE2E66B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08446" y="360002"/>
            <a:ext cx="1132975" cy="1555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/>
            </a:lvl1pPr>
          </a:lstStyle>
          <a:p>
            <a:pPr lvl="0"/>
            <a:endParaRPr lang="ko-KR" altLang="en-US" dirty="0"/>
          </a:p>
        </p:txBody>
      </p:sp>
      <p:sp>
        <p:nvSpPr>
          <p:cNvPr id="29" name="텍스트 개체 틀 23">
            <a:extLst>
              <a:ext uri="{FF2B5EF4-FFF2-40B4-BE49-F238E27FC236}">
                <a16:creationId xmlns:a16="http://schemas.microsoft.com/office/drawing/2014/main" id="{3116991A-9E45-433F-97B8-4EED8079A0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17749" y="781049"/>
            <a:ext cx="2223672" cy="5878785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800"/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8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77">
            <a:extLst>
              <a:ext uri="{FF2B5EF4-FFF2-40B4-BE49-F238E27FC236}">
                <a16:creationId xmlns:a16="http://schemas.microsoft.com/office/drawing/2014/main" id="{ED1B87A9-5350-4BF7-937B-3E1B59E0A9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27361" y="575507"/>
            <a:ext cx="11915130" cy="609385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hangingPunct="1">
              <a:defRPr/>
            </a:pPr>
            <a:endParaRPr lang="ko-KR" altLang="en-US" sz="8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972600-B739-48CB-9EB8-EF9A97D39359}"/>
              </a:ext>
            </a:extLst>
          </p:cNvPr>
          <p:cNvSpPr/>
          <p:nvPr userDrawn="1"/>
        </p:nvSpPr>
        <p:spPr bwMode="auto">
          <a:xfrm>
            <a:off x="993490" y="155984"/>
            <a:ext cx="2251360" cy="36647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sz="8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1C2509-FB61-453E-AFCD-9A738EADC183}"/>
              </a:ext>
            </a:extLst>
          </p:cNvPr>
          <p:cNvSpPr/>
          <p:nvPr userDrawn="1"/>
        </p:nvSpPr>
        <p:spPr bwMode="auto">
          <a:xfrm>
            <a:off x="10894827" y="155986"/>
            <a:ext cx="1147664" cy="1836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D372F0-9ACF-4568-B8E5-07262AD521D8}"/>
              </a:ext>
            </a:extLst>
          </p:cNvPr>
          <p:cNvSpPr/>
          <p:nvPr userDrawn="1"/>
        </p:nvSpPr>
        <p:spPr bwMode="auto">
          <a:xfrm>
            <a:off x="128589" y="155984"/>
            <a:ext cx="864902" cy="36647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Project Name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2671C4-735E-411C-ACAF-9AEBBDD95909}"/>
              </a:ext>
            </a:extLst>
          </p:cNvPr>
          <p:cNvSpPr/>
          <p:nvPr userDrawn="1"/>
        </p:nvSpPr>
        <p:spPr bwMode="auto">
          <a:xfrm>
            <a:off x="3224808" y="155984"/>
            <a:ext cx="1079698" cy="1836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+mn-ea"/>
              </a:rPr>
              <a:t>Screen Title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+mn-ea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E33FAB-F6D2-4E0E-BB5A-58BB767EF1C8}"/>
              </a:ext>
            </a:extLst>
          </p:cNvPr>
          <p:cNvSpPr/>
          <p:nvPr userDrawn="1"/>
        </p:nvSpPr>
        <p:spPr bwMode="auto">
          <a:xfrm>
            <a:off x="3224808" y="339681"/>
            <a:ext cx="1079698" cy="18277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+mn-ea"/>
              </a:rPr>
              <a:t>Page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+mn-ea"/>
            </a:endParaRPr>
          </a:p>
        </p:txBody>
      </p:sp>
      <p:sp>
        <p:nvSpPr>
          <p:cNvPr id="13" name="Rectangle 757">
            <a:extLst>
              <a:ext uri="{FF2B5EF4-FFF2-40B4-BE49-F238E27FC236}">
                <a16:creationId xmlns:a16="http://schemas.microsoft.com/office/drawing/2014/main" id="{49A8F27E-C577-4DEE-A659-09943F96D1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898921" y="169610"/>
            <a:ext cx="651160" cy="169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l" eaLnBrk="1" hangingPunct="1">
              <a:defRPr/>
            </a:pPr>
            <a:fld id="{A72D3F29-B357-42B0-924E-929A853D3C8F}" type="slidenum">
              <a:rPr lang="en-US" altLang="ko-KR" sz="800" b="0" i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en-US" altLang="ko-KR" sz="800" b="0" i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EEC417-1331-403F-9136-FDD951CB6307}"/>
              </a:ext>
            </a:extLst>
          </p:cNvPr>
          <p:cNvSpPr/>
          <p:nvPr userDrawn="1"/>
        </p:nvSpPr>
        <p:spPr bwMode="auto">
          <a:xfrm>
            <a:off x="4238626" y="155984"/>
            <a:ext cx="5616574" cy="18277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666150-0F58-4065-9BE9-11D655250F4B}"/>
              </a:ext>
            </a:extLst>
          </p:cNvPr>
          <p:cNvSpPr/>
          <p:nvPr userDrawn="1"/>
        </p:nvSpPr>
        <p:spPr bwMode="auto">
          <a:xfrm>
            <a:off x="4238626" y="339681"/>
            <a:ext cx="5616574" cy="182773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AA3BACF-2651-4869-A9B3-69E511C7F209}"/>
              </a:ext>
            </a:extLst>
          </p:cNvPr>
          <p:cNvSpPr/>
          <p:nvPr userDrawn="1"/>
        </p:nvSpPr>
        <p:spPr bwMode="auto">
          <a:xfrm>
            <a:off x="9815129" y="155984"/>
            <a:ext cx="1079698" cy="18369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Page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51FE40-4C09-4B07-9659-570EC148F190}"/>
              </a:ext>
            </a:extLst>
          </p:cNvPr>
          <p:cNvSpPr/>
          <p:nvPr userDrawn="1"/>
        </p:nvSpPr>
        <p:spPr bwMode="auto">
          <a:xfrm>
            <a:off x="9815129" y="339680"/>
            <a:ext cx="1079698" cy="182773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Manager</a:t>
            </a: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268917-6EEB-4E4C-934D-E4955A51914F}"/>
              </a:ext>
            </a:extLst>
          </p:cNvPr>
          <p:cNvSpPr/>
          <p:nvPr userDrawn="1"/>
        </p:nvSpPr>
        <p:spPr bwMode="auto">
          <a:xfrm>
            <a:off x="10894827" y="338758"/>
            <a:ext cx="1147664" cy="183696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텍스트 개체 틀 23">
            <a:extLst>
              <a:ext uri="{FF2B5EF4-FFF2-40B4-BE49-F238E27FC236}">
                <a16:creationId xmlns:a16="http://schemas.microsoft.com/office/drawing/2014/main" id="{E15065B1-261C-4080-99A8-F3433B4A6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3490" y="161647"/>
            <a:ext cx="2227224" cy="36080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900"/>
            </a:lvl1pPr>
          </a:lstStyle>
          <a:p>
            <a:pPr lvl="0"/>
            <a:endParaRPr lang="ko-KR" altLang="en-US"/>
          </a:p>
        </p:txBody>
      </p:sp>
      <p:sp>
        <p:nvSpPr>
          <p:cNvPr id="22" name="텍스트 개체 틀 23">
            <a:extLst>
              <a:ext uri="{FF2B5EF4-FFF2-40B4-BE49-F238E27FC236}">
                <a16:creationId xmlns:a16="http://schemas.microsoft.com/office/drawing/2014/main" id="{D55DCEF9-0C10-4E83-AC0B-B282039035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50816" y="150557"/>
            <a:ext cx="5550694" cy="18912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/>
            </a:lvl1pPr>
          </a:lstStyle>
          <a:p>
            <a:pPr lvl="0"/>
            <a:endParaRPr lang="ko-KR" altLang="en-US"/>
          </a:p>
        </p:txBody>
      </p:sp>
      <p:sp>
        <p:nvSpPr>
          <p:cNvPr id="23" name="텍스트 개체 틀 23">
            <a:extLst>
              <a:ext uri="{FF2B5EF4-FFF2-40B4-BE49-F238E27FC236}">
                <a16:creationId xmlns:a16="http://schemas.microsoft.com/office/drawing/2014/main" id="{8678C372-FC54-4994-92C9-F0183C04A6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50816" y="342050"/>
            <a:ext cx="5550694" cy="18912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/>
            </a:lvl1pPr>
          </a:lstStyle>
          <a:p>
            <a:pPr lvl="0"/>
            <a:endParaRPr lang="ko-KR" altLang="en-US"/>
          </a:p>
        </p:txBody>
      </p:sp>
      <p:sp>
        <p:nvSpPr>
          <p:cNvPr id="29" name="텍스트 개체 틀 23">
            <a:extLst>
              <a:ext uri="{FF2B5EF4-FFF2-40B4-BE49-F238E27FC236}">
                <a16:creationId xmlns:a16="http://schemas.microsoft.com/office/drawing/2014/main" id="{4B443119-39A3-4107-9BE3-AC7A9F304D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08446" y="360002"/>
            <a:ext cx="1132975" cy="15552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00"/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541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9288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49" r:id="rId3"/>
    <p:sldLayoutId id="2147483650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2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55.xml"/><Relationship Id="rId7" Type="http://schemas.openxmlformats.org/officeDocument/2006/relationships/image" Target="../media/image9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56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59.xml"/><Relationship Id="rId7" Type="http://schemas.openxmlformats.org/officeDocument/2006/relationships/image" Target="../media/image9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5.png"/><Relationship Id="rId4" Type="http://schemas.openxmlformats.org/officeDocument/2006/relationships/tags" Target="../tags/tag60.xml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63.xml"/><Relationship Id="rId7" Type="http://schemas.openxmlformats.org/officeDocument/2006/relationships/image" Target="../media/image9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1.png"/><Relationship Id="rId4" Type="http://schemas.openxmlformats.org/officeDocument/2006/relationships/tags" Target="../tags/tag64.xml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67.xml"/><Relationship Id="rId7" Type="http://schemas.openxmlformats.org/officeDocument/2006/relationships/image" Target="../media/image9.png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1.png"/><Relationship Id="rId4" Type="http://schemas.openxmlformats.org/officeDocument/2006/relationships/tags" Target="../tags/tag68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71.xml"/><Relationship Id="rId7" Type="http://schemas.openxmlformats.org/officeDocument/2006/relationships/image" Target="../media/image9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11.png"/><Relationship Id="rId4" Type="http://schemas.openxmlformats.org/officeDocument/2006/relationships/tags" Target="../tags/tag72.xml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75.xml"/><Relationship Id="rId7" Type="http://schemas.openxmlformats.org/officeDocument/2006/relationships/image" Target="../media/image9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76.xml"/><Relationship Id="rId9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87.xml"/><Relationship Id="rId7" Type="http://schemas.openxmlformats.org/officeDocument/2006/relationships/image" Target="../media/image9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88.xml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9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9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9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99.xml"/><Relationship Id="rId7" Type="http://schemas.openxmlformats.org/officeDocument/2006/relationships/image" Target="../media/image9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0.xml"/><Relationship Id="rId9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103.xml"/><Relationship Id="rId7" Type="http://schemas.openxmlformats.org/officeDocument/2006/relationships/image" Target="../media/image10.pn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4.xml"/><Relationship Id="rId9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07.xml"/><Relationship Id="rId7" Type="http://schemas.openxmlformats.org/officeDocument/2006/relationships/image" Target="../media/image15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0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4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../media/image3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image" Target="../media/image2.PNG"/><Relationship Id="rId5" Type="http://schemas.openxmlformats.org/officeDocument/2006/relationships/tags" Target="../tags/tag113.xml"/><Relationship Id="rId10" Type="http://schemas.openxmlformats.org/officeDocument/2006/relationships/image" Target="../media/image1.png"/><Relationship Id="rId4" Type="http://schemas.openxmlformats.org/officeDocument/2006/relationships/tags" Target="../tags/tag11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19.xml"/><Relationship Id="rId7" Type="http://schemas.openxmlformats.org/officeDocument/2006/relationships/image" Target="../media/image10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23.xml"/><Relationship Id="rId7" Type="http://schemas.openxmlformats.org/officeDocument/2006/relationships/image" Target="../media/image10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2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27.xml"/><Relationship Id="rId7" Type="http://schemas.openxmlformats.org/officeDocument/2006/relationships/image" Target="../media/image10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28.xml"/><Relationship Id="rId9" Type="http://schemas.openxmlformats.org/officeDocument/2006/relationships/image" Target="../media/image1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31.xml"/><Relationship Id="rId7" Type="http://schemas.openxmlformats.org/officeDocument/2006/relationships/image" Target="../media/image10.pn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20.png"/><Relationship Id="rId4" Type="http://schemas.openxmlformats.org/officeDocument/2006/relationships/tags" Target="../tags/tag132.xml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4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2.PNG"/><Relationship Id="rId5" Type="http://schemas.openxmlformats.org/officeDocument/2006/relationships/tags" Target="../tags/tag5.xml"/><Relationship Id="rId10" Type="http://schemas.openxmlformats.org/officeDocument/2006/relationships/image" Target="../media/image1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35.xml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image" Target="../media/image2.PNG"/><Relationship Id="rId11" Type="http://schemas.openxmlformats.org/officeDocument/2006/relationships/image" Target="../media/image19.png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5.png"/><Relationship Id="rId4" Type="http://schemas.openxmlformats.org/officeDocument/2006/relationships/tags" Target="../tags/tag136.xml"/><Relationship Id="rId9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139.xml"/><Relationship Id="rId7" Type="http://schemas.openxmlformats.org/officeDocument/2006/relationships/image" Target="../media/image17.png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143.xml"/><Relationship Id="rId7" Type="http://schemas.openxmlformats.org/officeDocument/2006/relationships/image" Target="../media/image17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47.xml"/><Relationship Id="rId7" Type="http://schemas.openxmlformats.org/officeDocument/2006/relationships/image" Target="../media/image17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4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image" Target="../media/image2.PNG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slideLayout" Target="../slideLayouts/slideLayout3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tags" Target="../tags/tag159.xml"/><Relationship Id="rId5" Type="http://schemas.openxmlformats.org/officeDocument/2006/relationships/tags" Target="../tags/tag153.xml"/><Relationship Id="rId10" Type="http://schemas.openxmlformats.org/officeDocument/2006/relationships/tags" Target="../tags/tag158.xml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slide" Target="slide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2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hyperlink" Target="https://terms.naver.com/entry.naver?docId=1924171&amp;cid=42125&amp;categoryId=42125" TargetMode="External"/><Relationship Id="rId5" Type="http://schemas.openxmlformats.org/officeDocument/2006/relationships/tags" Target="../tags/tag13.xml"/><Relationship Id="rId15" Type="http://schemas.openxmlformats.org/officeDocument/2006/relationships/image" Target="../media/image4.PNG"/><Relationship Id="rId10" Type="http://schemas.openxmlformats.org/officeDocument/2006/relationships/hyperlink" Target="https://github.com/FinanceData/FinanceDataReader/wiki" TargetMode="External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4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3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2.PNG"/><Relationship Id="rId5" Type="http://schemas.openxmlformats.org/officeDocument/2006/relationships/tags" Target="../tags/tag21.xml"/><Relationship Id="rId10" Type="http://schemas.openxmlformats.org/officeDocument/2006/relationships/image" Target="../media/image1.png"/><Relationship Id="rId4" Type="http://schemas.openxmlformats.org/officeDocument/2006/relationships/tags" Target="../tags/tag20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image" Target="../media/image22.png"/><Relationship Id="rId5" Type="http://schemas.openxmlformats.org/officeDocument/2006/relationships/tags" Target="../tags/tag164.xml"/><Relationship Id="rId10" Type="http://schemas.openxmlformats.org/officeDocument/2006/relationships/image" Target="../media/image57.png"/><Relationship Id="rId4" Type="http://schemas.openxmlformats.org/officeDocument/2006/relationships/tags" Target="../tags/tag163.xml"/><Relationship Id="rId9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image" Target="../media/image3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1.png"/><Relationship Id="rId5" Type="http://schemas.openxmlformats.org/officeDocument/2006/relationships/tags" Target="../tags/tag29.xml"/><Relationship Id="rId10" Type="http://schemas.openxmlformats.org/officeDocument/2006/relationships/hyperlink" Target="https://kreditjob.com/" TargetMode="External"/><Relationship Id="rId4" Type="http://schemas.openxmlformats.org/officeDocument/2006/relationships/tags" Target="../tags/tag28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35.xml"/><Relationship Id="rId7" Type="http://schemas.openxmlformats.org/officeDocument/2006/relationships/image" Target="../media/image4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6.xml"/><Relationship Id="rId9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6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4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image" Target="../media/image4.PNG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12" Type="http://schemas.openxmlformats.org/officeDocument/2006/relationships/image" Target="../media/image3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image" Target="../media/image2.PNG"/><Relationship Id="rId5" Type="http://schemas.openxmlformats.org/officeDocument/2006/relationships/tags" Target="../tags/tag45.xml"/><Relationship Id="rId10" Type="http://schemas.openxmlformats.org/officeDocument/2006/relationships/image" Target="../media/image1.png"/><Relationship Id="rId4" Type="http://schemas.openxmlformats.org/officeDocument/2006/relationships/tags" Target="../tags/tag44.xml"/><Relationship Id="rId9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ACBB2C56-7179-4D94-8A75-127A38608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노다지 고도화</a:t>
            </a:r>
            <a:br>
              <a:rPr lang="en-US" altLang="ko-KR" dirty="0"/>
            </a:br>
            <a:r>
              <a:rPr lang="en-US" altLang="ko-KR" sz="1400" dirty="0" err="1"/>
              <a:t>ver</a:t>
            </a:r>
            <a:r>
              <a:rPr lang="en-US" altLang="ko-KR" sz="1400" dirty="0"/>
              <a:t> 5.12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4AABB65-D58E-4A18-A827-0791208337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1233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555792"/>
              </p:ext>
            </p:extLst>
          </p:nvPr>
        </p:nvGraphicFramePr>
        <p:xfrm>
          <a:off x="9801510" y="768586"/>
          <a:ext cx="2258189" cy="157824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돈버는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기법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수정사항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목표수익률 삭제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무의미한 정보표시로 인해 삭제 요망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11691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557713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791609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3" y="2199833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7349231-6675-42C0-A3B7-402BAD3A5D73}"/>
              </a:ext>
            </a:extLst>
          </p:cNvPr>
          <p:cNvSpPr/>
          <p:nvPr/>
        </p:nvSpPr>
        <p:spPr>
          <a:xfrm>
            <a:off x="3915961" y="1301892"/>
            <a:ext cx="794038" cy="24523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30C9570-59CC-4237-9835-9D085D47B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878"/>
          <a:stretch/>
        </p:blipFill>
        <p:spPr>
          <a:xfrm>
            <a:off x="1228368" y="1613576"/>
            <a:ext cx="7133987" cy="5055638"/>
          </a:xfrm>
          <a:prstGeom prst="rect">
            <a:avLst/>
          </a:prstGeom>
        </p:spPr>
      </p:pic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B5DFC27-475B-4DDE-B9E0-E08B82D1D8DA}"/>
              </a:ext>
            </a:extLst>
          </p:cNvPr>
          <p:cNvSpPr/>
          <p:nvPr/>
        </p:nvSpPr>
        <p:spPr>
          <a:xfrm>
            <a:off x="1346158" y="4323327"/>
            <a:ext cx="3527846" cy="44162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C48162BE-DB15-421A-BCE5-09F5767A13D8}"/>
              </a:ext>
            </a:extLst>
          </p:cNvPr>
          <p:cNvSpPr/>
          <p:nvPr/>
        </p:nvSpPr>
        <p:spPr>
          <a:xfrm>
            <a:off x="1151916" y="4157375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2C062A-891D-4244-8A71-31657607ABCD}"/>
              </a:ext>
            </a:extLst>
          </p:cNvPr>
          <p:cNvSpPr/>
          <p:nvPr/>
        </p:nvSpPr>
        <p:spPr>
          <a:xfrm>
            <a:off x="1065402" y="629174"/>
            <a:ext cx="8330268" cy="5942090"/>
          </a:xfrm>
          <a:prstGeom prst="rect">
            <a:avLst/>
          </a:prstGeom>
          <a:solidFill>
            <a:schemeClr val="tx1">
              <a:alpha val="74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>
                <a:solidFill>
                  <a:schemeClr val="bg1"/>
                </a:solidFill>
              </a:rPr>
              <a:t>돈버는기법</a:t>
            </a:r>
            <a:r>
              <a:rPr lang="ko-KR" altLang="en-US" sz="1050" b="1" dirty="0">
                <a:solidFill>
                  <a:schemeClr val="bg1"/>
                </a:solidFill>
              </a:rPr>
              <a:t> </a:t>
            </a:r>
            <a:r>
              <a:rPr lang="en-US" altLang="ko-KR" sz="1050" b="1" dirty="0">
                <a:solidFill>
                  <a:schemeClr val="bg1"/>
                </a:solidFill>
              </a:rPr>
              <a:t>– </a:t>
            </a:r>
            <a:r>
              <a:rPr lang="ko-KR" altLang="en-US" sz="1050" b="1" dirty="0">
                <a:solidFill>
                  <a:schemeClr val="bg1"/>
                </a:solidFill>
              </a:rPr>
              <a:t>리디자인 예정</a:t>
            </a:r>
            <a:endParaRPr lang="en-US" altLang="ko-KR" sz="1050" b="1" dirty="0">
              <a:solidFill>
                <a:schemeClr val="bg1"/>
              </a:solidFill>
            </a:endParaRPr>
          </a:p>
          <a:p>
            <a:pPr algn="ctr"/>
            <a:endParaRPr lang="en-US" altLang="ko-KR" sz="105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1050" b="1" dirty="0">
                <a:solidFill>
                  <a:schemeClr val="bg1"/>
                </a:solidFill>
              </a:rPr>
              <a:t>보류</a:t>
            </a:r>
            <a:endParaRPr lang="en-US" altLang="ko-KR" sz="1050" b="1" dirty="0">
              <a:solidFill>
                <a:schemeClr val="bg1"/>
              </a:solidFill>
            </a:endParaRPr>
          </a:p>
          <a:p>
            <a:pPr algn="ctr"/>
            <a:endParaRPr lang="en-US" altLang="ko-KR" sz="105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1050" b="1" dirty="0">
                <a:solidFill>
                  <a:schemeClr val="bg1"/>
                </a:solidFill>
              </a:rPr>
              <a:t>0806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65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410762"/>
              </p:ext>
            </p:extLst>
          </p:nvPr>
        </p:nvGraphicFramePr>
        <p:xfrm>
          <a:off x="9801510" y="768586"/>
          <a:ext cx="2258189" cy="365088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 게시판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다음과 같은 게시판이 존재함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이거 어때요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기본값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전반적인 자유게시판 형태의 종목토론 게시판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손절해요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주제가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손절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＇ 로써 유저가 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손절한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종목들에 대해서 이야기 나누는 게시판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이벤트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노다지 이벤트 게시판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기존과 동일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노다지 질문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질문하기＇ 텍스트를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노다지 질문＇ 으로 변경함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노다지 건의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건의하기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텍스트를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노다지 건의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으로 변경함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공지사항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공지사항과 동일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11691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557713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791609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3" y="2199833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7349231-6675-42C0-A3B7-402BAD3A5D73}"/>
              </a:ext>
            </a:extLst>
          </p:cNvPr>
          <p:cNvSpPr/>
          <p:nvPr/>
        </p:nvSpPr>
        <p:spPr>
          <a:xfrm>
            <a:off x="4696138" y="1301892"/>
            <a:ext cx="661224" cy="24523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7438" y="1606761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FA65F7-99C8-4890-9FE7-B01F6DF1C9FC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</a:rPr>
              <a:t>이거어때요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3FD2581-77AC-42CE-A106-305E00B069BA}"/>
              </a:ext>
            </a:extLst>
          </p:cNvPr>
          <p:cNvSpPr/>
          <p:nvPr/>
        </p:nvSpPr>
        <p:spPr>
          <a:xfrm>
            <a:off x="2100576" y="1689953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손절해요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7DE6879-FBE6-4314-82F5-A13528C2A7BB}"/>
              </a:ext>
            </a:extLst>
          </p:cNvPr>
          <p:cNvSpPr/>
          <p:nvPr/>
        </p:nvSpPr>
        <p:spPr>
          <a:xfrm>
            <a:off x="2936546" y="1689699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7082E60-FC98-4997-AB66-0AFFE3B02418}"/>
              </a:ext>
            </a:extLst>
          </p:cNvPr>
          <p:cNvSpPr/>
          <p:nvPr/>
        </p:nvSpPr>
        <p:spPr>
          <a:xfrm>
            <a:off x="377251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질문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DF77733-3332-45C2-8DE8-576C97AAA77C}"/>
              </a:ext>
            </a:extLst>
          </p:cNvPr>
          <p:cNvSpPr/>
          <p:nvPr/>
        </p:nvSpPr>
        <p:spPr>
          <a:xfrm>
            <a:off x="4602524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건의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57BF1AB-A5A6-4E46-8DA4-C191F966D25A}"/>
              </a:ext>
            </a:extLst>
          </p:cNvPr>
          <p:cNvSpPr/>
          <p:nvPr/>
        </p:nvSpPr>
        <p:spPr>
          <a:xfrm>
            <a:off x="544445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513239-6D9D-4905-B1AF-53B45F3DBEC9}"/>
              </a:ext>
            </a:extLst>
          </p:cNvPr>
          <p:cNvSpPr txBox="1"/>
          <p:nvPr/>
        </p:nvSpPr>
        <p:spPr>
          <a:xfrm>
            <a:off x="1227244" y="2186369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전체 </a:t>
            </a:r>
            <a:r>
              <a:rPr lang="en-US" altLang="ko-KR" sz="700" dirty="0"/>
              <a:t>(</a:t>
            </a:r>
            <a:r>
              <a:rPr lang="ko-KR" altLang="en-US" sz="700" dirty="0"/>
              <a:t>종목</a:t>
            </a:r>
            <a:r>
              <a:rPr lang="en-US" altLang="ko-KR" sz="700" dirty="0"/>
              <a:t>)</a:t>
            </a:r>
            <a:endParaRPr lang="ko-KR" altLang="en-US" sz="9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74F3DB-CB47-4F1B-A459-D271F709B712}"/>
              </a:ext>
            </a:extLst>
          </p:cNvPr>
          <p:cNvCxnSpPr>
            <a:cxnSpLocks/>
          </p:cNvCxnSpPr>
          <p:nvPr/>
        </p:nvCxnSpPr>
        <p:spPr>
          <a:xfrm>
            <a:off x="1274058" y="2425590"/>
            <a:ext cx="9861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32E5FF73-9D98-4246-8DCC-CBBE0CDEA23C}"/>
              </a:ext>
            </a:extLst>
          </p:cNvPr>
          <p:cNvSpPr/>
          <p:nvPr/>
        </p:nvSpPr>
        <p:spPr>
          <a:xfrm rot="10800000">
            <a:off x="2139767" y="2266119"/>
            <a:ext cx="82744" cy="71331"/>
          </a:xfrm>
          <a:prstGeom prst="triangl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9D8E2B-FE34-4448-A09D-DC38FD4CF883}"/>
              </a:ext>
            </a:extLst>
          </p:cNvPr>
          <p:cNvSpPr/>
          <p:nvPr/>
        </p:nvSpPr>
        <p:spPr>
          <a:xfrm>
            <a:off x="2468855" y="2233192"/>
            <a:ext cx="956744" cy="1923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9A894E-A6FA-42A2-8333-724CE09D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7651" y="2282030"/>
            <a:ext cx="110841" cy="1108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EA1D682-D0DA-4CA9-BE02-5EE7A8D655BC}"/>
              </a:ext>
            </a:extLst>
          </p:cNvPr>
          <p:cNvSpPr txBox="1"/>
          <p:nvPr/>
        </p:nvSpPr>
        <p:spPr>
          <a:xfrm>
            <a:off x="2792353" y="2238117"/>
            <a:ext cx="6788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종목검색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00850E-CBF5-4C42-92FC-E15EA2F604B9}"/>
              </a:ext>
            </a:extLst>
          </p:cNvPr>
          <p:cNvSpPr/>
          <p:nvPr/>
        </p:nvSpPr>
        <p:spPr>
          <a:xfrm>
            <a:off x="3545545" y="2233192"/>
            <a:ext cx="556672" cy="1923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C71082-EF70-46E3-A164-9A8392F97FEF}"/>
              </a:ext>
            </a:extLst>
          </p:cNvPr>
          <p:cNvSpPr txBox="1"/>
          <p:nvPr/>
        </p:nvSpPr>
        <p:spPr>
          <a:xfrm>
            <a:off x="3308943" y="2238117"/>
            <a:ext cx="6788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err="1"/>
              <a:t>최신순</a:t>
            </a:r>
            <a:endParaRPr lang="ko-KR" altLang="en-US" sz="700" dirty="0"/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id="{A692819F-8966-475A-8F86-452A2F0BA8CC}"/>
              </a:ext>
            </a:extLst>
          </p:cNvPr>
          <p:cNvSpPr/>
          <p:nvPr/>
        </p:nvSpPr>
        <p:spPr>
          <a:xfrm rot="10800000">
            <a:off x="3962008" y="2293717"/>
            <a:ext cx="82744" cy="71331"/>
          </a:xfrm>
          <a:prstGeom prst="triangl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E8B7E0E-44C8-4DB9-8005-48D1F457A7C1}"/>
              </a:ext>
            </a:extLst>
          </p:cNvPr>
          <p:cNvSpPr/>
          <p:nvPr/>
        </p:nvSpPr>
        <p:spPr>
          <a:xfrm>
            <a:off x="1264605" y="2526312"/>
            <a:ext cx="5454977" cy="4142902"/>
          </a:xfrm>
          <a:prstGeom prst="roundRect">
            <a:avLst>
              <a:gd name="adj" fmla="val 2636"/>
            </a:avLst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8F31823-39E4-43D6-A4DD-CDDF9278D898}"/>
              </a:ext>
            </a:extLst>
          </p:cNvPr>
          <p:cNvSpPr/>
          <p:nvPr/>
        </p:nvSpPr>
        <p:spPr>
          <a:xfrm>
            <a:off x="1352087" y="2623086"/>
            <a:ext cx="5283606" cy="57147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 dirty="0"/>
              <a:t>               </a:t>
            </a:r>
            <a:r>
              <a:rPr lang="ko-KR" altLang="en-US" sz="800" dirty="0"/>
              <a:t>종목에 대해서 자유롭게 토론 할 수 있는 공간 입니다</a:t>
            </a:r>
            <a:r>
              <a:rPr lang="en-US" altLang="ko-KR" sz="800" dirty="0"/>
              <a:t>. </a:t>
            </a:r>
            <a:r>
              <a:rPr lang="ko-KR" altLang="en-US" sz="800" dirty="0"/>
              <a:t>너무 자랑하시는 글을 쓰면 배 </a:t>
            </a:r>
            <a:r>
              <a:rPr lang="ko-KR" altLang="en-US" sz="800" dirty="0" err="1"/>
              <a:t>아플거</a:t>
            </a:r>
            <a:r>
              <a:rPr lang="ko-KR" altLang="en-US" sz="800" dirty="0"/>
              <a:t> 같아요</a:t>
            </a:r>
            <a:r>
              <a:rPr lang="en-US" altLang="ko-KR" sz="800" dirty="0"/>
              <a:t>.</a:t>
            </a:r>
          </a:p>
          <a:p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욕설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비방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선정적인 내용 및 광고성 짙은 게시물은 삭제될 수 있습니다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5C13D7A-4B28-40BC-A307-5489D2454E4C}"/>
              </a:ext>
            </a:extLst>
          </p:cNvPr>
          <p:cNvSpPr/>
          <p:nvPr/>
        </p:nvSpPr>
        <p:spPr>
          <a:xfrm>
            <a:off x="6806406" y="2530506"/>
            <a:ext cx="1555950" cy="539865"/>
          </a:xfrm>
          <a:prstGeom prst="roundRect">
            <a:avLst>
              <a:gd name="adj" fmla="val 10405"/>
            </a:avLst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/>
              <a:t>로그인하세요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작성한 글 </a:t>
            </a:r>
            <a:r>
              <a:rPr lang="en-US" altLang="ko-KR" sz="800" dirty="0"/>
              <a:t>0</a:t>
            </a:r>
            <a:endParaRPr lang="ko-KR" altLang="en-US" sz="800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F0BAE5C-56DD-4152-BB1F-3EDA02D53B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4558" y="2668641"/>
            <a:ext cx="263593" cy="263593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ED8065B4-55EC-4D7E-87AA-4245E5BAC535}"/>
              </a:ext>
            </a:extLst>
          </p:cNvPr>
          <p:cNvGrpSpPr/>
          <p:nvPr/>
        </p:nvGrpSpPr>
        <p:grpSpPr>
          <a:xfrm>
            <a:off x="1352086" y="3254929"/>
            <a:ext cx="5283606" cy="1258348"/>
            <a:chOff x="1352086" y="3036815"/>
            <a:chExt cx="5283606" cy="125834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5CF67DA-5349-4D63-A9E5-E7609C5A685D}"/>
                </a:ext>
              </a:extLst>
            </p:cNvPr>
            <p:cNvSpPr/>
            <p:nvPr/>
          </p:nvSpPr>
          <p:spPr>
            <a:xfrm>
              <a:off x="1352086" y="3036815"/>
              <a:ext cx="5283606" cy="1258348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CA568D52-1348-4890-84F4-4EBE5B055E75}"/>
                </a:ext>
              </a:extLst>
            </p:cNvPr>
            <p:cNvSpPr/>
            <p:nvPr/>
          </p:nvSpPr>
          <p:spPr>
            <a:xfrm>
              <a:off x="1432644" y="310836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/>
                <a:t>삼성전자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5C068C3-FD46-4B33-A319-FAF19C5AEBCB}"/>
                </a:ext>
              </a:extLst>
            </p:cNvPr>
            <p:cNvSpPr txBox="1"/>
            <p:nvPr/>
          </p:nvSpPr>
          <p:spPr>
            <a:xfrm>
              <a:off x="1392559" y="3382743"/>
              <a:ext cx="5167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저평가 아닌 고평가임</a:t>
              </a:r>
              <a:endParaRPr lang="en-US" altLang="ko-KR" sz="1050" b="1" dirty="0"/>
            </a:p>
            <a:p>
              <a:endParaRPr lang="en-US" altLang="ko-KR" sz="700" b="1" dirty="0"/>
            </a:p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계속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우상향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상태여서 내리는게 이상하지도 않음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언제까지 내릴지도 의문 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ko-KR" altLang="en-US" sz="1050" b="1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ABDF220-358F-4194-9BA1-56B67B8A34AC}"/>
                </a:ext>
              </a:extLst>
            </p:cNvPr>
            <p:cNvSpPr/>
            <p:nvPr/>
          </p:nvSpPr>
          <p:spPr>
            <a:xfrm>
              <a:off x="1352086" y="4028754"/>
              <a:ext cx="5283606" cy="263960"/>
            </a:xfrm>
            <a:prstGeom prst="rect">
              <a:avLst/>
            </a:prstGeom>
            <a:solidFill>
              <a:srgbClr val="D9D9D9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609A0D6-DA37-46E0-8A30-70103695C040}"/>
                </a:ext>
              </a:extLst>
            </p:cNvPr>
            <p:cNvSpPr txBox="1"/>
            <p:nvPr/>
          </p:nvSpPr>
          <p:spPr>
            <a:xfrm>
              <a:off x="1392559" y="4069142"/>
              <a:ext cx="51676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조회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9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좋아요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0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댓글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1        2021-07-27   21:52:05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E14802-28FC-43ED-AC64-B85E44ECD8E4}"/>
              </a:ext>
            </a:extLst>
          </p:cNvPr>
          <p:cNvGrpSpPr/>
          <p:nvPr/>
        </p:nvGrpSpPr>
        <p:grpSpPr>
          <a:xfrm>
            <a:off x="1352086" y="4611549"/>
            <a:ext cx="5283606" cy="1258348"/>
            <a:chOff x="1352086" y="3036815"/>
            <a:chExt cx="5283606" cy="1258348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804CF43-8410-437C-8CD1-0BB1C49CD535}"/>
                </a:ext>
              </a:extLst>
            </p:cNvPr>
            <p:cNvSpPr/>
            <p:nvPr/>
          </p:nvSpPr>
          <p:spPr>
            <a:xfrm>
              <a:off x="1352086" y="3036815"/>
              <a:ext cx="5283606" cy="1258348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1D921F62-AEC0-4245-8935-E10BF3C60C6A}"/>
                </a:ext>
              </a:extLst>
            </p:cNvPr>
            <p:cNvSpPr/>
            <p:nvPr/>
          </p:nvSpPr>
          <p:spPr>
            <a:xfrm>
              <a:off x="1432644" y="310836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/>
                <a:t>월덱스</a:t>
              </a:r>
              <a:endParaRPr lang="ko-KR" altLang="en-US" sz="800" b="1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B3EC72B-5AEC-41DA-940E-11D81A91C408}"/>
                </a:ext>
              </a:extLst>
            </p:cNvPr>
            <p:cNvSpPr txBox="1"/>
            <p:nvPr/>
          </p:nvSpPr>
          <p:spPr>
            <a:xfrm>
              <a:off x="1392559" y="3382743"/>
              <a:ext cx="5167632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내가 그나마 </a:t>
              </a:r>
              <a:r>
                <a:rPr lang="ko-KR" altLang="en-US" sz="1050" b="1" dirty="0" err="1"/>
                <a:t>잘한건</a:t>
              </a:r>
              <a:endParaRPr lang="en-US" altLang="ko-KR" sz="1050" b="1" dirty="0"/>
            </a:p>
            <a:p>
              <a:endParaRPr lang="en-US" altLang="ko-KR" sz="700" b="1" dirty="0"/>
            </a:p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지난번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한양이엔지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오르지도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못하고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빌빌거릴때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월덱스로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일부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갈아탄거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지금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월덱스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27,900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한양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17,600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오를땐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올라야 좋은 종목이지 희망회로만 돌리고 있음 되나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?</a:t>
              </a:r>
              <a:endParaRPr lang="ko-KR" altLang="en-US" sz="1050" b="1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C17AAFB-FFA7-45C0-80BA-E336E61F9996}"/>
                </a:ext>
              </a:extLst>
            </p:cNvPr>
            <p:cNvSpPr/>
            <p:nvPr/>
          </p:nvSpPr>
          <p:spPr>
            <a:xfrm>
              <a:off x="1352086" y="4028754"/>
              <a:ext cx="5283606" cy="263960"/>
            </a:xfrm>
            <a:prstGeom prst="rect">
              <a:avLst/>
            </a:prstGeom>
            <a:solidFill>
              <a:srgbClr val="D9D9D9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7164DE-2F3C-4BB2-B5C5-16090ABF0E97}"/>
                </a:ext>
              </a:extLst>
            </p:cNvPr>
            <p:cNvSpPr txBox="1"/>
            <p:nvPr/>
          </p:nvSpPr>
          <p:spPr>
            <a:xfrm>
              <a:off x="1392559" y="4069142"/>
              <a:ext cx="51676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조회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9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좋아요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0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댓글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1        2021-07-27   18:22:00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1C2A334D-9E70-40F8-A688-F7123C36F59E}"/>
              </a:ext>
            </a:extLst>
          </p:cNvPr>
          <p:cNvSpPr/>
          <p:nvPr/>
        </p:nvSpPr>
        <p:spPr>
          <a:xfrm>
            <a:off x="2393238" y="4684757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/>
              <a:t>한양디지텍</a:t>
            </a:r>
            <a:endParaRPr lang="ko-KR" altLang="en-US" sz="800" b="1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436A2FE5-200E-4774-AF87-2D2871AC23E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5855"/>
          <a:stretch/>
        </p:blipFill>
        <p:spPr>
          <a:xfrm>
            <a:off x="1349261" y="5968169"/>
            <a:ext cx="5291787" cy="686593"/>
          </a:xfrm>
          <a:prstGeom prst="rect">
            <a:avLst/>
          </a:prstGeom>
        </p:spPr>
      </p:pic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664517DD-DF92-422E-B5A7-2CB8D736E5FC}"/>
              </a:ext>
            </a:extLst>
          </p:cNvPr>
          <p:cNvSpPr/>
          <p:nvPr/>
        </p:nvSpPr>
        <p:spPr>
          <a:xfrm>
            <a:off x="2393237" y="6027704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/>
              <a:t>종목 최대 </a:t>
            </a:r>
            <a:r>
              <a:rPr lang="en-US" altLang="ko-KR" sz="700" b="1" dirty="0"/>
              <a:t>3</a:t>
            </a:r>
            <a:r>
              <a:rPr lang="ko-KR" altLang="en-US" sz="700" b="1" dirty="0"/>
              <a:t>개</a:t>
            </a:r>
            <a:endParaRPr lang="ko-KR" altLang="en-US" sz="800" b="1" dirty="0"/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068AAF24-2162-4C03-8CDA-03012DCFDCCA}"/>
              </a:ext>
            </a:extLst>
          </p:cNvPr>
          <p:cNvSpPr/>
          <p:nvPr/>
        </p:nvSpPr>
        <p:spPr>
          <a:xfrm>
            <a:off x="3351006" y="6028060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/>
              <a:t>종목 최대 </a:t>
            </a:r>
            <a:r>
              <a:rPr lang="en-US" altLang="ko-KR" sz="700" b="1" dirty="0"/>
              <a:t>3</a:t>
            </a:r>
            <a:r>
              <a:rPr lang="ko-KR" altLang="en-US" sz="700" b="1" dirty="0"/>
              <a:t>개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0E3176A-EAB6-42D9-BB7B-13C8F360AFF1}"/>
              </a:ext>
            </a:extLst>
          </p:cNvPr>
          <p:cNvSpPr/>
          <p:nvPr/>
        </p:nvSpPr>
        <p:spPr>
          <a:xfrm>
            <a:off x="906899" y="1498491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*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6BEDFDE-D7E5-4659-A76F-0D1C11D66B1F}"/>
              </a:ext>
            </a:extLst>
          </p:cNvPr>
          <p:cNvSpPr/>
          <p:nvPr/>
        </p:nvSpPr>
        <p:spPr>
          <a:xfrm>
            <a:off x="6050937" y="6042634"/>
            <a:ext cx="509874" cy="509874"/>
          </a:xfrm>
          <a:prstGeom prst="ellipse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작성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icon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5AEC450-5BC6-4DEF-9E60-2A2E2EA05D30}"/>
              </a:ext>
            </a:extLst>
          </p:cNvPr>
          <p:cNvSpPr/>
          <p:nvPr/>
        </p:nvSpPr>
        <p:spPr>
          <a:xfrm>
            <a:off x="137439" y="6679092"/>
            <a:ext cx="9664072" cy="107722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indent="180975" algn="ctr"/>
            <a:r>
              <a:rPr lang="ko-KR" altLang="en-US" sz="700" b="1">
                <a:solidFill>
                  <a:srgbClr val="002060"/>
                </a:solidFill>
                <a:cs typeface="Segoe UI" panose="020B0502040204020203" pitchFamily="34" charset="0"/>
              </a:rPr>
              <a:t>다음 이어서</a:t>
            </a:r>
            <a:endParaRPr lang="en-US" altLang="ko-KR" sz="700" b="1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A98E419-89D3-4842-9094-A5E3463C828C}"/>
              </a:ext>
            </a:extLst>
          </p:cNvPr>
          <p:cNvSpPr/>
          <p:nvPr/>
        </p:nvSpPr>
        <p:spPr>
          <a:xfrm>
            <a:off x="1462860" y="2683864"/>
            <a:ext cx="460179" cy="20487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여기는</a:t>
            </a:r>
            <a:r>
              <a:rPr lang="en-US" altLang="ko-KR" sz="700" b="1" dirty="0">
                <a:solidFill>
                  <a:schemeClr val="bg1"/>
                </a:solidFill>
              </a:rPr>
              <a:t>!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204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563924"/>
              </p:ext>
            </p:extLst>
          </p:nvPr>
        </p:nvGraphicFramePr>
        <p:xfrm>
          <a:off x="9801510" y="768586"/>
          <a:ext cx="2258189" cy="520493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현재 종목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게시글 검색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유저들의 게시글을 필터 별로 검색하여 볼 수 있음 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1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*</a:t>
                      </a:r>
                      <a:r>
                        <a:rPr lang="ko-KR" altLang="en-US" sz="800" b="1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전체 </a:t>
                      </a:r>
                      <a:r>
                        <a:rPr lang="en-US" altLang="ko-KR" sz="800" b="1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</a:t>
                      </a:r>
                      <a:r>
                        <a:rPr lang="en-US" altLang="ko-KR" sz="800" b="1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 </a:t>
                      </a:r>
                      <a:r>
                        <a:rPr lang="ko-KR" altLang="en-US" sz="800" b="1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▼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클릭 시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sng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sng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sng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sng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sng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sng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sng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sng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sng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sng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검색 했던 종목을 나열함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‘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이라 함은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1.1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에서 검색한 종목을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뜻함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기본값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전체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정렬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최신순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최대표시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5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*</a:t>
                      </a:r>
                      <a:r>
                        <a:rPr lang="ko-KR" altLang="en-US" sz="800" b="1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전체 </a:t>
                      </a:r>
                      <a:r>
                        <a:rPr lang="en-US" altLang="ko-KR" sz="800" b="1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</a:t>
                      </a:r>
                      <a:r>
                        <a:rPr lang="en-US" altLang="ko-KR" sz="800" b="1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 </a:t>
                      </a:r>
                      <a:r>
                        <a:rPr lang="ko-KR" altLang="en-US" sz="800" b="1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▼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클릭 시 검색 기록이 없을 경우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검색 기록이 없을 경우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0" i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0" i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전체’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값만 출력함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*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종목검색 후 </a:t>
                      </a:r>
                      <a:r>
                        <a:rPr lang="en-US" altLang="ko-KR" sz="700" b="1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1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검색한 </a:t>
                      </a:r>
                      <a:r>
                        <a:rPr lang="ko-KR" altLang="en-US" sz="700" b="1" u="sng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종목명</a:t>
                      </a:r>
                      <a:r>
                        <a:rPr lang="en-US" altLang="ko-KR" sz="700" b="1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1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▼</a:t>
                      </a:r>
                      <a:r>
                        <a:rPr lang="ko-KR" altLang="en-US" sz="7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으로 전환</a:t>
                      </a:r>
                      <a:endParaRPr lang="en-US" altLang="ko-KR" sz="7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3" y="2199833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7349231-6675-42C0-A3B7-402BAD3A5D73}"/>
              </a:ext>
            </a:extLst>
          </p:cNvPr>
          <p:cNvSpPr/>
          <p:nvPr/>
        </p:nvSpPr>
        <p:spPr>
          <a:xfrm>
            <a:off x="1248860" y="2182504"/>
            <a:ext cx="3033982" cy="29480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7438" y="1606761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FA65F7-99C8-4890-9FE7-B01F6DF1C9FC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</a:rPr>
              <a:t>이거어때요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3FD2581-77AC-42CE-A106-305E00B069BA}"/>
              </a:ext>
            </a:extLst>
          </p:cNvPr>
          <p:cNvSpPr/>
          <p:nvPr/>
        </p:nvSpPr>
        <p:spPr>
          <a:xfrm>
            <a:off x="2100576" y="1689953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손절해요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7DE6879-FBE6-4314-82F5-A13528C2A7BB}"/>
              </a:ext>
            </a:extLst>
          </p:cNvPr>
          <p:cNvSpPr/>
          <p:nvPr/>
        </p:nvSpPr>
        <p:spPr>
          <a:xfrm>
            <a:off x="2936546" y="1689699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7082E60-FC98-4997-AB66-0AFFE3B02418}"/>
              </a:ext>
            </a:extLst>
          </p:cNvPr>
          <p:cNvSpPr/>
          <p:nvPr/>
        </p:nvSpPr>
        <p:spPr>
          <a:xfrm>
            <a:off x="377251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질문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DF77733-3332-45C2-8DE8-576C97AAA77C}"/>
              </a:ext>
            </a:extLst>
          </p:cNvPr>
          <p:cNvSpPr/>
          <p:nvPr/>
        </p:nvSpPr>
        <p:spPr>
          <a:xfrm>
            <a:off x="4602524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건의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57BF1AB-A5A6-4E46-8DA4-C191F966D25A}"/>
              </a:ext>
            </a:extLst>
          </p:cNvPr>
          <p:cNvSpPr/>
          <p:nvPr/>
        </p:nvSpPr>
        <p:spPr>
          <a:xfrm>
            <a:off x="544445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513239-6D9D-4905-B1AF-53B45F3DBEC9}"/>
              </a:ext>
            </a:extLst>
          </p:cNvPr>
          <p:cNvSpPr txBox="1"/>
          <p:nvPr/>
        </p:nvSpPr>
        <p:spPr>
          <a:xfrm>
            <a:off x="1227244" y="2186369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전체 </a:t>
            </a:r>
            <a:r>
              <a:rPr lang="en-US" altLang="ko-KR" sz="700" dirty="0"/>
              <a:t>(</a:t>
            </a:r>
            <a:r>
              <a:rPr lang="ko-KR" altLang="en-US" sz="700" dirty="0"/>
              <a:t>종목</a:t>
            </a:r>
            <a:r>
              <a:rPr lang="en-US" altLang="ko-KR" sz="700" dirty="0"/>
              <a:t>)</a:t>
            </a:r>
            <a:endParaRPr lang="ko-KR" altLang="en-US" sz="9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74F3DB-CB47-4F1B-A459-D271F709B712}"/>
              </a:ext>
            </a:extLst>
          </p:cNvPr>
          <p:cNvCxnSpPr>
            <a:cxnSpLocks/>
          </p:cNvCxnSpPr>
          <p:nvPr/>
        </p:nvCxnSpPr>
        <p:spPr>
          <a:xfrm>
            <a:off x="1274058" y="2425590"/>
            <a:ext cx="9861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32E5FF73-9D98-4246-8DCC-CBBE0CDEA23C}"/>
              </a:ext>
            </a:extLst>
          </p:cNvPr>
          <p:cNvSpPr/>
          <p:nvPr/>
        </p:nvSpPr>
        <p:spPr>
          <a:xfrm rot="10800000">
            <a:off x="2139767" y="2266119"/>
            <a:ext cx="82744" cy="71331"/>
          </a:xfrm>
          <a:prstGeom prst="triangl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9D8E2B-FE34-4448-A09D-DC38FD4CF883}"/>
              </a:ext>
            </a:extLst>
          </p:cNvPr>
          <p:cNvSpPr/>
          <p:nvPr/>
        </p:nvSpPr>
        <p:spPr>
          <a:xfrm>
            <a:off x="2468855" y="2233192"/>
            <a:ext cx="956744" cy="1923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9A894E-A6FA-42A2-8333-724CE09D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7651" y="2282030"/>
            <a:ext cx="110841" cy="1108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EA1D682-D0DA-4CA9-BE02-5EE7A8D655BC}"/>
              </a:ext>
            </a:extLst>
          </p:cNvPr>
          <p:cNvSpPr txBox="1"/>
          <p:nvPr/>
        </p:nvSpPr>
        <p:spPr>
          <a:xfrm>
            <a:off x="2792353" y="2238117"/>
            <a:ext cx="6788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종목검색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00850E-CBF5-4C42-92FC-E15EA2F604B9}"/>
              </a:ext>
            </a:extLst>
          </p:cNvPr>
          <p:cNvSpPr/>
          <p:nvPr/>
        </p:nvSpPr>
        <p:spPr>
          <a:xfrm>
            <a:off x="3545545" y="2233192"/>
            <a:ext cx="556672" cy="1923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C71082-EF70-46E3-A164-9A8392F97FEF}"/>
              </a:ext>
            </a:extLst>
          </p:cNvPr>
          <p:cNvSpPr txBox="1"/>
          <p:nvPr/>
        </p:nvSpPr>
        <p:spPr>
          <a:xfrm>
            <a:off x="3308943" y="2238117"/>
            <a:ext cx="6788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err="1"/>
              <a:t>최신순</a:t>
            </a:r>
            <a:endParaRPr lang="ko-KR" altLang="en-US" sz="700" dirty="0"/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id="{A692819F-8966-475A-8F86-452A2F0BA8CC}"/>
              </a:ext>
            </a:extLst>
          </p:cNvPr>
          <p:cNvSpPr/>
          <p:nvPr/>
        </p:nvSpPr>
        <p:spPr>
          <a:xfrm rot="10800000">
            <a:off x="3962008" y="2293717"/>
            <a:ext cx="82744" cy="71331"/>
          </a:xfrm>
          <a:prstGeom prst="triangl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E8B7E0E-44C8-4DB9-8005-48D1F457A7C1}"/>
              </a:ext>
            </a:extLst>
          </p:cNvPr>
          <p:cNvSpPr/>
          <p:nvPr/>
        </p:nvSpPr>
        <p:spPr>
          <a:xfrm>
            <a:off x="1264605" y="2526312"/>
            <a:ext cx="5454977" cy="4142902"/>
          </a:xfrm>
          <a:prstGeom prst="roundRect">
            <a:avLst>
              <a:gd name="adj" fmla="val 2636"/>
            </a:avLst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5C13D7A-4B28-40BC-A307-5489D2454E4C}"/>
              </a:ext>
            </a:extLst>
          </p:cNvPr>
          <p:cNvSpPr/>
          <p:nvPr/>
        </p:nvSpPr>
        <p:spPr>
          <a:xfrm>
            <a:off x="6806406" y="2530506"/>
            <a:ext cx="1555950" cy="539865"/>
          </a:xfrm>
          <a:prstGeom prst="roundRect">
            <a:avLst>
              <a:gd name="adj" fmla="val 10405"/>
            </a:avLst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/>
              <a:t>로그인하세요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작성한 글 </a:t>
            </a:r>
            <a:r>
              <a:rPr lang="en-US" altLang="ko-KR" sz="800" dirty="0"/>
              <a:t>0</a:t>
            </a:r>
            <a:endParaRPr lang="ko-KR" altLang="en-US" sz="800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F0BAE5C-56DD-4152-BB1F-3EDA02D53B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4558" y="2668641"/>
            <a:ext cx="263593" cy="263593"/>
          </a:xfrm>
          <a:prstGeom prst="rect">
            <a:avLst/>
          </a:prstGeom>
        </p:spPr>
      </p:pic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0E3176A-EAB6-42D9-BB7B-13C8F360AFF1}"/>
              </a:ext>
            </a:extLst>
          </p:cNvPr>
          <p:cNvSpPr/>
          <p:nvPr/>
        </p:nvSpPr>
        <p:spPr>
          <a:xfrm>
            <a:off x="983605" y="2135747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04E07A-C41E-412E-B964-958AF155ADE5}"/>
              </a:ext>
            </a:extLst>
          </p:cNvPr>
          <p:cNvSpPr/>
          <p:nvPr/>
        </p:nvSpPr>
        <p:spPr>
          <a:xfrm>
            <a:off x="10052988" y="1583656"/>
            <a:ext cx="690428" cy="1043819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전체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ko-KR" altLang="en-US" sz="700" dirty="0"/>
              <a:t>삼성전자</a:t>
            </a:r>
            <a:endParaRPr lang="en-US" altLang="ko-KR" sz="700" dirty="0"/>
          </a:p>
          <a:p>
            <a:pPr>
              <a:lnSpc>
                <a:spcPct val="150000"/>
              </a:lnSpc>
            </a:pPr>
            <a:r>
              <a:rPr lang="en-US" altLang="ko-KR" sz="700" dirty="0"/>
              <a:t>SK</a:t>
            </a:r>
            <a:r>
              <a:rPr lang="ko-KR" altLang="en-US" sz="700" dirty="0"/>
              <a:t>하이닉스</a:t>
            </a:r>
            <a:endParaRPr lang="en-US" altLang="ko-KR" sz="700" dirty="0"/>
          </a:p>
          <a:p>
            <a:pPr>
              <a:lnSpc>
                <a:spcPct val="150000"/>
              </a:lnSpc>
            </a:pPr>
            <a:r>
              <a:rPr lang="ko-KR" altLang="en-US" sz="700" dirty="0" err="1"/>
              <a:t>뷰노</a:t>
            </a:r>
            <a:endParaRPr lang="en-US" altLang="ko-KR" sz="700" dirty="0"/>
          </a:p>
          <a:p>
            <a:pPr>
              <a:lnSpc>
                <a:spcPct val="150000"/>
              </a:lnSpc>
            </a:pPr>
            <a:r>
              <a:rPr lang="ko-KR" altLang="en-US" sz="700" dirty="0" err="1"/>
              <a:t>월덱스</a:t>
            </a:r>
            <a:endParaRPr lang="en-US" altLang="ko-KR" sz="700" dirty="0"/>
          </a:p>
          <a:p>
            <a:pPr>
              <a:lnSpc>
                <a:spcPct val="150000"/>
              </a:lnSpc>
            </a:pPr>
            <a:r>
              <a:rPr lang="ko-KR" altLang="en-US" sz="700" dirty="0" err="1"/>
              <a:t>한양디지텍</a:t>
            </a:r>
            <a:endParaRPr lang="en-US" altLang="ko-KR" sz="700" dirty="0"/>
          </a:p>
          <a:p>
            <a:endParaRPr lang="ko-KR" altLang="en-US" sz="900" b="1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95A699D-78DE-4590-B42A-1369E08E74C7}"/>
              </a:ext>
            </a:extLst>
          </p:cNvPr>
          <p:cNvSpPr/>
          <p:nvPr/>
        </p:nvSpPr>
        <p:spPr>
          <a:xfrm>
            <a:off x="137439" y="6679092"/>
            <a:ext cx="9664072" cy="107722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indent="180975" algn="ctr"/>
            <a:r>
              <a:rPr lang="ko-KR" altLang="en-US" sz="700" b="1">
                <a:solidFill>
                  <a:srgbClr val="002060"/>
                </a:solidFill>
                <a:cs typeface="Segoe UI" panose="020B0502040204020203" pitchFamily="34" charset="0"/>
              </a:rPr>
              <a:t>다음 이어서</a:t>
            </a:r>
            <a:endParaRPr lang="en-US" altLang="ko-KR" sz="700" b="1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FC7AEE-7DED-4E90-99D8-D74BA69266CF}"/>
              </a:ext>
            </a:extLst>
          </p:cNvPr>
          <p:cNvSpPr/>
          <p:nvPr/>
        </p:nvSpPr>
        <p:spPr>
          <a:xfrm>
            <a:off x="1352087" y="2623086"/>
            <a:ext cx="5283606" cy="57147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 dirty="0"/>
              <a:t>               </a:t>
            </a:r>
            <a:r>
              <a:rPr lang="ko-KR" altLang="en-US" sz="800" dirty="0"/>
              <a:t>종목에 대해서 자유롭게 토론 할 수 있는 공간 입니다</a:t>
            </a:r>
            <a:r>
              <a:rPr lang="en-US" altLang="ko-KR" sz="800" dirty="0"/>
              <a:t>. </a:t>
            </a:r>
            <a:r>
              <a:rPr lang="ko-KR" altLang="en-US" sz="800" dirty="0"/>
              <a:t>너무 자랑하시는 글을 쓰면 배 </a:t>
            </a:r>
            <a:r>
              <a:rPr lang="ko-KR" altLang="en-US" sz="800" dirty="0" err="1"/>
              <a:t>아플거</a:t>
            </a:r>
            <a:r>
              <a:rPr lang="ko-KR" altLang="en-US" sz="800" dirty="0"/>
              <a:t> 같아요</a:t>
            </a:r>
            <a:r>
              <a:rPr lang="en-US" altLang="ko-KR" sz="800" dirty="0"/>
              <a:t>.</a:t>
            </a:r>
          </a:p>
          <a:p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욕설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비방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선정적인 내용 및 광고성 짙은 게시물은 삭제될 수 있습니다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2E5D2BB-C46F-48D6-9A06-0698983A13DE}"/>
              </a:ext>
            </a:extLst>
          </p:cNvPr>
          <p:cNvGrpSpPr/>
          <p:nvPr/>
        </p:nvGrpSpPr>
        <p:grpSpPr>
          <a:xfrm>
            <a:off x="1352086" y="3254929"/>
            <a:ext cx="5283606" cy="1258348"/>
            <a:chOff x="1352086" y="3036815"/>
            <a:chExt cx="5283606" cy="125834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1C20871-55C3-40C5-A4FD-94AFA492741F}"/>
                </a:ext>
              </a:extLst>
            </p:cNvPr>
            <p:cNvSpPr/>
            <p:nvPr/>
          </p:nvSpPr>
          <p:spPr>
            <a:xfrm>
              <a:off x="1352086" y="3036815"/>
              <a:ext cx="5283606" cy="1258348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9828E76B-2E83-490F-BA8D-CACEDD443908}"/>
                </a:ext>
              </a:extLst>
            </p:cNvPr>
            <p:cNvSpPr/>
            <p:nvPr/>
          </p:nvSpPr>
          <p:spPr>
            <a:xfrm>
              <a:off x="1432644" y="310836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/>
                <a:t>삼성전자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93DCE47-ACBB-4F8F-ADD4-3CEE5BA70652}"/>
                </a:ext>
              </a:extLst>
            </p:cNvPr>
            <p:cNvSpPr txBox="1"/>
            <p:nvPr/>
          </p:nvSpPr>
          <p:spPr>
            <a:xfrm>
              <a:off x="1392559" y="3382743"/>
              <a:ext cx="5167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저평가 아닌 고평가임</a:t>
              </a:r>
              <a:endParaRPr lang="en-US" altLang="ko-KR" sz="1050" b="1" dirty="0"/>
            </a:p>
            <a:p>
              <a:endParaRPr lang="en-US" altLang="ko-KR" sz="700" b="1" dirty="0"/>
            </a:p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계속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우상향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상태여서 내리는게 이상하지도 않음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언제까지 내릴지도 의문 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ko-KR" altLang="en-US" sz="1050" b="1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FF41FC0-9B31-4B7C-B9BC-67845E2479A1}"/>
                </a:ext>
              </a:extLst>
            </p:cNvPr>
            <p:cNvSpPr/>
            <p:nvPr/>
          </p:nvSpPr>
          <p:spPr>
            <a:xfrm>
              <a:off x="1352086" y="4028754"/>
              <a:ext cx="5283606" cy="263960"/>
            </a:xfrm>
            <a:prstGeom prst="rect">
              <a:avLst/>
            </a:prstGeom>
            <a:solidFill>
              <a:srgbClr val="D9D9D9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391A99D-64D2-443C-B419-316BE4CC4E5C}"/>
                </a:ext>
              </a:extLst>
            </p:cNvPr>
            <p:cNvSpPr txBox="1"/>
            <p:nvPr/>
          </p:nvSpPr>
          <p:spPr>
            <a:xfrm>
              <a:off x="1392559" y="4069142"/>
              <a:ext cx="51676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조회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9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좋아요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0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댓글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1        2021-07-27   21:52:05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1658F688-0B1B-4C30-A386-74F5C1410B6A}"/>
              </a:ext>
            </a:extLst>
          </p:cNvPr>
          <p:cNvGrpSpPr/>
          <p:nvPr/>
        </p:nvGrpSpPr>
        <p:grpSpPr>
          <a:xfrm>
            <a:off x="1352086" y="4611549"/>
            <a:ext cx="5283606" cy="1258348"/>
            <a:chOff x="1352086" y="3036815"/>
            <a:chExt cx="5283606" cy="125834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E1853604-D0F1-439A-829C-3C5CD370B691}"/>
                </a:ext>
              </a:extLst>
            </p:cNvPr>
            <p:cNvSpPr/>
            <p:nvPr/>
          </p:nvSpPr>
          <p:spPr>
            <a:xfrm>
              <a:off x="1352086" y="3036815"/>
              <a:ext cx="5283606" cy="1258348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664FDDE8-98E9-4928-99F1-560AC66DB57B}"/>
                </a:ext>
              </a:extLst>
            </p:cNvPr>
            <p:cNvSpPr/>
            <p:nvPr/>
          </p:nvSpPr>
          <p:spPr>
            <a:xfrm>
              <a:off x="1432644" y="310836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/>
                <a:t>월덱스</a:t>
              </a:r>
              <a:endParaRPr lang="ko-KR" altLang="en-US" sz="800" b="1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C81B26F-2807-486C-8FB4-E7B76DBC75DF}"/>
                </a:ext>
              </a:extLst>
            </p:cNvPr>
            <p:cNvSpPr txBox="1"/>
            <p:nvPr/>
          </p:nvSpPr>
          <p:spPr>
            <a:xfrm>
              <a:off x="1392559" y="3382743"/>
              <a:ext cx="5167632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내가 그나마 </a:t>
              </a:r>
              <a:r>
                <a:rPr lang="ko-KR" altLang="en-US" sz="1050" b="1" dirty="0" err="1"/>
                <a:t>잘한건</a:t>
              </a:r>
              <a:endParaRPr lang="en-US" altLang="ko-KR" sz="1050" b="1" dirty="0"/>
            </a:p>
            <a:p>
              <a:endParaRPr lang="en-US" altLang="ko-KR" sz="700" b="1" dirty="0"/>
            </a:p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지난번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한양이엔지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오르지도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못하고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빌빌거릴때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월덱스로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일부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갈아탄거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지금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월덱스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27,900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한양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17,600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오를땐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올라야 좋은 종목이지 희망회로만 돌리고 있음 되나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?</a:t>
              </a:r>
              <a:endParaRPr lang="ko-KR" altLang="en-US" sz="1050" b="1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E4E701E-1278-4DA1-A9CA-37A487FEDA32}"/>
                </a:ext>
              </a:extLst>
            </p:cNvPr>
            <p:cNvSpPr/>
            <p:nvPr/>
          </p:nvSpPr>
          <p:spPr>
            <a:xfrm>
              <a:off x="1352086" y="4028754"/>
              <a:ext cx="5283606" cy="263960"/>
            </a:xfrm>
            <a:prstGeom prst="rect">
              <a:avLst/>
            </a:prstGeom>
            <a:solidFill>
              <a:srgbClr val="D9D9D9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1A75EF-4FE0-4D41-82A7-6FEEE6A17272}"/>
                </a:ext>
              </a:extLst>
            </p:cNvPr>
            <p:cNvSpPr txBox="1"/>
            <p:nvPr/>
          </p:nvSpPr>
          <p:spPr>
            <a:xfrm>
              <a:off x="1392559" y="4069142"/>
              <a:ext cx="51676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조회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9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좋아요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0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댓글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1        2021-07-27   18:22:00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D58A2675-9018-4505-9E81-AF0ED294D1A9}"/>
              </a:ext>
            </a:extLst>
          </p:cNvPr>
          <p:cNvSpPr/>
          <p:nvPr/>
        </p:nvSpPr>
        <p:spPr>
          <a:xfrm>
            <a:off x="2393238" y="4684757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/>
              <a:t>한양디지텍</a:t>
            </a:r>
            <a:endParaRPr lang="ko-KR" altLang="en-US" sz="800" b="1" dirty="0"/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0C218828-1DEE-4AA6-8051-4F8F8A0B93B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5855"/>
          <a:stretch/>
        </p:blipFill>
        <p:spPr>
          <a:xfrm>
            <a:off x="1349261" y="5968169"/>
            <a:ext cx="5291787" cy="686593"/>
          </a:xfrm>
          <a:prstGeom prst="rect">
            <a:avLst/>
          </a:prstGeom>
        </p:spPr>
      </p:pic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F315E4D7-26E0-4500-B4F9-2920C2325E4A}"/>
              </a:ext>
            </a:extLst>
          </p:cNvPr>
          <p:cNvSpPr/>
          <p:nvPr/>
        </p:nvSpPr>
        <p:spPr>
          <a:xfrm>
            <a:off x="2393237" y="6027704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/>
              <a:t>종목 최대 </a:t>
            </a:r>
            <a:r>
              <a:rPr lang="en-US" altLang="ko-KR" sz="700" b="1" dirty="0"/>
              <a:t>3</a:t>
            </a:r>
            <a:r>
              <a:rPr lang="ko-KR" altLang="en-US" sz="700" b="1" dirty="0"/>
              <a:t>개</a:t>
            </a:r>
            <a:endParaRPr lang="ko-KR" altLang="en-US" sz="800" b="1" dirty="0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B7CB4849-63CF-429F-A219-EADE86255A6A}"/>
              </a:ext>
            </a:extLst>
          </p:cNvPr>
          <p:cNvSpPr/>
          <p:nvPr/>
        </p:nvSpPr>
        <p:spPr>
          <a:xfrm>
            <a:off x="3351006" y="6028060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/>
              <a:t>종목 최대 </a:t>
            </a:r>
            <a:r>
              <a:rPr lang="en-US" altLang="ko-KR" sz="700" b="1" dirty="0"/>
              <a:t>3</a:t>
            </a:r>
            <a:r>
              <a:rPr lang="ko-KR" altLang="en-US" sz="700" b="1" dirty="0"/>
              <a:t>개</a:t>
            </a: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BF87DFB-BB35-439D-AC99-269A2642D74C}"/>
              </a:ext>
            </a:extLst>
          </p:cNvPr>
          <p:cNvSpPr/>
          <p:nvPr/>
        </p:nvSpPr>
        <p:spPr>
          <a:xfrm>
            <a:off x="6050937" y="6042634"/>
            <a:ext cx="509874" cy="509874"/>
          </a:xfrm>
          <a:prstGeom prst="ellipse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작성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icon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C64F5974-F570-4B7A-BB3A-89FB43E45965}"/>
              </a:ext>
            </a:extLst>
          </p:cNvPr>
          <p:cNvSpPr/>
          <p:nvPr/>
        </p:nvSpPr>
        <p:spPr>
          <a:xfrm>
            <a:off x="1462860" y="2683864"/>
            <a:ext cx="460179" cy="20487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여기는</a:t>
            </a:r>
            <a:r>
              <a:rPr lang="en-US" altLang="ko-KR" sz="700" b="1" dirty="0">
                <a:solidFill>
                  <a:schemeClr val="bg1"/>
                </a:solidFill>
              </a:rPr>
              <a:t>!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815E4B11-8C37-415F-9608-72552E697D3A}"/>
              </a:ext>
            </a:extLst>
          </p:cNvPr>
          <p:cNvSpPr/>
          <p:nvPr/>
        </p:nvSpPr>
        <p:spPr>
          <a:xfrm>
            <a:off x="10085422" y="4281065"/>
            <a:ext cx="690428" cy="437725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전체</a:t>
            </a:r>
            <a:endParaRPr lang="en-US" altLang="ko-KR" sz="1000" b="1" dirty="0"/>
          </a:p>
          <a:p>
            <a:endParaRPr lang="ko-KR" altLang="en-US" sz="900" b="1" dirty="0"/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D7E05A0A-C7AF-462C-8D16-E6766FF9DEEB}"/>
              </a:ext>
            </a:extLst>
          </p:cNvPr>
          <p:cNvSpPr/>
          <p:nvPr/>
        </p:nvSpPr>
        <p:spPr>
          <a:xfrm>
            <a:off x="2288421" y="2070887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1.1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C747F4C0-B91A-46B4-9B96-2C431E2C7D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13960" y="4061387"/>
            <a:ext cx="219677" cy="16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27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898064"/>
              </p:ext>
            </p:extLst>
          </p:nvPr>
        </p:nvGraphicFramePr>
        <p:xfrm>
          <a:off x="9801510" y="768586"/>
          <a:ext cx="2258189" cy="302561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1.1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종목검색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유저가 직접 입력하여 해당 종목만의 게시글을 볼 수 있음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검색창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클릭후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타이핑 할 시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예시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기본값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없음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정렬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가나다순 최대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초과 시 스크롤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3" y="2199833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7349231-6675-42C0-A3B7-402BAD3A5D73}"/>
              </a:ext>
            </a:extLst>
          </p:cNvPr>
          <p:cNvSpPr/>
          <p:nvPr/>
        </p:nvSpPr>
        <p:spPr>
          <a:xfrm>
            <a:off x="1248860" y="2182504"/>
            <a:ext cx="3033982" cy="29480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7438" y="1606761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FA65F7-99C8-4890-9FE7-B01F6DF1C9FC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</a:rPr>
              <a:t>이거어때요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3FD2581-77AC-42CE-A106-305E00B069BA}"/>
              </a:ext>
            </a:extLst>
          </p:cNvPr>
          <p:cNvSpPr/>
          <p:nvPr/>
        </p:nvSpPr>
        <p:spPr>
          <a:xfrm>
            <a:off x="2100576" y="1689953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손절해요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7DE6879-FBE6-4314-82F5-A13528C2A7BB}"/>
              </a:ext>
            </a:extLst>
          </p:cNvPr>
          <p:cNvSpPr/>
          <p:nvPr/>
        </p:nvSpPr>
        <p:spPr>
          <a:xfrm>
            <a:off x="2936546" y="1689699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7082E60-FC98-4997-AB66-0AFFE3B02418}"/>
              </a:ext>
            </a:extLst>
          </p:cNvPr>
          <p:cNvSpPr/>
          <p:nvPr/>
        </p:nvSpPr>
        <p:spPr>
          <a:xfrm>
            <a:off x="377251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질문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DF77733-3332-45C2-8DE8-576C97AAA77C}"/>
              </a:ext>
            </a:extLst>
          </p:cNvPr>
          <p:cNvSpPr/>
          <p:nvPr/>
        </p:nvSpPr>
        <p:spPr>
          <a:xfrm>
            <a:off x="4602524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건의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57BF1AB-A5A6-4E46-8DA4-C191F966D25A}"/>
              </a:ext>
            </a:extLst>
          </p:cNvPr>
          <p:cNvSpPr/>
          <p:nvPr/>
        </p:nvSpPr>
        <p:spPr>
          <a:xfrm>
            <a:off x="544445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513239-6D9D-4905-B1AF-53B45F3DBEC9}"/>
              </a:ext>
            </a:extLst>
          </p:cNvPr>
          <p:cNvSpPr txBox="1"/>
          <p:nvPr/>
        </p:nvSpPr>
        <p:spPr>
          <a:xfrm>
            <a:off x="1227244" y="2186369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전체 </a:t>
            </a:r>
            <a:r>
              <a:rPr lang="en-US" altLang="ko-KR" sz="700" dirty="0"/>
              <a:t>(</a:t>
            </a:r>
            <a:r>
              <a:rPr lang="ko-KR" altLang="en-US" sz="700" dirty="0"/>
              <a:t>종목</a:t>
            </a:r>
            <a:r>
              <a:rPr lang="en-US" altLang="ko-KR" sz="700" dirty="0"/>
              <a:t>)</a:t>
            </a:r>
            <a:endParaRPr lang="ko-KR" altLang="en-US" sz="9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74F3DB-CB47-4F1B-A459-D271F709B712}"/>
              </a:ext>
            </a:extLst>
          </p:cNvPr>
          <p:cNvCxnSpPr>
            <a:cxnSpLocks/>
          </p:cNvCxnSpPr>
          <p:nvPr/>
        </p:nvCxnSpPr>
        <p:spPr>
          <a:xfrm>
            <a:off x="1274058" y="2425590"/>
            <a:ext cx="9861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32E5FF73-9D98-4246-8DCC-CBBE0CDEA23C}"/>
              </a:ext>
            </a:extLst>
          </p:cNvPr>
          <p:cNvSpPr/>
          <p:nvPr/>
        </p:nvSpPr>
        <p:spPr>
          <a:xfrm rot="10800000">
            <a:off x="2139767" y="2266119"/>
            <a:ext cx="82744" cy="71331"/>
          </a:xfrm>
          <a:prstGeom prst="triangl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9D8E2B-FE34-4448-A09D-DC38FD4CF883}"/>
              </a:ext>
            </a:extLst>
          </p:cNvPr>
          <p:cNvSpPr/>
          <p:nvPr/>
        </p:nvSpPr>
        <p:spPr>
          <a:xfrm>
            <a:off x="2468855" y="2233192"/>
            <a:ext cx="956744" cy="1923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9A894E-A6FA-42A2-8333-724CE09D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7651" y="2282030"/>
            <a:ext cx="110841" cy="1108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EA1D682-D0DA-4CA9-BE02-5EE7A8D655BC}"/>
              </a:ext>
            </a:extLst>
          </p:cNvPr>
          <p:cNvSpPr txBox="1"/>
          <p:nvPr/>
        </p:nvSpPr>
        <p:spPr>
          <a:xfrm>
            <a:off x="2792353" y="2238117"/>
            <a:ext cx="6788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종목검색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00850E-CBF5-4C42-92FC-E15EA2F604B9}"/>
              </a:ext>
            </a:extLst>
          </p:cNvPr>
          <p:cNvSpPr/>
          <p:nvPr/>
        </p:nvSpPr>
        <p:spPr>
          <a:xfrm>
            <a:off x="3545545" y="2233192"/>
            <a:ext cx="556672" cy="1923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C71082-EF70-46E3-A164-9A8392F97FEF}"/>
              </a:ext>
            </a:extLst>
          </p:cNvPr>
          <p:cNvSpPr txBox="1"/>
          <p:nvPr/>
        </p:nvSpPr>
        <p:spPr>
          <a:xfrm>
            <a:off x="3308943" y="2238117"/>
            <a:ext cx="6788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err="1"/>
              <a:t>최신순</a:t>
            </a:r>
            <a:endParaRPr lang="ko-KR" altLang="en-US" sz="700" dirty="0"/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id="{A692819F-8966-475A-8F86-452A2F0BA8CC}"/>
              </a:ext>
            </a:extLst>
          </p:cNvPr>
          <p:cNvSpPr/>
          <p:nvPr/>
        </p:nvSpPr>
        <p:spPr>
          <a:xfrm rot="10800000">
            <a:off x="3962008" y="2293717"/>
            <a:ext cx="82744" cy="71331"/>
          </a:xfrm>
          <a:prstGeom prst="triangl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E8B7E0E-44C8-4DB9-8005-48D1F457A7C1}"/>
              </a:ext>
            </a:extLst>
          </p:cNvPr>
          <p:cNvSpPr/>
          <p:nvPr/>
        </p:nvSpPr>
        <p:spPr>
          <a:xfrm>
            <a:off x="1264605" y="2526312"/>
            <a:ext cx="5454977" cy="4142902"/>
          </a:xfrm>
          <a:prstGeom prst="roundRect">
            <a:avLst>
              <a:gd name="adj" fmla="val 2636"/>
            </a:avLst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5C13D7A-4B28-40BC-A307-5489D2454E4C}"/>
              </a:ext>
            </a:extLst>
          </p:cNvPr>
          <p:cNvSpPr/>
          <p:nvPr/>
        </p:nvSpPr>
        <p:spPr>
          <a:xfrm>
            <a:off x="6806406" y="2530506"/>
            <a:ext cx="1555950" cy="539865"/>
          </a:xfrm>
          <a:prstGeom prst="roundRect">
            <a:avLst>
              <a:gd name="adj" fmla="val 10405"/>
            </a:avLst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/>
              <a:t>로그인하세요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작성한 글 </a:t>
            </a:r>
            <a:r>
              <a:rPr lang="en-US" altLang="ko-KR" sz="800" dirty="0"/>
              <a:t>0</a:t>
            </a:r>
            <a:endParaRPr lang="ko-KR" altLang="en-US" sz="800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F0BAE5C-56DD-4152-BB1F-3EDA02D53B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4558" y="2668641"/>
            <a:ext cx="263593" cy="263593"/>
          </a:xfrm>
          <a:prstGeom prst="rect">
            <a:avLst/>
          </a:prstGeom>
        </p:spPr>
      </p:pic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55541969-1FCD-4775-87A1-7322CDEC3F64}"/>
              </a:ext>
            </a:extLst>
          </p:cNvPr>
          <p:cNvSpPr/>
          <p:nvPr/>
        </p:nvSpPr>
        <p:spPr>
          <a:xfrm>
            <a:off x="2288421" y="2070887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1.1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15DEE40-DC73-4EB4-B52F-6AFDB62AB3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3174" y="1643143"/>
            <a:ext cx="1279917" cy="1564862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795A699D-78DE-4590-B42A-1369E08E74C7}"/>
              </a:ext>
            </a:extLst>
          </p:cNvPr>
          <p:cNvSpPr/>
          <p:nvPr/>
        </p:nvSpPr>
        <p:spPr>
          <a:xfrm>
            <a:off x="137439" y="6679092"/>
            <a:ext cx="9664072" cy="107722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indent="180975" algn="ctr"/>
            <a:r>
              <a:rPr lang="ko-KR" altLang="en-US" sz="700" b="1">
                <a:solidFill>
                  <a:srgbClr val="002060"/>
                </a:solidFill>
                <a:cs typeface="Segoe UI" panose="020B0502040204020203" pitchFamily="34" charset="0"/>
              </a:rPr>
              <a:t>다음 이어서</a:t>
            </a:r>
            <a:endParaRPr lang="en-US" altLang="ko-KR" sz="700" b="1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3FC7AEE-7DED-4E90-99D8-D74BA69266CF}"/>
              </a:ext>
            </a:extLst>
          </p:cNvPr>
          <p:cNvSpPr/>
          <p:nvPr/>
        </p:nvSpPr>
        <p:spPr>
          <a:xfrm>
            <a:off x="1352087" y="2623086"/>
            <a:ext cx="5283606" cy="57147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 dirty="0"/>
              <a:t>               </a:t>
            </a:r>
            <a:r>
              <a:rPr lang="ko-KR" altLang="en-US" sz="800" dirty="0"/>
              <a:t>종목에 대해서 자유롭게 토론 할 수 있는 공간 입니다</a:t>
            </a:r>
            <a:r>
              <a:rPr lang="en-US" altLang="ko-KR" sz="800" dirty="0"/>
              <a:t>. </a:t>
            </a:r>
            <a:r>
              <a:rPr lang="ko-KR" altLang="en-US" sz="800" dirty="0"/>
              <a:t>너무 자랑하시는 글을 쓰면 배 </a:t>
            </a:r>
            <a:r>
              <a:rPr lang="ko-KR" altLang="en-US" sz="800" dirty="0" err="1"/>
              <a:t>아플거</a:t>
            </a:r>
            <a:r>
              <a:rPr lang="ko-KR" altLang="en-US" sz="800" dirty="0"/>
              <a:t> 같아요</a:t>
            </a:r>
            <a:r>
              <a:rPr lang="en-US" altLang="ko-KR" sz="800" dirty="0"/>
              <a:t>.</a:t>
            </a:r>
          </a:p>
          <a:p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욕설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비방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선정적인 내용 및 광고성 짙은 게시물은 삭제될 수 있습니다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82E5D2BB-C46F-48D6-9A06-0698983A13DE}"/>
              </a:ext>
            </a:extLst>
          </p:cNvPr>
          <p:cNvGrpSpPr/>
          <p:nvPr/>
        </p:nvGrpSpPr>
        <p:grpSpPr>
          <a:xfrm>
            <a:off x="1352086" y="3254929"/>
            <a:ext cx="5283606" cy="1258348"/>
            <a:chOff x="1352086" y="3036815"/>
            <a:chExt cx="5283606" cy="125834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01C20871-55C3-40C5-A4FD-94AFA492741F}"/>
                </a:ext>
              </a:extLst>
            </p:cNvPr>
            <p:cNvSpPr/>
            <p:nvPr/>
          </p:nvSpPr>
          <p:spPr>
            <a:xfrm>
              <a:off x="1352086" y="3036815"/>
              <a:ext cx="5283606" cy="1258348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9828E76B-2E83-490F-BA8D-CACEDD443908}"/>
                </a:ext>
              </a:extLst>
            </p:cNvPr>
            <p:cNvSpPr/>
            <p:nvPr/>
          </p:nvSpPr>
          <p:spPr>
            <a:xfrm>
              <a:off x="1432644" y="310836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/>
                <a:t>삼성전자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93DCE47-ACBB-4F8F-ADD4-3CEE5BA70652}"/>
                </a:ext>
              </a:extLst>
            </p:cNvPr>
            <p:cNvSpPr txBox="1"/>
            <p:nvPr/>
          </p:nvSpPr>
          <p:spPr>
            <a:xfrm>
              <a:off x="1392559" y="3382743"/>
              <a:ext cx="5167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저평가 아닌 고평가임</a:t>
              </a:r>
              <a:endParaRPr lang="en-US" altLang="ko-KR" sz="1050" b="1" dirty="0"/>
            </a:p>
            <a:p>
              <a:endParaRPr lang="en-US" altLang="ko-KR" sz="700" b="1" dirty="0"/>
            </a:p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계속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우상향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상태여서 내리는게 이상하지도 않음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언제까지 내릴지도 의문 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ko-KR" altLang="en-US" sz="1050" b="1" dirty="0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7FF41FC0-9B31-4B7C-B9BC-67845E2479A1}"/>
                </a:ext>
              </a:extLst>
            </p:cNvPr>
            <p:cNvSpPr/>
            <p:nvPr/>
          </p:nvSpPr>
          <p:spPr>
            <a:xfrm>
              <a:off x="1352086" y="4028754"/>
              <a:ext cx="5283606" cy="263960"/>
            </a:xfrm>
            <a:prstGeom prst="rect">
              <a:avLst/>
            </a:prstGeom>
            <a:solidFill>
              <a:srgbClr val="D9D9D9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391A99D-64D2-443C-B419-316BE4CC4E5C}"/>
                </a:ext>
              </a:extLst>
            </p:cNvPr>
            <p:cNvSpPr txBox="1"/>
            <p:nvPr/>
          </p:nvSpPr>
          <p:spPr>
            <a:xfrm>
              <a:off x="1392559" y="4069142"/>
              <a:ext cx="51676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조회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9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좋아요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0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댓글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1        2021-07-27   21:52:05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1658F688-0B1B-4C30-A386-74F5C1410B6A}"/>
              </a:ext>
            </a:extLst>
          </p:cNvPr>
          <p:cNvGrpSpPr/>
          <p:nvPr/>
        </p:nvGrpSpPr>
        <p:grpSpPr>
          <a:xfrm>
            <a:off x="1352086" y="4611549"/>
            <a:ext cx="5283606" cy="1258348"/>
            <a:chOff x="1352086" y="3036815"/>
            <a:chExt cx="5283606" cy="1258348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E1853604-D0F1-439A-829C-3C5CD370B691}"/>
                </a:ext>
              </a:extLst>
            </p:cNvPr>
            <p:cNvSpPr/>
            <p:nvPr/>
          </p:nvSpPr>
          <p:spPr>
            <a:xfrm>
              <a:off x="1352086" y="3036815"/>
              <a:ext cx="5283606" cy="1258348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664FDDE8-98E9-4928-99F1-560AC66DB57B}"/>
                </a:ext>
              </a:extLst>
            </p:cNvPr>
            <p:cNvSpPr/>
            <p:nvPr/>
          </p:nvSpPr>
          <p:spPr>
            <a:xfrm>
              <a:off x="1432644" y="310836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/>
                <a:t>월덱스</a:t>
              </a:r>
              <a:endParaRPr lang="ko-KR" altLang="en-US" sz="800" b="1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C81B26F-2807-486C-8FB4-E7B76DBC75DF}"/>
                </a:ext>
              </a:extLst>
            </p:cNvPr>
            <p:cNvSpPr txBox="1"/>
            <p:nvPr/>
          </p:nvSpPr>
          <p:spPr>
            <a:xfrm>
              <a:off x="1392559" y="3382743"/>
              <a:ext cx="5167632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내가 그나마 </a:t>
              </a:r>
              <a:r>
                <a:rPr lang="ko-KR" altLang="en-US" sz="1050" b="1" dirty="0" err="1"/>
                <a:t>잘한건</a:t>
              </a:r>
              <a:endParaRPr lang="en-US" altLang="ko-KR" sz="1050" b="1" dirty="0"/>
            </a:p>
            <a:p>
              <a:endParaRPr lang="en-US" altLang="ko-KR" sz="700" b="1" dirty="0"/>
            </a:p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지난번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한양이엔지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오르지도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못하고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빌빌거릴때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월덱스로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일부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갈아탄거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지금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월덱스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27,900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한양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17,600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오를땐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올라야 좋은 종목이지 희망회로만 돌리고 있음 되나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?</a:t>
              </a:r>
              <a:endParaRPr lang="ko-KR" altLang="en-US" sz="1050" b="1" dirty="0"/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0E4E701E-1278-4DA1-A9CA-37A487FEDA32}"/>
                </a:ext>
              </a:extLst>
            </p:cNvPr>
            <p:cNvSpPr/>
            <p:nvPr/>
          </p:nvSpPr>
          <p:spPr>
            <a:xfrm>
              <a:off x="1352086" y="4028754"/>
              <a:ext cx="5283606" cy="263960"/>
            </a:xfrm>
            <a:prstGeom prst="rect">
              <a:avLst/>
            </a:prstGeom>
            <a:solidFill>
              <a:srgbClr val="D9D9D9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51A75EF-4FE0-4D41-82A7-6FEEE6A17272}"/>
                </a:ext>
              </a:extLst>
            </p:cNvPr>
            <p:cNvSpPr txBox="1"/>
            <p:nvPr/>
          </p:nvSpPr>
          <p:spPr>
            <a:xfrm>
              <a:off x="1392559" y="4069142"/>
              <a:ext cx="51676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조회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9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좋아요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0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댓글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1        2021-07-27   18:22:00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D58A2675-9018-4505-9E81-AF0ED294D1A9}"/>
              </a:ext>
            </a:extLst>
          </p:cNvPr>
          <p:cNvSpPr/>
          <p:nvPr/>
        </p:nvSpPr>
        <p:spPr>
          <a:xfrm>
            <a:off x="2393238" y="4684757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/>
              <a:t>한양디지텍</a:t>
            </a:r>
            <a:endParaRPr lang="ko-KR" altLang="en-US" sz="800" b="1" dirty="0"/>
          </a:p>
        </p:txBody>
      </p:sp>
      <p:pic>
        <p:nvPicPr>
          <p:cNvPr id="104" name="그림 103">
            <a:extLst>
              <a:ext uri="{FF2B5EF4-FFF2-40B4-BE49-F238E27FC236}">
                <a16:creationId xmlns:a16="http://schemas.microsoft.com/office/drawing/2014/main" id="{0C218828-1DEE-4AA6-8051-4F8F8A0B93B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5855"/>
          <a:stretch/>
        </p:blipFill>
        <p:spPr>
          <a:xfrm>
            <a:off x="1349261" y="5968169"/>
            <a:ext cx="5291787" cy="686593"/>
          </a:xfrm>
          <a:prstGeom prst="rect">
            <a:avLst/>
          </a:prstGeom>
        </p:spPr>
      </p:pic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F315E4D7-26E0-4500-B4F9-2920C2325E4A}"/>
              </a:ext>
            </a:extLst>
          </p:cNvPr>
          <p:cNvSpPr/>
          <p:nvPr/>
        </p:nvSpPr>
        <p:spPr>
          <a:xfrm>
            <a:off x="2393237" y="6027704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/>
              <a:t>종목 최대 </a:t>
            </a:r>
            <a:r>
              <a:rPr lang="en-US" altLang="ko-KR" sz="700" b="1" dirty="0"/>
              <a:t>3</a:t>
            </a:r>
            <a:r>
              <a:rPr lang="ko-KR" altLang="en-US" sz="700" b="1" dirty="0"/>
              <a:t>개</a:t>
            </a:r>
            <a:endParaRPr lang="ko-KR" altLang="en-US" sz="800" b="1" dirty="0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B7CB4849-63CF-429F-A219-EADE86255A6A}"/>
              </a:ext>
            </a:extLst>
          </p:cNvPr>
          <p:cNvSpPr/>
          <p:nvPr/>
        </p:nvSpPr>
        <p:spPr>
          <a:xfrm>
            <a:off x="3351006" y="6028060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/>
              <a:t>종목 최대 </a:t>
            </a:r>
            <a:r>
              <a:rPr lang="en-US" altLang="ko-KR" sz="700" b="1" dirty="0"/>
              <a:t>3</a:t>
            </a:r>
            <a:r>
              <a:rPr lang="ko-KR" altLang="en-US" sz="700" b="1" dirty="0"/>
              <a:t>개</a:t>
            </a:r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5BF87DFB-BB35-439D-AC99-269A2642D74C}"/>
              </a:ext>
            </a:extLst>
          </p:cNvPr>
          <p:cNvSpPr/>
          <p:nvPr/>
        </p:nvSpPr>
        <p:spPr>
          <a:xfrm>
            <a:off x="6050937" y="6042634"/>
            <a:ext cx="509874" cy="509874"/>
          </a:xfrm>
          <a:prstGeom prst="ellipse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작성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icon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C64F5974-F570-4B7A-BB3A-89FB43E45965}"/>
              </a:ext>
            </a:extLst>
          </p:cNvPr>
          <p:cNvSpPr/>
          <p:nvPr/>
        </p:nvSpPr>
        <p:spPr>
          <a:xfrm>
            <a:off x="1462860" y="2683864"/>
            <a:ext cx="460179" cy="20487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여기는</a:t>
            </a:r>
            <a:r>
              <a:rPr lang="en-US" altLang="ko-KR" sz="700" b="1" dirty="0">
                <a:solidFill>
                  <a:schemeClr val="bg1"/>
                </a:solidFill>
              </a:rPr>
              <a:t>!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528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485960"/>
              </p:ext>
            </p:extLst>
          </p:nvPr>
        </p:nvGraphicFramePr>
        <p:xfrm>
          <a:off x="9801510" y="768586"/>
          <a:ext cx="2258189" cy="287086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1.2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필터링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최신순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기본값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조회순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댓글순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추천순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으로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필터기능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닫기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타 여백을 클릭 할 시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프로필 정보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커뮤니티의 활동한 프로필 정보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로그인 하지 않은 상태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(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로그인하세요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텍스트 노출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프로필 사진 무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작성한 글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로그인 하고 있는 상태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(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닉네임명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설정한 프로필사진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작성한 글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개수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3" y="2199833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7349231-6675-42C0-A3B7-402BAD3A5D73}"/>
              </a:ext>
            </a:extLst>
          </p:cNvPr>
          <p:cNvSpPr/>
          <p:nvPr/>
        </p:nvSpPr>
        <p:spPr>
          <a:xfrm>
            <a:off x="1248860" y="2182504"/>
            <a:ext cx="3033982" cy="29480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7438" y="1606761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FA65F7-99C8-4890-9FE7-B01F6DF1C9FC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</a:rPr>
              <a:t>이거어때요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3FD2581-77AC-42CE-A106-305E00B069BA}"/>
              </a:ext>
            </a:extLst>
          </p:cNvPr>
          <p:cNvSpPr/>
          <p:nvPr/>
        </p:nvSpPr>
        <p:spPr>
          <a:xfrm>
            <a:off x="2100576" y="1689953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손절해요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7DE6879-FBE6-4314-82F5-A13528C2A7BB}"/>
              </a:ext>
            </a:extLst>
          </p:cNvPr>
          <p:cNvSpPr/>
          <p:nvPr/>
        </p:nvSpPr>
        <p:spPr>
          <a:xfrm>
            <a:off x="2936546" y="1689699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7082E60-FC98-4997-AB66-0AFFE3B02418}"/>
              </a:ext>
            </a:extLst>
          </p:cNvPr>
          <p:cNvSpPr/>
          <p:nvPr/>
        </p:nvSpPr>
        <p:spPr>
          <a:xfrm>
            <a:off x="377251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질문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DF77733-3332-45C2-8DE8-576C97AAA77C}"/>
              </a:ext>
            </a:extLst>
          </p:cNvPr>
          <p:cNvSpPr/>
          <p:nvPr/>
        </p:nvSpPr>
        <p:spPr>
          <a:xfrm>
            <a:off x="4602524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건의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57BF1AB-A5A6-4E46-8DA4-C191F966D25A}"/>
              </a:ext>
            </a:extLst>
          </p:cNvPr>
          <p:cNvSpPr/>
          <p:nvPr/>
        </p:nvSpPr>
        <p:spPr>
          <a:xfrm>
            <a:off x="544445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513239-6D9D-4905-B1AF-53B45F3DBEC9}"/>
              </a:ext>
            </a:extLst>
          </p:cNvPr>
          <p:cNvSpPr txBox="1"/>
          <p:nvPr/>
        </p:nvSpPr>
        <p:spPr>
          <a:xfrm>
            <a:off x="1227244" y="2186369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전체 </a:t>
            </a:r>
            <a:r>
              <a:rPr lang="en-US" altLang="ko-KR" sz="700" dirty="0"/>
              <a:t>(</a:t>
            </a:r>
            <a:r>
              <a:rPr lang="ko-KR" altLang="en-US" sz="700" dirty="0"/>
              <a:t>종목</a:t>
            </a:r>
            <a:r>
              <a:rPr lang="en-US" altLang="ko-KR" sz="700" dirty="0"/>
              <a:t>)</a:t>
            </a:r>
            <a:endParaRPr lang="ko-KR" altLang="en-US" sz="9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74F3DB-CB47-4F1B-A459-D271F709B712}"/>
              </a:ext>
            </a:extLst>
          </p:cNvPr>
          <p:cNvCxnSpPr>
            <a:cxnSpLocks/>
          </p:cNvCxnSpPr>
          <p:nvPr/>
        </p:nvCxnSpPr>
        <p:spPr>
          <a:xfrm>
            <a:off x="1274058" y="2425590"/>
            <a:ext cx="9861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32E5FF73-9D98-4246-8DCC-CBBE0CDEA23C}"/>
              </a:ext>
            </a:extLst>
          </p:cNvPr>
          <p:cNvSpPr/>
          <p:nvPr/>
        </p:nvSpPr>
        <p:spPr>
          <a:xfrm rot="10800000">
            <a:off x="2139767" y="2266119"/>
            <a:ext cx="82744" cy="71331"/>
          </a:xfrm>
          <a:prstGeom prst="triangl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9D8E2B-FE34-4448-A09D-DC38FD4CF883}"/>
              </a:ext>
            </a:extLst>
          </p:cNvPr>
          <p:cNvSpPr/>
          <p:nvPr/>
        </p:nvSpPr>
        <p:spPr>
          <a:xfrm>
            <a:off x="2468855" y="2233192"/>
            <a:ext cx="956744" cy="1923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9A894E-A6FA-42A2-8333-724CE09D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7651" y="2282030"/>
            <a:ext cx="110841" cy="1108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EA1D682-D0DA-4CA9-BE02-5EE7A8D655BC}"/>
              </a:ext>
            </a:extLst>
          </p:cNvPr>
          <p:cNvSpPr txBox="1"/>
          <p:nvPr/>
        </p:nvSpPr>
        <p:spPr>
          <a:xfrm>
            <a:off x="2792353" y="2238117"/>
            <a:ext cx="6788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종목검색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00850E-CBF5-4C42-92FC-E15EA2F604B9}"/>
              </a:ext>
            </a:extLst>
          </p:cNvPr>
          <p:cNvSpPr/>
          <p:nvPr/>
        </p:nvSpPr>
        <p:spPr>
          <a:xfrm>
            <a:off x="3545545" y="2233192"/>
            <a:ext cx="556672" cy="1923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C71082-EF70-46E3-A164-9A8392F97FEF}"/>
              </a:ext>
            </a:extLst>
          </p:cNvPr>
          <p:cNvSpPr txBox="1"/>
          <p:nvPr/>
        </p:nvSpPr>
        <p:spPr>
          <a:xfrm>
            <a:off x="3308943" y="2238117"/>
            <a:ext cx="6788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err="1"/>
              <a:t>최신순</a:t>
            </a:r>
            <a:endParaRPr lang="ko-KR" altLang="en-US" sz="700" dirty="0"/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id="{A692819F-8966-475A-8F86-452A2F0BA8CC}"/>
              </a:ext>
            </a:extLst>
          </p:cNvPr>
          <p:cNvSpPr/>
          <p:nvPr/>
        </p:nvSpPr>
        <p:spPr>
          <a:xfrm rot="10800000">
            <a:off x="3962008" y="2293717"/>
            <a:ext cx="82744" cy="71331"/>
          </a:xfrm>
          <a:prstGeom prst="triangl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E8B7E0E-44C8-4DB9-8005-48D1F457A7C1}"/>
              </a:ext>
            </a:extLst>
          </p:cNvPr>
          <p:cNvSpPr/>
          <p:nvPr/>
        </p:nvSpPr>
        <p:spPr>
          <a:xfrm>
            <a:off x="1264605" y="2526312"/>
            <a:ext cx="5454977" cy="4142902"/>
          </a:xfrm>
          <a:prstGeom prst="roundRect">
            <a:avLst>
              <a:gd name="adj" fmla="val 2636"/>
            </a:avLst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5C13D7A-4B28-40BC-A307-5489D2454E4C}"/>
              </a:ext>
            </a:extLst>
          </p:cNvPr>
          <p:cNvSpPr/>
          <p:nvPr/>
        </p:nvSpPr>
        <p:spPr>
          <a:xfrm>
            <a:off x="6806406" y="2530506"/>
            <a:ext cx="1555950" cy="539865"/>
          </a:xfrm>
          <a:prstGeom prst="roundRect">
            <a:avLst>
              <a:gd name="adj" fmla="val 10405"/>
            </a:avLst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/>
              <a:t>로그인하세요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작성한 글 </a:t>
            </a:r>
            <a:r>
              <a:rPr lang="en-US" altLang="ko-KR" sz="800" dirty="0"/>
              <a:t>0</a:t>
            </a:r>
            <a:endParaRPr lang="ko-KR" altLang="en-US" sz="800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F0BAE5C-56DD-4152-BB1F-3EDA02D53B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4558" y="2668641"/>
            <a:ext cx="263593" cy="263593"/>
          </a:xfrm>
          <a:prstGeom prst="rect">
            <a:avLst/>
          </a:prstGeom>
        </p:spPr>
      </p:pic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55541969-1FCD-4775-87A1-7322CDEC3F64}"/>
              </a:ext>
            </a:extLst>
          </p:cNvPr>
          <p:cNvSpPr/>
          <p:nvPr/>
        </p:nvSpPr>
        <p:spPr>
          <a:xfrm>
            <a:off x="3294630" y="2061896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1.2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945BB493-322D-4460-851C-2327AC3FEE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5297" y="2348475"/>
            <a:ext cx="185480" cy="185480"/>
          </a:xfrm>
          <a:prstGeom prst="rect">
            <a:avLst/>
          </a:prstGeom>
        </p:spPr>
      </p:pic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F8DB9735-30AA-43F7-AC89-3E94674C1374}"/>
              </a:ext>
            </a:extLst>
          </p:cNvPr>
          <p:cNvSpPr/>
          <p:nvPr/>
        </p:nvSpPr>
        <p:spPr>
          <a:xfrm>
            <a:off x="6696085" y="2382751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36DB69C7-180F-4670-A0DA-F85773D7A7E7}"/>
              </a:ext>
            </a:extLst>
          </p:cNvPr>
          <p:cNvSpPr/>
          <p:nvPr/>
        </p:nvSpPr>
        <p:spPr>
          <a:xfrm>
            <a:off x="6800140" y="3376807"/>
            <a:ext cx="1555950" cy="539865"/>
          </a:xfrm>
          <a:prstGeom prst="roundRect">
            <a:avLst>
              <a:gd name="adj" fmla="val 10405"/>
            </a:avLst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err="1"/>
              <a:t>노다지다지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작성한 글 </a:t>
            </a:r>
            <a:r>
              <a:rPr lang="en-US" altLang="ko-KR" sz="800" dirty="0"/>
              <a:t>24,251</a:t>
            </a:r>
            <a:endParaRPr lang="ko-KR" altLang="en-US" sz="800" dirty="0"/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24CE0DD9-49D8-4C48-BD6B-DCAB284DA2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164" y="3519446"/>
            <a:ext cx="263593" cy="263593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6ED6DD44-8263-406A-B363-71A5070F5672}"/>
              </a:ext>
            </a:extLst>
          </p:cNvPr>
          <p:cNvSpPr/>
          <p:nvPr/>
        </p:nvSpPr>
        <p:spPr>
          <a:xfrm>
            <a:off x="7508147" y="3114488"/>
            <a:ext cx="138527" cy="216275"/>
          </a:xfrm>
          <a:prstGeom prst="downArrow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60F2072B-3FCD-4F41-82DB-8AE5369AE571}"/>
              </a:ext>
            </a:extLst>
          </p:cNvPr>
          <p:cNvSpPr/>
          <p:nvPr/>
        </p:nvSpPr>
        <p:spPr>
          <a:xfrm>
            <a:off x="137439" y="6679092"/>
            <a:ext cx="9664072" cy="107722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indent="180975" algn="ctr"/>
            <a:r>
              <a:rPr lang="ko-KR" altLang="en-US" sz="700" b="1">
                <a:solidFill>
                  <a:srgbClr val="002060"/>
                </a:solidFill>
                <a:cs typeface="Segoe UI" panose="020B0502040204020203" pitchFamily="34" charset="0"/>
              </a:rPr>
              <a:t>다음 이어서</a:t>
            </a:r>
            <a:endParaRPr lang="en-US" altLang="ko-KR" sz="700" b="1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F839E576-7839-4DCC-9409-68FB0F8A0CBD}"/>
              </a:ext>
            </a:extLst>
          </p:cNvPr>
          <p:cNvSpPr/>
          <p:nvPr/>
        </p:nvSpPr>
        <p:spPr>
          <a:xfrm>
            <a:off x="1352087" y="2623086"/>
            <a:ext cx="5283606" cy="57147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 dirty="0"/>
              <a:t>               </a:t>
            </a:r>
            <a:r>
              <a:rPr lang="ko-KR" altLang="en-US" sz="800" dirty="0"/>
              <a:t>종목에 대해서 자유롭게 토론 할 수 있는 공간 입니다</a:t>
            </a:r>
            <a:r>
              <a:rPr lang="en-US" altLang="ko-KR" sz="800" dirty="0"/>
              <a:t>. </a:t>
            </a:r>
            <a:r>
              <a:rPr lang="ko-KR" altLang="en-US" sz="800" dirty="0"/>
              <a:t>너무 자랑하시는 글을 쓰면 배 </a:t>
            </a:r>
            <a:r>
              <a:rPr lang="ko-KR" altLang="en-US" sz="800" dirty="0" err="1"/>
              <a:t>아플거</a:t>
            </a:r>
            <a:r>
              <a:rPr lang="ko-KR" altLang="en-US" sz="800" dirty="0"/>
              <a:t> 같아요</a:t>
            </a:r>
            <a:r>
              <a:rPr lang="en-US" altLang="ko-KR" sz="800" dirty="0"/>
              <a:t>.</a:t>
            </a:r>
          </a:p>
          <a:p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욕설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비방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선정적인 내용 및 광고성 짙은 게시물은 삭제될 수 있습니다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9ED31AAB-1F61-4766-95B5-B7EF0142347B}"/>
              </a:ext>
            </a:extLst>
          </p:cNvPr>
          <p:cNvGrpSpPr/>
          <p:nvPr/>
        </p:nvGrpSpPr>
        <p:grpSpPr>
          <a:xfrm>
            <a:off x="1352086" y="3254929"/>
            <a:ext cx="5283606" cy="1258348"/>
            <a:chOff x="1352086" y="3036815"/>
            <a:chExt cx="5283606" cy="1258348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891F2FDA-6134-4308-A40B-E1441B96C8C5}"/>
                </a:ext>
              </a:extLst>
            </p:cNvPr>
            <p:cNvSpPr/>
            <p:nvPr/>
          </p:nvSpPr>
          <p:spPr>
            <a:xfrm>
              <a:off x="1352086" y="3036815"/>
              <a:ext cx="5283606" cy="1258348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7844599F-C51C-4246-8522-E70032727FD0}"/>
                </a:ext>
              </a:extLst>
            </p:cNvPr>
            <p:cNvSpPr/>
            <p:nvPr/>
          </p:nvSpPr>
          <p:spPr>
            <a:xfrm>
              <a:off x="1432644" y="310836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/>
                <a:t>삼성전자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144E5D2-255B-4BB5-8297-C903457046DE}"/>
                </a:ext>
              </a:extLst>
            </p:cNvPr>
            <p:cNvSpPr txBox="1"/>
            <p:nvPr/>
          </p:nvSpPr>
          <p:spPr>
            <a:xfrm>
              <a:off x="1392559" y="3382743"/>
              <a:ext cx="5167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저평가 아닌 고평가임</a:t>
              </a:r>
              <a:endParaRPr lang="en-US" altLang="ko-KR" sz="1050" b="1" dirty="0"/>
            </a:p>
            <a:p>
              <a:endParaRPr lang="en-US" altLang="ko-KR" sz="700" b="1" dirty="0"/>
            </a:p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계속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우상향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상태여서 내리는게 이상하지도 않음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언제까지 내릴지도 의문 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ko-KR" altLang="en-US" sz="1050" b="1" dirty="0"/>
            </a:p>
          </p:txBody>
        </p: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50C475AD-D534-4EDA-A1D4-BA72E394DEC9}"/>
                </a:ext>
              </a:extLst>
            </p:cNvPr>
            <p:cNvSpPr/>
            <p:nvPr/>
          </p:nvSpPr>
          <p:spPr>
            <a:xfrm>
              <a:off x="1352086" y="4028754"/>
              <a:ext cx="5283606" cy="263960"/>
            </a:xfrm>
            <a:prstGeom prst="rect">
              <a:avLst/>
            </a:prstGeom>
            <a:solidFill>
              <a:srgbClr val="D9D9D9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72D10F22-3B0B-4525-B335-A374C27024BE}"/>
                </a:ext>
              </a:extLst>
            </p:cNvPr>
            <p:cNvSpPr txBox="1"/>
            <p:nvPr/>
          </p:nvSpPr>
          <p:spPr>
            <a:xfrm>
              <a:off x="1392559" y="4069142"/>
              <a:ext cx="51676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조회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9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좋아요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0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댓글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1        2021-07-27   21:52:05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BE1F16E9-9D15-432E-8F3D-D0CB0B8E97DC}"/>
              </a:ext>
            </a:extLst>
          </p:cNvPr>
          <p:cNvGrpSpPr/>
          <p:nvPr/>
        </p:nvGrpSpPr>
        <p:grpSpPr>
          <a:xfrm>
            <a:off x="1352086" y="4611549"/>
            <a:ext cx="5283606" cy="1258348"/>
            <a:chOff x="1352086" y="3036815"/>
            <a:chExt cx="5283606" cy="1258348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B649F7D4-8F55-47FA-87A9-DCA70E6EFDD8}"/>
                </a:ext>
              </a:extLst>
            </p:cNvPr>
            <p:cNvSpPr/>
            <p:nvPr/>
          </p:nvSpPr>
          <p:spPr>
            <a:xfrm>
              <a:off x="1352086" y="3036815"/>
              <a:ext cx="5283606" cy="1258348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85876F6C-FA02-4651-9990-796ADA81079C}"/>
                </a:ext>
              </a:extLst>
            </p:cNvPr>
            <p:cNvSpPr/>
            <p:nvPr/>
          </p:nvSpPr>
          <p:spPr>
            <a:xfrm>
              <a:off x="1432644" y="310836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/>
                <a:t>월덱스</a:t>
              </a:r>
              <a:endParaRPr lang="ko-KR" altLang="en-US" sz="800" b="1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25C00CB-2656-47FA-9DFC-1B8EBF0FAD3B}"/>
                </a:ext>
              </a:extLst>
            </p:cNvPr>
            <p:cNvSpPr txBox="1"/>
            <p:nvPr/>
          </p:nvSpPr>
          <p:spPr>
            <a:xfrm>
              <a:off x="1392559" y="3382743"/>
              <a:ext cx="5167632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내가 그나마 </a:t>
              </a:r>
              <a:r>
                <a:rPr lang="ko-KR" altLang="en-US" sz="1050" b="1" dirty="0" err="1"/>
                <a:t>잘한건</a:t>
              </a:r>
              <a:endParaRPr lang="en-US" altLang="ko-KR" sz="1050" b="1" dirty="0"/>
            </a:p>
            <a:p>
              <a:endParaRPr lang="en-US" altLang="ko-KR" sz="700" b="1" dirty="0"/>
            </a:p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지난번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한양이엔지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오르지도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못하고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빌빌거릴때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월덱스로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일부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갈아탄거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지금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월덱스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27,900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한양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17,600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오를땐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올라야 좋은 종목이지 희망회로만 돌리고 있음 되나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?</a:t>
              </a:r>
              <a:endParaRPr lang="ko-KR" altLang="en-US" sz="1050" b="1" dirty="0"/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364145E1-DD05-4882-A191-EE4BE9BEED0D}"/>
                </a:ext>
              </a:extLst>
            </p:cNvPr>
            <p:cNvSpPr/>
            <p:nvPr/>
          </p:nvSpPr>
          <p:spPr>
            <a:xfrm>
              <a:off x="1352086" y="4028754"/>
              <a:ext cx="5283606" cy="263960"/>
            </a:xfrm>
            <a:prstGeom prst="rect">
              <a:avLst/>
            </a:prstGeom>
            <a:solidFill>
              <a:srgbClr val="D9D9D9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C194F94-4076-49BC-9C26-2CAC41FF6F02}"/>
                </a:ext>
              </a:extLst>
            </p:cNvPr>
            <p:cNvSpPr txBox="1"/>
            <p:nvPr/>
          </p:nvSpPr>
          <p:spPr>
            <a:xfrm>
              <a:off x="1392559" y="4069142"/>
              <a:ext cx="51676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조회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9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좋아요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0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댓글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1        2021-07-27   18:22:00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0AF0B2AF-A889-40B8-BB30-EDDFCE8E534B}"/>
              </a:ext>
            </a:extLst>
          </p:cNvPr>
          <p:cNvSpPr/>
          <p:nvPr/>
        </p:nvSpPr>
        <p:spPr>
          <a:xfrm>
            <a:off x="2393238" y="4684757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/>
              <a:t>한양디지텍</a:t>
            </a:r>
            <a:endParaRPr lang="ko-KR" altLang="en-US" sz="800" b="1" dirty="0"/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CBEE846C-645F-4FC2-B10A-6F5AB7E0F36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5855"/>
          <a:stretch/>
        </p:blipFill>
        <p:spPr>
          <a:xfrm>
            <a:off x="1349261" y="5968169"/>
            <a:ext cx="5291787" cy="686593"/>
          </a:xfrm>
          <a:prstGeom prst="rect">
            <a:avLst/>
          </a:prstGeom>
        </p:spPr>
      </p:pic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2DEF69B4-E3E2-4E61-8FF9-6B947B1A1C9D}"/>
              </a:ext>
            </a:extLst>
          </p:cNvPr>
          <p:cNvSpPr/>
          <p:nvPr/>
        </p:nvSpPr>
        <p:spPr>
          <a:xfrm>
            <a:off x="2393237" y="6027704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/>
              <a:t>종목 최대 </a:t>
            </a:r>
            <a:r>
              <a:rPr lang="en-US" altLang="ko-KR" sz="700" b="1" dirty="0"/>
              <a:t>3</a:t>
            </a:r>
            <a:r>
              <a:rPr lang="ko-KR" altLang="en-US" sz="700" b="1" dirty="0"/>
              <a:t>개</a:t>
            </a:r>
            <a:endParaRPr lang="ko-KR" altLang="en-US" sz="800" b="1" dirty="0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67E2CA83-5011-4188-BF7B-6BE4CA341756}"/>
              </a:ext>
            </a:extLst>
          </p:cNvPr>
          <p:cNvSpPr/>
          <p:nvPr/>
        </p:nvSpPr>
        <p:spPr>
          <a:xfrm>
            <a:off x="3351006" y="6028060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/>
              <a:t>종목 최대 </a:t>
            </a:r>
            <a:r>
              <a:rPr lang="en-US" altLang="ko-KR" sz="700" b="1" dirty="0"/>
              <a:t>3</a:t>
            </a:r>
            <a:r>
              <a:rPr lang="ko-KR" altLang="en-US" sz="700" b="1" dirty="0"/>
              <a:t>개</a:t>
            </a:r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FB3713F2-CA1E-49CD-A817-87824E503EE3}"/>
              </a:ext>
            </a:extLst>
          </p:cNvPr>
          <p:cNvSpPr/>
          <p:nvPr/>
        </p:nvSpPr>
        <p:spPr>
          <a:xfrm>
            <a:off x="6050937" y="6042634"/>
            <a:ext cx="509874" cy="509874"/>
          </a:xfrm>
          <a:prstGeom prst="ellipse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작성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icon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F0001580-8843-4095-B6DB-061A95733C08}"/>
              </a:ext>
            </a:extLst>
          </p:cNvPr>
          <p:cNvSpPr/>
          <p:nvPr/>
        </p:nvSpPr>
        <p:spPr>
          <a:xfrm>
            <a:off x="1462860" y="2683864"/>
            <a:ext cx="460179" cy="20487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여기는</a:t>
            </a:r>
            <a:r>
              <a:rPr lang="en-US" altLang="ko-KR" sz="700" b="1" dirty="0">
                <a:solidFill>
                  <a:schemeClr val="bg1"/>
                </a:solidFill>
              </a:rPr>
              <a:t>!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75" name="말풍선: 사각형 74">
            <a:extLst>
              <a:ext uri="{FF2B5EF4-FFF2-40B4-BE49-F238E27FC236}">
                <a16:creationId xmlns:a16="http://schemas.microsoft.com/office/drawing/2014/main" id="{D256C163-CFCC-4BE8-BF6A-4B22E388885F}"/>
              </a:ext>
            </a:extLst>
          </p:cNvPr>
          <p:cNvSpPr/>
          <p:nvPr/>
        </p:nvSpPr>
        <p:spPr>
          <a:xfrm>
            <a:off x="3549361" y="2506287"/>
            <a:ext cx="931680" cy="1199624"/>
          </a:xfrm>
          <a:prstGeom prst="wedgeRectCallout">
            <a:avLst>
              <a:gd name="adj1" fmla="val 2716"/>
              <a:gd name="adj2" fmla="val -59000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sz="700" b="1" dirty="0"/>
          </a:p>
          <a:p>
            <a:r>
              <a:rPr lang="ko-KR" altLang="en-US" sz="900" b="1" dirty="0" err="1"/>
              <a:t>최신순</a:t>
            </a:r>
            <a:endParaRPr lang="en-US" altLang="ko-KR" sz="900" b="1" dirty="0"/>
          </a:p>
          <a:p>
            <a:endParaRPr lang="en-US" altLang="ko-KR" sz="800" b="1" dirty="0"/>
          </a:p>
          <a:p>
            <a:r>
              <a:rPr lang="ko-KR" altLang="en-US" sz="900" dirty="0"/>
              <a:t>조회순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ko-KR" altLang="en-US" sz="900" dirty="0" err="1"/>
              <a:t>댓글순</a:t>
            </a:r>
            <a:endParaRPr lang="en-US" altLang="ko-KR" sz="900" dirty="0"/>
          </a:p>
          <a:p>
            <a:endParaRPr lang="en-US" altLang="ko-KR" sz="900" dirty="0"/>
          </a:p>
          <a:p>
            <a:r>
              <a:rPr lang="ko-KR" altLang="en-US" sz="900" dirty="0" err="1"/>
              <a:t>추천순</a:t>
            </a:r>
            <a:endParaRPr lang="en-US" altLang="ko-KR" sz="900" dirty="0"/>
          </a:p>
          <a:p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937336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110939"/>
              </p:ext>
            </p:extLst>
          </p:nvPr>
        </p:nvGraphicFramePr>
        <p:xfrm>
          <a:off x="9801510" y="768586"/>
          <a:ext cx="2258189" cy="555310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3.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 게시판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커뮤니티의 기능 및 시스템과 동일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몇몇 수정 및 추가된 사항</a:t>
                      </a:r>
                      <a:endParaRPr lang="en-US" altLang="ko-KR" sz="800" b="1" u="none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해시태그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-&gt; [</a:t>
                      </a:r>
                      <a:r>
                        <a:rPr lang="ko-KR" altLang="en-US" sz="800" b="1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종목명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으로 변경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해시태그 기능을 아무도 사용하지 않음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종목명으로 변경하여 종목에 대한 이야기를 나누는 것이 의미가 있음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 typeface="Wingdings" panose="05000000000000000000" pitchFamily="2" charset="2"/>
                        <a:buChar char="Ø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부가적으로 꽤 활성화된 커뮤니티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네이버 </a:t>
                      </a: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종토방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보배드림 등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에서 커뮤니티 게시판은 해시태그 기능이 없음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 typeface="Wingdings" panose="05000000000000000000" pitchFamily="2" charset="2"/>
                        <a:buChar char="Ø"/>
                      </a:pP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종목명은 게시글 프론트에 노출이 됨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작성 날짜 표기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(YYYY-MM-DD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분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초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lvl="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24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 형태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3.1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글 작성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다음 슬라이드 참고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3" y="2199833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7438" y="1606761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FA65F7-99C8-4890-9FE7-B01F6DF1C9FC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</a:rPr>
              <a:t>이거어때요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3FD2581-77AC-42CE-A106-305E00B069BA}"/>
              </a:ext>
            </a:extLst>
          </p:cNvPr>
          <p:cNvSpPr/>
          <p:nvPr/>
        </p:nvSpPr>
        <p:spPr>
          <a:xfrm>
            <a:off x="2100576" y="1689953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손절해요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7DE6879-FBE6-4314-82F5-A13528C2A7BB}"/>
              </a:ext>
            </a:extLst>
          </p:cNvPr>
          <p:cNvSpPr/>
          <p:nvPr/>
        </p:nvSpPr>
        <p:spPr>
          <a:xfrm>
            <a:off x="2936546" y="1689699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7082E60-FC98-4997-AB66-0AFFE3B02418}"/>
              </a:ext>
            </a:extLst>
          </p:cNvPr>
          <p:cNvSpPr/>
          <p:nvPr/>
        </p:nvSpPr>
        <p:spPr>
          <a:xfrm>
            <a:off x="377251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질문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DF77733-3332-45C2-8DE8-576C97AAA77C}"/>
              </a:ext>
            </a:extLst>
          </p:cNvPr>
          <p:cNvSpPr/>
          <p:nvPr/>
        </p:nvSpPr>
        <p:spPr>
          <a:xfrm>
            <a:off x="4602524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건의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57BF1AB-A5A6-4E46-8DA4-C191F966D25A}"/>
              </a:ext>
            </a:extLst>
          </p:cNvPr>
          <p:cNvSpPr/>
          <p:nvPr/>
        </p:nvSpPr>
        <p:spPr>
          <a:xfrm>
            <a:off x="544445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513239-6D9D-4905-B1AF-53B45F3DBEC9}"/>
              </a:ext>
            </a:extLst>
          </p:cNvPr>
          <p:cNvSpPr txBox="1"/>
          <p:nvPr/>
        </p:nvSpPr>
        <p:spPr>
          <a:xfrm>
            <a:off x="1227244" y="2186369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전체 </a:t>
            </a:r>
            <a:r>
              <a:rPr lang="en-US" altLang="ko-KR" sz="700" dirty="0"/>
              <a:t>(</a:t>
            </a:r>
            <a:r>
              <a:rPr lang="ko-KR" altLang="en-US" sz="700" dirty="0"/>
              <a:t>종목</a:t>
            </a:r>
            <a:r>
              <a:rPr lang="en-US" altLang="ko-KR" sz="700" dirty="0"/>
              <a:t>)</a:t>
            </a:r>
            <a:endParaRPr lang="ko-KR" altLang="en-US" sz="9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74F3DB-CB47-4F1B-A459-D271F709B712}"/>
              </a:ext>
            </a:extLst>
          </p:cNvPr>
          <p:cNvCxnSpPr>
            <a:cxnSpLocks/>
          </p:cNvCxnSpPr>
          <p:nvPr/>
        </p:nvCxnSpPr>
        <p:spPr>
          <a:xfrm>
            <a:off x="1274058" y="2425590"/>
            <a:ext cx="9861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32E5FF73-9D98-4246-8DCC-CBBE0CDEA23C}"/>
              </a:ext>
            </a:extLst>
          </p:cNvPr>
          <p:cNvSpPr/>
          <p:nvPr/>
        </p:nvSpPr>
        <p:spPr>
          <a:xfrm rot="10800000">
            <a:off x="2139767" y="2266119"/>
            <a:ext cx="82744" cy="71331"/>
          </a:xfrm>
          <a:prstGeom prst="triangl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9D8E2B-FE34-4448-A09D-DC38FD4CF883}"/>
              </a:ext>
            </a:extLst>
          </p:cNvPr>
          <p:cNvSpPr/>
          <p:nvPr/>
        </p:nvSpPr>
        <p:spPr>
          <a:xfrm>
            <a:off x="2468855" y="2233192"/>
            <a:ext cx="956744" cy="1923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9A894E-A6FA-42A2-8333-724CE09D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7651" y="2282030"/>
            <a:ext cx="110841" cy="1108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EA1D682-D0DA-4CA9-BE02-5EE7A8D655BC}"/>
              </a:ext>
            </a:extLst>
          </p:cNvPr>
          <p:cNvSpPr txBox="1"/>
          <p:nvPr/>
        </p:nvSpPr>
        <p:spPr>
          <a:xfrm>
            <a:off x="2792353" y="2238117"/>
            <a:ext cx="6788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종목검색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00850E-CBF5-4C42-92FC-E15EA2F604B9}"/>
              </a:ext>
            </a:extLst>
          </p:cNvPr>
          <p:cNvSpPr/>
          <p:nvPr/>
        </p:nvSpPr>
        <p:spPr>
          <a:xfrm>
            <a:off x="3545545" y="2233192"/>
            <a:ext cx="556672" cy="1923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C71082-EF70-46E3-A164-9A8392F97FEF}"/>
              </a:ext>
            </a:extLst>
          </p:cNvPr>
          <p:cNvSpPr txBox="1"/>
          <p:nvPr/>
        </p:nvSpPr>
        <p:spPr>
          <a:xfrm>
            <a:off x="3308943" y="2238117"/>
            <a:ext cx="6788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err="1"/>
              <a:t>최신순</a:t>
            </a:r>
            <a:endParaRPr lang="ko-KR" altLang="en-US" sz="700" dirty="0"/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id="{A692819F-8966-475A-8F86-452A2F0BA8CC}"/>
              </a:ext>
            </a:extLst>
          </p:cNvPr>
          <p:cNvSpPr/>
          <p:nvPr/>
        </p:nvSpPr>
        <p:spPr>
          <a:xfrm rot="10800000">
            <a:off x="3962008" y="2293717"/>
            <a:ext cx="82744" cy="71331"/>
          </a:xfrm>
          <a:prstGeom prst="triangl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E8B7E0E-44C8-4DB9-8005-48D1F457A7C1}"/>
              </a:ext>
            </a:extLst>
          </p:cNvPr>
          <p:cNvSpPr/>
          <p:nvPr/>
        </p:nvSpPr>
        <p:spPr>
          <a:xfrm>
            <a:off x="1264605" y="2526312"/>
            <a:ext cx="5454977" cy="4142902"/>
          </a:xfrm>
          <a:prstGeom prst="roundRect">
            <a:avLst>
              <a:gd name="adj" fmla="val 2636"/>
            </a:avLst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5C13D7A-4B28-40BC-A307-5489D2454E4C}"/>
              </a:ext>
            </a:extLst>
          </p:cNvPr>
          <p:cNvSpPr/>
          <p:nvPr/>
        </p:nvSpPr>
        <p:spPr>
          <a:xfrm>
            <a:off x="6806406" y="2530506"/>
            <a:ext cx="1555950" cy="539865"/>
          </a:xfrm>
          <a:prstGeom prst="roundRect">
            <a:avLst>
              <a:gd name="adj" fmla="val 10405"/>
            </a:avLst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/>
              <a:t>로그인하세요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작성한 글 </a:t>
            </a:r>
            <a:r>
              <a:rPr lang="en-US" altLang="ko-KR" sz="800" dirty="0"/>
              <a:t>0</a:t>
            </a:r>
            <a:endParaRPr lang="ko-KR" altLang="en-US" sz="800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F0BAE5C-56DD-4152-BB1F-3EDA02D53B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4558" y="2668641"/>
            <a:ext cx="263593" cy="263593"/>
          </a:xfrm>
          <a:prstGeom prst="rect">
            <a:avLst/>
          </a:prstGeom>
        </p:spPr>
      </p:pic>
      <p:sp>
        <p:nvSpPr>
          <p:cNvPr id="91" name="직사각형 90">
            <a:extLst>
              <a:ext uri="{FF2B5EF4-FFF2-40B4-BE49-F238E27FC236}">
                <a16:creationId xmlns:a16="http://schemas.microsoft.com/office/drawing/2014/main" id="{0265597B-8730-4EC8-A0B2-6839066A2821}"/>
              </a:ext>
            </a:extLst>
          </p:cNvPr>
          <p:cNvSpPr/>
          <p:nvPr/>
        </p:nvSpPr>
        <p:spPr>
          <a:xfrm>
            <a:off x="1190136" y="2485376"/>
            <a:ext cx="5587719" cy="428453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689723E6-85A3-40F8-A691-5447B9D515C0}"/>
              </a:ext>
            </a:extLst>
          </p:cNvPr>
          <p:cNvSpPr/>
          <p:nvPr/>
        </p:nvSpPr>
        <p:spPr>
          <a:xfrm>
            <a:off x="6084634" y="236271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3C9585B-1A8E-4BFA-8207-2899212858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3854" y="3781500"/>
            <a:ext cx="1937310" cy="1968556"/>
          </a:xfrm>
          <a:prstGeom prst="rect">
            <a:avLst/>
          </a:prstGeom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4FC10CB1-BC20-459E-9143-26A6BC7C6520}"/>
              </a:ext>
            </a:extLst>
          </p:cNvPr>
          <p:cNvSpPr/>
          <p:nvPr/>
        </p:nvSpPr>
        <p:spPr>
          <a:xfrm>
            <a:off x="137439" y="6679092"/>
            <a:ext cx="9664072" cy="107722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indent="180975" algn="ctr"/>
            <a:r>
              <a:rPr lang="ko-KR" altLang="en-US" sz="700" b="1">
                <a:solidFill>
                  <a:srgbClr val="002060"/>
                </a:solidFill>
                <a:cs typeface="Segoe UI" panose="020B0502040204020203" pitchFamily="34" charset="0"/>
              </a:rPr>
              <a:t>다음 이어서</a:t>
            </a:r>
            <a:endParaRPr lang="en-US" altLang="ko-KR" sz="700" b="1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BFE3B832-7293-4A9E-9BF2-B78CA9D74F03}"/>
              </a:ext>
            </a:extLst>
          </p:cNvPr>
          <p:cNvSpPr/>
          <p:nvPr/>
        </p:nvSpPr>
        <p:spPr>
          <a:xfrm>
            <a:off x="1352087" y="2623086"/>
            <a:ext cx="5283606" cy="57147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 dirty="0"/>
              <a:t>               </a:t>
            </a:r>
            <a:r>
              <a:rPr lang="ko-KR" altLang="en-US" sz="800" dirty="0"/>
              <a:t>종목에 대해서 자유롭게 토론 할 수 있는 공간 입니다</a:t>
            </a:r>
            <a:r>
              <a:rPr lang="en-US" altLang="ko-KR" sz="800" dirty="0"/>
              <a:t>. </a:t>
            </a:r>
            <a:r>
              <a:rPr lang="ko-KR" altLang="en-US" sz="800" dirty="0"/>
              <a:t>너무 자랑하시는 글을 쓰면 배 </a:t>
            </a:r>
            <a:r>
              <a:rPr lang="ko-KR" altLang="en-US" sz="800" dirty="0" err="1"/>
              <a:t>아플거</a:t>
            </a:r>
            <a:r>
              <a:rPr lang="ko-KR" altLang="en-US" sz="800" dirty="0"/>
              <a:t> 같아요</a:t>
            </a:r>
            <a:r>
              <a:rPr lang="en-US" altLang="ko-KR" sz="800" dirty="0"/>
              <a:t>.</a:t>
            </a:r>
          </a:p>
          <a:p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욕설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비방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선정적인 내용 및 광고성 짙은 게시물은 삭제될 수 있습니다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601657F8-8480-493D-BDB3-442618F3C341}"/>
              </a:ext>
            </a:extLst>
          </p:cNvPr>
          <p:cNvGrpSpPr/>
          <p:nvPr/>
        </p:nvGrpSpPr>
        <p:grpSpPr>
          <a:xfrm>
            <a:off x="1352086" y="3254929"/>
            <a:ext cx="5283606" cy="1258348"/>
            <a:chOff x="1352086" y="3036815"/>
            <a:chExt cx="5283606" cy="1258348"/>
          </a:xfrm>
        </p:grpSpPr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0A2349D6-A831-4A1A-A7E0-09BDEFA0C28A}"/>
                </a:ext>
              </a:extLst>
            </p:cNvPr>
            <p:cNvSpPr/>
            <p:nvPr/>
          </p:nvSpPr>
          <p:spPr>
            <a:xfrm>
              <a:off x="1352086" y="3036815"/>
              <a:ext cx="5283606" cy="1258348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19960DD1-48C7-4C2D-8072-174A5228C969}"/>
                </a:ext>
              </a:extLst>
            </p:cNvPr>
            <p:cNvSpPr/>
            <p:nvPr/>
          </p:nvSpPr>
          <p:spPr>
            <a:xfrm>
              <a:off x="1432644" y="310836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/>
                <a:t>삼성전자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22B6669-79B6-4521-8F22-C7FB80FBE148}"/>
                </a:ext>
              </a:extLst>
            </p:cNvPr>
            <p:cNvSpPr txBox="1"/>
            <p:nvPr/>
          </p:nvSpPr>
          <p:spPr>
            <a:xfrm>
              <a:off x="1392559" y="3382743"/>
              <a:ext cx="5167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저평가 아닌 고평가임</a:t>
              </a:r>
              <a:endParaRPr lang="en-US" altLang="ko-KR" sz="1050" b="1" dirty="0"/>
            </a:p>
            <a:p>
              <a:endParaRPr lang="en-US" altLang="ko-KR" sz="700" b="1" dirty="0"/>
            </a:p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계속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우상향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상태여서 내리는게 이상하지도 않음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언제까지 내릴지도 의문 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ko-KR" altLang="en-US" sz="1050" b="1" dirty="0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139CEBBB-F993-4859-B9D6-5F56F29DA6B0}"/>
                </a:ext>
              </a:extLst>
            </p:cNvPr>
            <p:cNvSpPr/>
            <p:nvPr/>
          </p:nvSpPr>
          <p:spPr>
            <a:xfrm>
              <a:off x="1352086" y="4028754"/>
              <a:ext cx="5283606" cy="263960"/>
            </a:xfrm>
            <a:prstGeom prst="rect">
              <a:avLst/>
            </a:prstGeom>
            <a:solidFill>
              <a:srgbClr val="D9D9D9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671B7DF-3366-443E-B743-96ACE4891253}"/>
                </a:ext>
              </a:extLst>
            </p:cNvPr>
            <p:cNvSpPr txBox="1"/>
            <p:nvPr/>
          </p:nvSpPr>
          <p:spPr>
            <a:xfrm>
              <a:off x="1392559" y="4069142"/>
              <a:ext cx="51676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조회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9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좋아요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0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댓글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1        2021-07-27   21:52:05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58B79FB-7C8A-43B3-BFE4-621B43AB7790}"/>
              </a:ext>
            </a:extLst>
          </p:cNvPr>
          <p:cNvGrpSpPr/>
          <p:nvPr/>
        </p:nvGrpSpPr>
        <p:grpSpPr>
          <a:xfrm>
            <a:off x="1352086" y="4611549"/>
            <a:ext cx="5283606" cy="1258348"/>
            <a:chOff x="1352086" y="3036815"/>
            <a:chExt cx="5283606" cy="1258348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353D4348-39C1-47F5-9E3C-346C4B51CC7E}"/>
                </a:ext>
              </a:extLst>
            </p:cNvPr>
            <p:cNvSpPr/>
            <p:nvPr/>
          </p:nvSpPr>
          <p:spPr>
            <a:xfrm>
              <a:off x="1352086" y="3036815"/>
              <a:ext cx="5283606" cy="1258348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19" name="사각형: 둥근 모서리 118">
              <a:extLst>
                <a:ext uri="{FF2B5EF4-FFF2-40B4-BE49-F238E27FC236}">
                  <a16:creationId xmlns:a16="http://schemas.microsoft.com/office/drawing/2014/main" id="{3AF2C364-565E-4E1A-90B3-E5E8634543DB}"/>
                </a:ext>
              </a:extLst>
            </p:cNvPr>
            <p:cNvSpPr/>
            <p:nvPr/>
          </p:nvSpPr>
          <p:spPr>
            <a:xfrm>
              <a:off x="1432644" y="310836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/>
                <a:t>월덱스</a:t>
              </a:r>
              <a:endParaRPr lang="ko-KR" altLang="en-US" sz="800" b="1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B8C60CF-13B7-4487-85BB-A21C5AFE39C5}"/>
                </a:ext>
              </a:extLst>
            </p:cNvPr>
            <p:cNvSpPr txBox="1"/>
            <p:nvPr/>
          </p:nvSpPr>
          <p:spPr>
            <a:xfrm>
              <a:off x="1392559" y="3382743"/>
              <a:ext cx="5167632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내가 그나마 </a:t>
              </a:r>
              <a:r>
                <a:rPr lang="ko-KR" altLang="en-US" sz="1050" b="1" dirty="0" err="1"/>
                <a:t>잘한건</a:t>
              </a:r>
              <a:endParaRPr lang="en-US" altLang="ko-KR" sz="1050" b="1" dirty="0"/>
            </a:p>
            <a:p>
              <a:endParaRPr lang="en-US" altLang="ko-KR" sz="700" b="1" dirty="0"/>
            </a:p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지난번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한양이엔지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오르지도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못하고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빌빌거릴때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월덱스로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일부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갈아탄거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지금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월덱스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27,900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한양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17,600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오를땐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올라야 좋은 종목이지 희망회로만 돌리고 있음 되나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?</a:t>
              </a:r>
              <a:endParaRPr lang="ko-KR" altLang="en-US" sz="1050" b="1" dirty="0"/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EBA7D2AB-2765-4BFE-9600-FFDF5A1EE994}"/>
                </a:ext>
              </a:extLst>
            </p:cNvPr>
            <p:cNvSpPr/>
            <p:nvPr/>
          </p:nvSpPr>
          <p:spPr>
            <a:xfrm>
              <a:off x="1352086" y="4028754"/>
              <a:ext cx="5283606" cy="263960"/>
            </a:xfrm>
            <a:prstGeom prst="rect">
              <a:avLst/>
            </a:prstGeom>
            <a:solidFill>
              <a:srgbClr val="D9D9D9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C712CAD7-01FC-4674-9E0C-4A0DFFD63208}"/>
                </a:ext>
              </a:extLst>
            </p:cNvPr>
            <p:cNvSpPr txBox="1"/>
            <p:nvPr/>
          </p:nvSpPr>
          <p:spPr>
            <a:xfrm>
              <a:off x="1392559" y="4069142"/>
              <a:ext cx="51676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조회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9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좋아요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0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댓글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1        2021-07-27   18:22:00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F7CDB1E8-5AF7-402F-9D72-3D278507BE02}"/>
              </a:ext>
            </a:extLst>
          </p:cNvPr>
          <p:cNvSpPr/>
          <p:nvPr/>
        </p:nvSpPr>
        <p:spPr>
          <a:xfrm>
            <a:off x="2393238" y="4684757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/>
              <a:t>한양디지텍</a:t>
            </a:r>
            <a:endParaRPr lang="ko-KR" altLang="en-US" sz="800" b="1" dirty="0"/>
          </a:p>
        </p:txBody>
      </p:sp>
      <p:pic>
        <p:nvPicPr>
          <p:cNvPr id="124" name="그림 123">
            <a:extLst>
              <a:ext uri="{FF2B5EF4-FFF2-40B4-BE49-F238E27FC236}">
                <a16:creationId xmlns:a16="http://schemas.microsoft.com/office/drawing/2014/main" id="{62081B2F-FF8D-48E7-85B1-BD596B50DA1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5855"/>
          <a:stretch/>
        </p:blipFill>
        <p:spPr>
          <a:xfrm>
            <a:off x="1349261" y="5968169"/>
            <a:ext cx="5291787" cy="686593"/>
          </a:xfrm>
          <a:prstGeom prst="rect">
            <a:avLst/>
          </a:prstGeom>
        </p:spPr>
      </p:pic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724BD8B2-6C78-4A10-95B6-7E5FEC15CD3D}"/>
              </a:ext>
            </a:extLst>
          </p:cNvPr>
          <p:cNvSpPr/>
          <p:nvPr/>
        </p:nvSpPr>
        <p:spPr>
          <a:xfrm>
            <a:off x="2393237" y="6027704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/>
              <a:t>종목 최대 </a:t>
            </a:r>
            <a:r>
              <a:rPr lang="en-US" altLang="ko-KR" sz="700" b="1" dirty="0"/>
              <a:t>3</a:t>
            </a:r>
            <a:r>
              <a:rPr lang="ko-KR" altLang="en-US" sz="700" b="1" dirty="0"/>
              <a:t>개</a:t>
            </a:r>
            <a:endParaRPr lang="ko-KR" altLang="en-US" sz="800" b="1" dirty="0"/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28984EEF-EC87-4861-8A3A-6FEDD9036D4D}"/>
              </a:ext>
            </a:extLst>
          </p:cNvPr>
          <p:cNvSpPr/>
          <p:nvPr/>
        </p:nvSpPr>
        <p:spPr>
          <a:xfrm>
            <a:off x="3351006" y="6028060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/>
              <a:t>종목 최대 </a:t>
            </a:r>
            <a:r>
              <a:rPr lang="en-US" altLang="ko-KR" sz="700" b="1" dirty="0"/>
              <a:t>3</a:t>
            </a:r>
            <a:r>
              <a:rPr lang="ko-KR" altLang="en-US" sz="700" b="1" dirty="0"/>
              <a:t>개</a:t>
            </a:r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1E4FA31D-5EAC-409F-9354-51F8EA85A000}"/>
              </a:ext>
            </a:extLst>
          </p:cNvPr>
          <p:cNvSpPr/>
          <p:nvPr/>
        </p:nvSpPr>
        <p:spPr>
          <a:xfrm>
            <a:off x="6050937" y="6042634"/>
            <a:ext cx="509874" cy="509874"/>
          </a:xfrm>
          <a:prstGeom prst="ellipse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작성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icon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7732C96E-413E-4545-9E1C-854392C4FE24}"/>
              </a:ext>
            </a:extLst>
          </p:cNvPr>
          <p:cNvSpPr/>
          <p:nvPr/>
        </p:nvSpPr>
        <p:spPr>
          <a:xfrm>
            <a:off x="1462860" y="2683864"/>
            <a:ext cx="460179" cy="20487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여기는</a:t>
            </a:r>
            <a:r>
              <a:rPr lang="en-US" altLang="ko-KR" sz="700" b="1" dirty="0">
                <a:solidFill>
                  <a:schemeClr val="bg1"/>
                </a:solidFill>
              </a:rPr>
              <a:t>!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448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181137"/>
              </p:ext>
            </p:extLst>
          </p:nvPr>
        </p:nvGraphicFramePr>
        <p:xfrm>
          <a:off x="9801510" y="768586"/>
          <a:ext cx="2258189" cy="180641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손절해요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게시판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 typeface="Wingdings" panose="05000000000000000000" pitchFamily="2" charset="2"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해당 게시판은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이거 어때요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게시판 기능과 동일 하나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안내 메시지에서 차이가 있음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해당 게시판 안내 메시지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“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*매도를 한 종목에 대해서 자유롭게 토론 할 수 있는 게시판 입니다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“</a:t>
                      </a: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3" y="2199833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7438" y="1606761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FA65F7-99C8-4890-9FE7-B01F6DF1C9FC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이거어때요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3FD2581-77AC-42CE-A106-305E00B069BA}"/>
              </a:ext>
            </a:extLst>
          </p:cNvPr>
          <p:cNvSpPr/>
          <p:nvPr/>
        </p:nvSpPr>
        <p:spPr>
          <a:xfrm>
            <a:off x="2100576" y="1689953"/>
            <a:ext cx="773920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</a:rPr>
              <a:t>손절해요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7DE6879-FBE6-4314-82F5-A13528C2A7BB}"/>
              </a:ext>
            </a:extLst>
          </p:cNvPr>
          <p:cNvSpPr/>
          <p:nvPr/>
        </p:nvSpPr>
        <p:spPr>
          <a:xfrm>
            <a:off x="2936546" y="1689699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7082E60-FC98-4997-AB66-0AFFE3B02418}"/>
              </a:ext>
            </a:extLst>
          </p:cNvPr>
          <p:cNvSpPr/>
          <p:nvPr/>
        </p:nvSpPr>
        <p:spPr>
          <a:xfrm>
            <a:off x="377251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질문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DF77733-3332-45C2-8DE8-576C97AAA77C}"/>
              </a:ext>
            </a:extLst>
          </p:cNvPr>
          <p:cNvSpPr/>
          <p:nvPr/>
        </p:nvSpPr>
        <p:spPr>
          <a:xfrm>
            <a:off x="4602524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건의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57BF1AB-A5A6-4E46-8DA4-C191F966D25A}"/>
              </a:ext>
            </a:extLst>
          </p:cNvPr>
          <p:cNvSpPr/>
          <p:nvPr/>
        </p:nvSpPr>
        <p:spPr>
          <a:xfrm>
            <a:off x="544445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513239-6D9D-4905-B1AF-53B45F3DBEC9}"/>
              </a:ext>
            </a:extLst>
          </p:cNvPr>
          <p:cNvSpPr txBox="1"/>
          <p:nvPr/>
        </p:nvSpPr>
        <p:spPr>
          <a:xfrm>
            <a:off x="1227244" y="2186369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전체 </a:t>
            </a:r>
            <a:r>
              <a:rPr lang="en-US" altLang="ko-KR" sz="700" dirty="0"/>
              <a:t>(</a:t>
            </a:r>
            <a:r>
              <a:rPr lang="ko-KR" altLang="en-US" sz="700" dirty="0"/>
              <a:t>종목</a:t>
            </a:r>
            <a:r>
              <a:rPr lang="en-US" altLang="ko-KR" sz="700" dirty="0"/>
              <a:t>)</a:t>
            </a:r>
            <a:endParaRPr lang="ko-KR" altLang="en-US" sz="9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74F3DB-CB47-4F1B-A459-D271F709B712}"/>
              </a:ext>
            </a:extLst>
          </p:cNvPr>
          <p:cNvCxnSpPr>
            <a:cxnSpLocks/>
          </p:cNvCxnSpPr>
          <p:nvPr/>
        </p:nvCxnSpPr>
        <p:spPr>
          <a:xfrm>
            <a:off x="1274058" y="2425590"/>
            <a:ext cx="9861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32E5FF73-9D98-4246-8DCC-CBBE0CDEA23C}"/>
              </a:ext>
            </a:extLst>
          </p:cNvPr>
          <p:cNvSpPr/>
          <p:nvPr/>
        </p:nvSpPr>
        <p:spPr>
          <a:xfrm rot="10800000">
            <a:off x="2139767" y="2266119"/>
            <a:ext cx="82744" cy="71331"/>
          </a:xfrm>
          <a:prstGeom prst="triangl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9D8E2B-FE34-4448-A09D-DC38FD4CF883}"/>
              </a:ext>
            </a:extLst>
          </p:cNvPr>
          <p:cNvSpPr/>
          <p:nvPr/>
        </p:nvSpPr>
        <p:spPr>
          <a:xfrm>
            <a:off x="2468855" y="2233192"/>
            <a:ext cx="956744" cy="1923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9A894E-A6FA-42A2-8333-724CE09D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7651" y="2282030"/>
            <a:ext cx="110841" cy="1108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EA1D682-D0DA-4CA9-BE02-5EE7A8D655BC}"/>
              </a:ext>
            </a:extLst>
          </p:cNvPr>
          <p:cNvSpPr txBox="1"/>
          <p:nvPr/>
        </p:nvSpPr>
        <p:spPr>
          <a:xfrm>
            <a:off x="2792353" y="2238117"/>
            <a:ext cx="6788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종목검색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00850E-CBF5-4C42-92FC-E15EA2F604B9}"/>
              </a:ext>
            </a:extLst>
          </p:cNvPr>
          <p:cNvSpPr/>
          <p:nvPr/>
        </p:nvSpPr>
        <p:spPr>
          <a:xfrm>
            <a:off x="3545545" y="2233192"/>
            <a:ext cx="556672" cy="1923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C71082-EF70-46E3-A164-9A8392F97FEF}"/>
              </a:ext>
            </a:extLst>
          </p:cNvPr>
          <p:cNvSpPr txBox="1"/>
          <p:nvPr/>
        </p:nvSpPr>
        <p:spPr>
          <a:xfrm>
            <a:off x="3308943" y="2238117"/>
            <a:ext cx="6788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err="1"/>
              <a:t>최신순</a:t>
            </a:r>
            <a:endParaRPr lang="ko-KR" altLang="en-US" sz="700" dirty="0"/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id="{A692819F-8966-475A-8F86-452A2F0BA8CC}"/>
              </a:ext>
            </a:extLst>
          </p:cNvPr>
          <p:cNvSpPr/>
          <p:nvPr/>
        </p:nvSpPr>
        <p:spPr>
          <a:xfrm rot="10800000">
            <a:off x="3962008" y="2293717"/>
            <a:ext cx="82744" cy="71331"/>
          </a:xfrm>
          <a:prstGeom prst="triangl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E8B7E0E-44C8-4DB9-8005-48D1F457A7C1}"/>
              </a:ext>
            </a:extLst>
          </p:cNvPr>
          <p:cNvSpPr/>
          <p:nvPr/>
        </p:nvSpPr>
        <p:spPr>
          <a:xfrm>
            <a:off x="1264605" y="2526312"/>
            <a:ext cx="5454977" cy="4142902"/>
          </a:xfrm>
          <a:prstGeom prst="roundRect">
            <a:avLst>
              <a:gd name="adj" fmla="val 2636"/>
            </a:avLst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5C13D7A-4B28-40BC-A307-5489D2454E4C}"/>
              </a:ext>
            </a:extLst>
          </p:cNvPr>
          <p:cNvSpPr/>
          <p:nvPr/>
        </p:nvSpPr>
        <p:spPr>
          <a:xfrm>
            <a:off x="6806406" y="2530506"/>
            <a:ext cx="1555950" cy="539865"/>
          </a:xfrm>
          <a:prstGeom prst="roundRect">
            <a:avLst>
              <a:gd name="adj" fmla="val 10405"/>
            </a:avLst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/>
              <a:t>로그인하세요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작성한 글 </a:t>
            </a:r>
            <a:r>
              <a:rPr lang="en-US" altLang="ko-KR" sz="800" dirty="0"/>
              <a:t>0</a:t>
            </a:r>
            <a:endParaRPr lang="ko-KR" altLang="en-US" sz="800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F0BAE5C-56DD-4152-BB1F-3EDA02D53B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4558" y="2668641"/>
            <a:ext cx="263593" cy="263593"/>
          </a:xfrm>
          <a:prstGeom prst="rect">
            <a:avLst/>
          </a:prstGeom>
        </p:spPr>
      </p:pic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689723E6-85A3-40F8-A691-5447B9D515C0}"/>
              </a:ext>
            </a:extLst>
          </p:cNvPr>
          <p:cNvSpPr/>
          <p:nvPr/>
        </p:nvSpPr>
        <p:spPr>
          <a:xfrm>
            <a:off x="6084634" y="236271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*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4FC10CB1-BC20-459E-9143-26A6BC7C6520}"/>
              </a:ext>
            </a:extLst>
          </p:cNvPr>
          <p:cNvSpPr/>
          <p:nvPr/>
        </p:nvSpPr>
        <p:spPr>
          <a:xfrm>
            <a:off x="137439" y="6679092"/>
            <a:ext cx="9664072" cy="107722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indent="180975" algn="ctr"/>
            <a:r>
              <a:rPr lang="ko-KR" altLang="en-US" sz="700" b="1">
                <a:solidFill>
                  <a:srgbClr val="002060"/>
                </a:solidFill>
                <a:cs typeface="Segoe UI" panose="020B0502040204020203" pitchFamily="34" charset="0"/>
              </a:rPr>
              <a:t>다음 이어서</a:t>
            </a:r>
            <a:endParaRPr lang="en-US" altLang="ko-KR" sz="700" b="1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7E9B7B7-77B7-408B-AF41-E79CA544F212}"/>
              </a:ext>
            </a:extLst>
          </p:cNvPr>
          <p:cNvSpPr/>
          <p:nvPr/>
        </p:nvSpPr>
        <p:spPr>
          <a:xfrm>
            <a:off x="1352087" y="2623086"/>
            <a:ext cx="5283606" cy="57147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 dirty="0"/>
              <a:t>               </a:t>
            </a:r>
            <a:r>
              <a:rPr lang="ko-KR" altLang="en-US" sz="800" dirty="0" err="1"/>
              <a:t>손절</a:t>
            </a:r>
            <a:r>
              <a:rPr lang="ko-KR" altLang="en-US" sz="800" dirty="0"/>
              <a:t> 한 종목이나 매도를 한 종목을 알려주는 공간 입니다</a:t>
            </a:r>
            <a:r>
              <a:rPr lang="en-US" altLang="ko-KR" sz="800" dirty="0"/>
              <a:t>. </a:t>
            </a:r>
            <a:r>
              <a:rPr lang="ko-KR" altLang="en-US" sz="800" dirty="0"/>
              <a:t>괜찮아요</a:t>
            </a:r>
            <a:r>
              <a:rPr lang="en-US" altLang="ko-KR" sz="800" dirty="0"/>
              <a:t>, </a:t>
            </a:r>
            <a:r>
              <a:rPr lang="ko-KR" altLang="en-US" sz="800" dirty="0"/>
              <a:t>저도 물렸습니다</a:t>
            </a:r>
            <a:r>
              <a:rPr lang="en-US" altLang="ko-KR" sz="800" dirty="0"/>
              <a:t>.</a:t>
            </a:r>
          </a:p>
          <a:p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욕설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비방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선정적인 내용 및 광고성 짙은 게시물은 삭제될 수 있습니다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2605BCA-E49E-415A-85A0-4D4020855EEE}"/>
              </a:ext>
            </a:extLst>
          </p:cNvPr>
          <p:cNvGrpSpPr/>
          <p:nvPr/>
        </p:nvGrpSpPr>
        <p:grpSpPr>
          <a:xfrm>
            <a:off x="1352086" y="3254929"/>
            <a:ext cx="5283606" cy="1258348"/>
            <a:chOff x="1352086" y="3036815"/>
            <a:chExt cx="5283606" cy="1258348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B15F9631-D001-4BCD-8B6B-61FB0F6CCA10}"/>
                </a:ext>
              </a:extLst>
            </p:cNvPr>
            <p:cNvSpPr/>
            <p:nvPr/>
          </p:nvSpPr>
          <p:spPr>
            <a:xfrm>
              <a:off x="1352086" y="3036815"/>
              <a:ext cx="5283606" cy="1258348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618455AD-568A-4031-A202-49380CEB36F9}"/>
                </a:ext>
              </a:extLst>
            </p:cNvPr>
            <p:cNvSpPr/>
            <p:nvPr/>
          </p:nvSpPr>
          <p:spPr>
            <a:xfrm>
              <a:off x="1432644" y="310836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/>
                <a:t>삼성전자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5BA5C4B-3A46-4CC6-B8CA-E92F1FD86CFE}"/>
                </a:ext>
              </a:extLst>
            </p:cNvPr>
            <p:cNvSpPr txBox="1"/>
            <p:nvPr/>
          </p:nvSpPr>
          <p:spPr>
            <a:xfrm>
              <a:off x="1392559" y="3382743"/>
              <a:ext cx="5167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저평가 아닌 고평가임</a:t>
              </a:r>
              <a:endParaRPr lang="en-US" altLang="ko-KR" sz="1050" b="1" dirty="0"/>
            </a:p>
            <a:p>
              <a:endParaRPr lang="en-US" altLang="ko-KR" sz="700" b="1" dirty="0"/>
            </a:p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계속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우상향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상태여서 내리는게 이상하지도 않음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언제까지 내릴지도 의문 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ko-KR" altLang="en-US" sz="1050" b="1" dirty="0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1710C25-900D-4E30-BADC-52D09F266E67}"/>
                </a:ext>
              </a:extLst>
            </p:cNvPr>
            <p:cNvSpPr/>
            <p:nvPr/>
          </p:nvSpPr>
          <p:spPr>
            <a:xfrm>
              <a:off x="1352086" y="4028754"/>
              <a:ext cx="5283606" cy="263960"/>
            </a:xfrm>
            <a:prstGeom prst="rect">
              <a:avLst/>
            </a:prstGeom>
            <a:solidFill>
              <a:srgbClr val="D9D9D9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318AADB-1C41-4508-B943-B976B858C446}"/>
                </a:ext>
              </a:extLst>
            </p:cNvPr>
            <p:cNvSpPr txBox="1"/>
            <p:nvPr/>
          </p:nvSpPr>
          <p:spPr>
            <a:xfrm>
              <a:off x="1392559" y="4069142"/>
              <a:ext cx="51676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조회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9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좋아요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0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댓글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1        2021-07-27   21:52:05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C180D56F-04A2-4919-ACBE-09C07B95ECB6}"/>
              </a:ext>
            </a:extLst>
          </p:cNvPr>
          <p:cNvGrpSpPr/>
          <p:nvPr/>
        </p:nvGrpSpPr>
        <p:grpSpPr>
          <a:xfrm>
            <a:off x="1352086" y="4611549"/>
            <a:ext cx="5283606" cy="1258348"/>
            <a:chOff x="1352086" y="3036815"/>
            <a:chExt cx="5283606" cy="1258348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B51C82E-2C89-4D55-AEF7-0E54ED0879AB}"/>
                </a:ext>
              </a:extLst>
            </p:cNvPr>
            <p:cNvSpPr/>
            <p:nvPr/>
          </p:nvSpPr>
          <p:spPr>
            <a:xfrm>
              <a:off x="1352086" y="3036815"/>
              <a:ext cx="5283606" cy="1258348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76683DD7-6226-48F8-9440-F5D74D3192E3}"/>
                </a:ext>
              </a:extLst>
            </p:cNvPr>
            <p:cNvSpPr/>
            <p:nvPr/>
          </p:nvSpPr>
          <p:spPr>
            <a:xfrm>
              <a:off x="1432644" y="310836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/>
                <a:t>월덱스</a:t>
              </a:r>
              <a:endParaRPr lang="ko-KR" altLang="en-US" sz="800" b="1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C546A74-7DFF-4ED3-8E87-A45EDA0F89B1}"/>
                </a:ext>
              </a:extLst>
            </p:cNvPr>
            <p:cNvSpPr txBox="1"/>
            <p:nvPr/>
          </p:nvSpPr>
          <p:spPr>
            <a:xfrm>
              <a:off x="1392559" y="3382743"/>
              <a:ext cx="5167632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내가 그나마 </a:t>
              </a:r>
              <a:r>
                <a:rPr lang="ko-KR" altLang="en-US" sz="1050" b="1" dirty="0" err="1"/>
                <a:t>잘한건</a:t>
              </a:r>
              <a:endParaRPr lang="en-US" altLang="ko-KR" sz="1050" b="1" dirty="0"/>
            </a:p>
            <a:p>
              <a:endParaRPr lang="en-US" altLang="ko-KR" sz="700" b="1" dirty="0"/>
            </a:p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지난번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한양이엔지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오르지도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못하고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빌빌거릴때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월덱스로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일부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갈아탄거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지금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월덱스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27,900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한양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17,600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오를땐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올라야 좋은 종목이지 희망회로만 돌리고 있음 되나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?</a:t>
              </a:r>
              <a:endParaRPr lang="ko-KR" altLang="en-US" sz="1050" b="1" dirty="0"/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57CB293D-DC33-4C9B-9AB1-28FEE832FC4B}"/>
                </a:ext>
              </a:extLst>
            </p:cNvPr>
            <p:cNvSpPr/>
            <p:nvPr/>
          </p:nvSpPr>
          <p:spPr>
            <a:xfrm>
              <a:off x="1352086" y="4028754"/>
              <a:ext cx="5283606" cy="263960"/>
            </a:xfrm>
            <a:prstGeom prst="rect">
              <a:avLst/>
            </a:prstGeom>
            <a:solidFill>
              <a:srgbClr val="D9D9D9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083AA22-E60A-4C74-9443-EA5F915485F2}"/>
                </a:ext>
              </a:extLst>
            </p:cNvPr>
            <p:cNvSpPr txBox="1"/>
            <p:nvPr/>
          </p:nvSpPr>
          <p:spPr>
            <a:xfrm>
              <a:off x="1392559" y="4069142"/>
              <a:ext cx="51676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조회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9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좋아요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0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댓글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1        2021-07-27   18:22:00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9C708654-114B-4176-A1DC-5D7ECA6691D3}"/>
              </a:ext>
            </a:extLst>
          </p:cNvPr>
          <p:cNvSpPr/>
          <p:nvPr/>
        </p:nvSpPr>
        <p:spPr>
          <a:xfrm>
            <a:off x="2393238" y="4684757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/>
              <a:t>한양디지텍</a:t>
            </a:r>
            <a:endParaRPr lang="ko-KR" altLang="en-US" sz="800" b="1" dirty="0"/>
          </a:p>
        </p:txBody>
      </p:sp>
      <p:pic>
        <p:nvPicPr>
          <p:cNvPr id="103" name="그림 102">
            <a:extLst>
              <a:ext uri="{FF2B5EF4-FFF2-40B4-BE49-F238E27FC236}">
                <a16:creationId xmlns:a16="http://schemas.microsoft.com/office/drawing/2014/main" id="{B83B03B7-A7E1-418F-B69A-BC124141D2B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5855"/>
          <a:stretch/>
        </p:blipFill>
        <p:spPr>
          <a:xfrm>
            <a:off x="1349261" y="5968169"/>
            <a:ext cx="5291787" cy="686593"/>
          </a:xfrm>
          <a:prstGeom prst="rect">
            <a:avLst/>
          </a:prstGeom>
        </p:spPr>
      </p:pic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896A0A7-1268-4379-9886-F8A15B5ABEDC}"/>
              </a:ext>
            </a:extLst>
          </p:cNvPr>
          <p:cNvSpPr/>
          <p:nvPr/>
        </p:nvSpPr>
        <p:spPr>
          <a:xfrm>
            <a:off x="2393237" y="6027704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/>
              <a:t>종목 최대 </a:t>
            </a:r>
            <a:r>
              <a:rPr lang="en-US" altLang="ko-KR" sz="700" b="1" dirty="0"/>
              <a:t>3</a:t>
            </a:r>
            <a:r>
              <a:rPr lang="ko-KR" altLang="en-US" sz="700" b="1" dirty="0"/>
              <a:t>개</a:t>
            </a:r>
            <a:endParaRPr lang="ko-KR" altLang="en-US" sz="800" b="1" dirty="0"/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1164AC26-0497-4783-899A-C8884F739C37}"/>
              </a:ext>
            </a:extLst>
          </p:cNvPr>
          <p:cNvSpPr/>
          <p:nvPr/>
        </p:nvSpPr>
        <p:spPr>
          <a:xfrm>
            <a:off x="3351006" y="6028060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/>
              <a:t>종목 최대 </a:t>
            </a:r>
            <a:r>
              <a:rPr lang="en-US" altLang="ko-KR" sz="700" b="1" dirty="0"/>
              <a:t>3</a:t>
            </a:r>
            <a:r>
              <a:rPr lang="ko-KR" altLang="en-US" sz="700" b="1" dirty="0"/>
              <a:t>개</a:t>
            </a:r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CE2717D2-442A-4A80-A5C2-39D6432F2774}"/>
              </a:ext>
            </a:extLst>
          </p:cNvPr>
          <p:cNvSpPr/>
          <p:nvPr/>
        </p:nvSpPr>
        <p:spPr>
          <a:xfrm>
            <a:off x="6050937" y="6042634"/>
            <a:ext cx="509874" cy="509874"/>
          </a:xfrm>
          <a:prstGeom prst="ellipse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작성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icon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434D8C98-5442-4E82-B9DA-DB58B8951C82}"/>
              </a:ext>
            </a:extLst>
          </p:cNvPr>
          <p:cNvSpPr/>
          <p:nvPr/>
        </p:nvSpPr>
        <p:spPr>
          <a:xfrm>
            <a:off x="1462860" y="2683864"/>
            <a:ext cx="460179" cy="20487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여기는</a:t>
            </a:r>
            <a:r>
              <a:rPr lang="en-US" altLang="ko-KR" sz="700" b="1" dirty="0">
                <a:solidFill>
                  <a:schemeClr val="bg1"/>
                </a:solidFill>
              </a:rPr>
              <a:t>!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265597B-8730-4EC8-A0B2-6839066A2821}"/>
              </a:ext>
            </a:extLst>
          </p:cNvPr>
          <p:cNvSpPr/>
          <p:nvPr/>
        </p:nvSpPr>
        <p:spPr>
          <a:xfrm>
            <a:off x="1190136" y="2485376"/>
            <a:ext cx="5587719" cy="91644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108" name="연결선: 구부러짐 107">
            <a:extLst>
              <a:ext uri="{FF2B5EF4-FFF2-40B4-BE49-F238E27FC236}">
                <a16:creationId xmlns:a16="http://schemas.microsoft.com/office/drawing/2014/main" id="{C62F2B7E-49EA-4367-9288-B82CF60414E0}"/>
              </a:ext>
            </a:extLst>
          </p:cNvPr>
          <p:cNvCxnSpPr>
            <a:cxnSpLocks/>
            <a:stCxn id="48" idx="2"/>
            <a:endCxn id="91" idx="0"/>
          </p:cNvCxnSpPr>
          <p:nvPr/>
        </p:nvCxnSpPr>
        <p:spPr>
          <a:xfrm rot="16200000" flipH="1">
            <a:off x="2980183" y="1481563"/>
            <a:ext cx="511166" cy="1496460"/>
          </a:xfrm>
          <a:prstGeom prst="curvedConnector3">
            <a:avLst>
              <a:gd name="adj1" fmla="val 18818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379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695681"/>
              </p:ext>
            </p:extLst>
          </p:nvPr>
        </p:nvGraphicFramePr>
        <p:xfrm>
          <a:off x="9801510" y="768586"/>
          <a:ext cx="2258189" cy="252077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 게시판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커뮤니티의 기능 및 시스템과 동일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노출 개수</a:t>
                      </a:r>
                      <a:r>
                        <a:rPr lang="en-US" altLang="ko-KR" sz="800" b="1" i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 표시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클릭 시 해당 기준에서 아래로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게시글 로그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페이스북 형태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글 작성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다음 슬라이드 참고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11691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557713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791609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3" y="3347991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7438" y="1606761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FA65F7-99C8-4890-9FE7-B01F6DF1C9FC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</a:rPr>
              <a:t>이거어때요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3FD2581-77AC-42CE-A106-305E00B069BA}"/>
              </a:ext>
            </a:extLst>
          </p:cNvPr>
          <p:cNvSpPr/>
          <p:nvPr/>
        </p:nvSpPr>
        <p:spPr>
          <a:xfrm>
            <a:off x="2100576" y="1689953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손절해요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7DE6879-FBE6-4314-82F5-A13528C2A7BB}"/>
              </a:ext>
            </a:extLst>
          </p:cNvPr>
          <p:cNvSpPr/>
          <p:nvPr/>
        </p:nvSpPr>
        <p:spPr>
          <a:xfrm>
            <a:off x="2936546" y="1689699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7082E60-FC98-4997-AB66-0AFFE3B02418}"/>
              </a:ext>
            </a:extLst>
          </p:cNvPr>
          <p:cNvSpPr/>
          <p:nvPr/>
        </p:nvSpPr>
        <p:spPr>
          <a:xfrm>
            <a:off x="377251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질문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DF77733-3332-45C2-8DE8-576C97AAA77C}"/>
              </a:ext>
            </a:extLst>
          </p:cNvPr>
          <p:cNvSpPr/>
          <p:nvPr/>
        </p:nvSpPr>
        <p:spPr>
          <a:xfrm>
            <a:off x="4602524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건의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57BF1AB-A5A6-4E46-8DA4-C191F966D25A}"/>
              </a:ext>
            </a:extLst>
          </p:cNvPr>
          <p:cNvSpPr/>
          <p:nvPr/>
        </p:nvSpPr>
        <p:spPr>
          <a:xfrm>
            <a:off x="544445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E8B7E0E-44C8-4DB9-8005-48D1F457A7C1}"/>
              </a:ext>
            </a:extLst>
          </p:cNvPr>
          <p:cNvSpPr/>
          <p:nvPr/>
        </p:nvSpPr>
        <p:spPr>
          <a:xfrm>
            <a:off x="1264605" y="2035679"/>
            <a:ext cx="5454977" cy="3861781"/>
          </a:xfrm>
          <a:prstGeom prst="roundRect">
            <a:avLst>
              <a:gd name="adj" fmla="val 2636"/>
            </a:avLst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D8065B4-55EC-4D7E-87AA-4245E5BAC535}"/>
              </a:ext>
            </a:extLst>
          </p:cNvPr>
          <p:cNvGrpSpPr/>
          <p:nvPr/>
        </p:nvGrpSpPr>
        <p:grpSpPr>
          <a:xfrm>
            <a:off x="1352086" y="2592198"/>
            <a:ext cx="5283606" cy="1258348"/>
            <a:chOff x="1352086" y="3036815"/>
            <a:chExt cx="5283606" cy="125834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5CF67DA-5349-4D63-A9E5-E7609C5A685D}"/>
                </a:ext>
              </a:extLst>
            </p:cNvPr>
            <p:cNvSpPr/>
            <p:nvPr/>
          </p:nvSpPr>
          <p:spPr>
            <a:xfrm>
              <a:off x="1352086" y="3036815"/>
              <a:ext cx="5283606" cy="1258348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CA568D52-1348-4890-84F4-4EBE5B055E75}"/>
                </a:ext>
              </a:extLst>
            </p:cNvPr>
            <p:cNvSpPr/>
            <p:nvPr/>
          </p:nvSpPr>
          <p:spPr>
            <a:xfrm>
              <a:off x="1432644" y="310836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/>
                <a:t>삼성전자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5C068C3-FD46-4B33-A319-FAF19C5AEBCB}"/>
                </a:ext>
              </a:extLst>
            </p:cNvPr>
            <p:cNvSpPr txBox="1"/>
            <p:nvPr/>
          </p:nvSpPr>
          <p:spPr>
            <a:xfrm>
              <a:off x="1392559" y="3382743"/>
              <a:ext cx="5167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저평가 아닌 고평가임</a:t>
              </a:r>
              <a:endParaRPr lang="en-US" altLang="ko-KR" sz="1050" b="1" dirty="0"/>
            </a:p>
            <a:p>
              <a:endParaRPr lang="en-US" altLang="ko-KR" sz="700" b="1" dirty="0"/>
            </a:p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계속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우상향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상태여서 내리는게 이상하지도 않음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언제까지 내릴지도 의문 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ko-KR" altLang="en-US" sz="1050" b="1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ABDF220-358F-4194-9BA1-56B67B8A34AC}"/>
                </a:ext>
              </a:extLst>
            </p:cNvPr>
            <p:cNvSpPr/>
            <p:nvPr/>
          </p:nvSpPr>
          <p:spPr>
            <a:xfrm>
              <a:off x="1352086" y="4028754"/>
              <a:ext cx="5283606" cy="263960"/>
            </a:xfrm>
            <a:prstGeom prst="rect">
              <a:avLst/>
            </a:prstGeom>
            <a:solidFill>
              <a:srgbClr val="D9D9D9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609A0D6-DA37-46E0-8A30-70103695C040}"/>
                </a:ext>
              </a:extLst>
            </p:cNvPr>
            <p:cNvSpPr txBox="1"/>
            <p:nvPr/>
          </p:nvSpPr>
          <p:spPr>
            <a:xfrm>
              <a:off x="1392559" y="4069142"/>
              <a:ext cx="51676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조회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9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좋아요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0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댓글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1        2021-07-27   21:52:05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E14802-28FC-43ED-AC64-B85E44ECD8E4}"/>
              </a:ext>
            </a:extLst>
          </p:cNvPr>
          <p:cNvGrpSpPr/>
          <p:nvPr/>
        </p:nvGrpSpPr>
        <p:grpSpPr>
          <a:xfrm>
            <a:off x="1352086" y="3948818"/>
            <a:ext cx="5283606" cy="1258348"/>
            <a:chOff x="1352086" y="3036815"/>
            <a:chExt cx="5283606" cy="1258348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804CF43-8410-437C-8CD1-0BB1C49CD535}"/>
                </a:ext>
              </a:extLst>
            </p:cNvPr>
            <p:cNvSpPr/>
            <p:nvPr/>
          </p:nvSpPr>
          <p:spPr>
            <a:xfrm>
              <a:off x="1352086" y="3036815"/>
              <a:ext cx="5283606" cy="1258348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1D921F62-AEC0-4245-8935-E10BF3C60C6A}"/>
                </a:ext>
              </a:extLst>
            </p:cNvPr>
            <p:cNvSpPr/>
            <p:nvPr/>
          </p:nvSpPr>
          <p:spPr>
            <a:xfrm>
              <a:off x="1432644" y="310836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/>
                <a:t>월덱스</a:t>
              </a:r>
              <a:endParaRPr lang="ko-KR" altLang="en-US" sz="800" b="1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B3EC72B-5AEC-41DA-940E-11D81A91C408}"/>
                </a:ext>
              </a:extLst>
            </p:cNvPr>
            <p:cNvSpPr txBox="1"/>
            <p:nvPr/>
          </p:nvSpPr>
          <p:spPr>
            <a:xfrm>
              <a:off x="1392559" y="3382743"/>
              <a:ext cx="5167632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내가 그나마 </a:t>
              </a:r>
              <a:r>
                <a:rPr lang="ko-KR" altLang="en-US" sz="1050" b="1" dirty="0" err="1"/>
                <a:t>잘한건</a:t>
              </a:r>
              <a:endParaRPr lang="en-US" altLang="ko-KR" sz="1050" b="1" dirty="0"/>
            </a:p>
            <a:p>
              <a:endParaRPr lang="en-US" altLang="ko-KR" sz="700" b="1" dirty="0"/>
            </a:p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지난번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한양이엔지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오르지도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못하고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빌빌거릴때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월덱스로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일부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갈아탄거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지금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월덱스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27,900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한양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17,600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오를땐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올라야 좋은 종목이지 희망회로만 돌리고 있음 되나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?</a:t>
              </a:r>
              <a:endParaRPr lang="ko-KR" altLang="en-US" sz="1050" b="1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C17AAFB-FFA7-45C0-80BA-E336E61F9996}"/>
                </a:ext>
              </a:extLst>
            </p:cNvPr>
            <p:cNvSpPr/>
            <p:nvPr/>
          </p:nvSpPr>
          <p:spPr>
            <a:xfrm>
              <a:off x="1352086" y="4028754"/>
              <a:ext cx="5283606" cy="263960"/>
            </a:xfrm>
            <a:prstGeom prst="rect">
              <a:avLst/>
            </a:prstGeom>
            <a:solidFill>
              <a:srgbClr val="D9D9D9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7164DE-2F3C-4BB2-B5C5-16090ABF0E97}"/>
                </a:ext>
              </a:extLst>
            </p:cNvPr>
            <p:cNvSpPr txBox="1"/>
            <p:nvPr/>
          </p:nvSpPr>
          <p:spPr>
            <a:xfrm>
              <a:off x="1392559" y="4069142"/>
              <a:ext cx="51676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조회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9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좋아요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0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댓글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1        2021-07-27   18:22:00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1C2A334D-9E70-40F8-A688-F7123C36F59E}"/>
              </a:ext>
            </a:extLst>
          </p:cNvPr>
          <p:cNvSpPr/>
          <p:nvPr/>
        </p:nvSpPr>
        <p:spPr>
          <a:xfrm>
            <a:off x="2407789" y="4006031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/>
              <a:t>한양디지텍</a:t>
            </a:r>
            <a:endParaRPr lang="ko-KR" altLang="en-US" sz="8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847E0F7-18F2-489A-898E-86786AE72DDD}"/>
              </a:ext>
            </a:extLst>
          </p:cNvPr>
          <p:cNvSpPr txBox="1"/>
          <p:nvPr/>
        </p:nvSpPr>
        <p:spPr>
          <a:xfrm>
            <a:off x="1264605" y="5425303"/>
            <a:ext cx="54549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/>
              <a:t>더보기</a:t>
            </a:r>
            <a:endParaRPr lang="ko-KR" altLang="en-US" sz="1050" b="1" dirty="0"/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2223A828-0E2F-4B3F-A638-8BADF3B73BD9}"/>
              </a:ext>
            </a:extLst>
          </p:cNvPr>
          <p:cNvSpPr/>
          <p:nvPr/>
        </p:nvSpPr>
        <p:spPr>
          <a:xfrm rot="5400000">
            <a:off x="3943337" y="5620999"/>
            <a:ext cx="97510" cy="308819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B512D7A-C7CD-4F11-A9B7-2A3F9C6FA081}"/>
              </a:ext>
            </a:extLst>
          </p:cNvPr>
          <p:cNvSpPr/>
          <p:nvPr/>
        </p:nvSpPr>
        <p:spPr>
          <a:xfrm>
            <a:off x="3976865" y="2139733"/>
            <a:ext cx="54000" cy="54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8447A14-3614-4851-81CB-0E3F7C06A105}"/>
              </a:ext>
            </a:extLst>
          </p:cNvPr>
          <p:cNvSpPr/>
          <p:nvPr/>
        </p:nvSpPr>
        <p:spPr>
          <a:xfrm>
            <a:off x="3976865" y="2311719"/>
            <a:ext cx="54000" cy="54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B9EF4C9-C130-4643-9E62-B05FC017B4B6}"/>
              </a:ext>
            </a:extLst>
          </p:cNvPr>
          <p:cNvSpPr/>
          <p:nvPr/>
        </p:nvSpPr>
        <p:spPr>
          <a:xfrm>
            <a:off x="3977655" y="2481066"/>
            <a:ext cx="54000" cy="54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E3D9DE5-5FC4-485E-82B0-C0FF12329C70}"/>
              </a:ext>
            </a:extLst>
          </p:cNvPr>
          <p:cNvSpPr/>
          <p:nvPr/>
        </p:nvSpPr>
        <p:spPr>
          <a:xfrm>
            <a:off x="6050317" y="5271373"/>
            <a:ext cx="509874" cy="509874"/>
          </a:xfrm>
          <a:prstGeom prst="ellipse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작성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icon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C85245A2-6F12-4427-9E83-2D51D55F700A}"/>
              </a:ext>
            </a:extLst>
          </p:cNvPr>
          <p:cNvSpPr/>
          <p:nvPr/>
        </p:nvSpPr>
        <p:spPr>
          <a:xfrm>
            <a:off x="1190136" y="1973956"/>
            <a:ext cx="5587719" cy="401946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80339D01-7BF6-47CD-ADE7-00708E15BEB5}"/>
              </a:ext>
            </a:extLst>
          </p:cNvPr>
          <p:cNvSpPr/>
          <p:nvPr/>
        </p:nvSpPr>
        <p:spPr>
          <a:xfrm>
            <a:off x="6429142" y="185849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ECA3D793-2948-4D0E-973C-786DABE7B987}"/>
              </a:ext>
            </a:extLst>
          </p:cNvPr>
          <p:cNvSpPr/>
          <p:nvPr/>
        </p:nvSpPr>
        <p:spPr>
          <a:xfrm>
            <a:off x="5947374" y="5182621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901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712239"/>
              </p:ext>
            </p:extLst>
          </p:nvPr>
        </p:nvGraphicFramePr>
        <p:xfrm>
          <a:off x="9801510" y="768586"/>
          <a:ext cx="2258189" cy="170016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게시글 작성 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로그인 하지 않은 경우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해당 로그인 페이지로 이동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알럿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11691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557713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791609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3" y="3347991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7438" y="1606761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FA65F7-99C8-4890-9FE7-B01F6DF1C9FC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</a:rPr>
              <a:t>이거어때요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3FD2581-77AC-42CE-A106-305E00B069BA}"/>
              </a:ext>
            </a:extLst>
          </p:cNvPr>
          <p:cNvSpPr/>
          <p:nvPr/>
        </p:nvSpPr>
        <p:spPr>
          <a:xfrm>
            <a:off x="2100576" y="1689953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손절해요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7DE6879-FBE6-4314-82F5-A13528C2A7BB}"/>
              </a:ext>
            </a:extLst>
          </p:cNvPr>
          <p:cNvSpPr/>
          <p:nvPr/>
        </p:nvSpPr>
        <p:spPr>
          <a:xfrm>
            <a:off x="2936546" y="1689699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7082E60-FC98-4997-AB66-0AFFE3B02418}"/>
              </a:ext>
            </a:extLst>
          </p:cNvPr>
          <p:cNvSpPr/>
          <p:nvPr/>
        </p:nvSpPr>
        <p:spPr>
          <a:xfrm>
            <a:off x="377251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질문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DF77733-3332-45C2-8DE8-576C97AAA77C}"/>
              </a:ext>
            </a:extLst>
          </p:cNvPr>
          <p:cNvSpPr/>
          <p:nvPr/>
        </p:nvSpPr>
        <p:spPr>
          <a:xfrm>
            <a:off x="4602524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건의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57BF1AB-A5A6-4E46-8DA4-C191F966D25A}"/>
              </a:ext>
            </a:extLst>
          </p:cNvPr>
          <p:cNvSpPr/>
          <p:nvPr/>
        </p:nvSpPr>
        <p:spPr>
          <a:xfrm>
            <a:off x="544445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E8B7E0E-44C8-4DB9-8005-48D1F457A7C1}"/>
              </a:ext>
            </a:extLst>
          </p:cNvPr>
          <p:cNvSpPr/>
          <p:nvPr/>
        </p:nvSpPr>
        <p:spPr>
          <a:xfrm>
            <a:off x="1264605" y="2035679"/>
            <a:ext cx="5454977" cy="3861781"/>
          </a:xfrm>
          <a:prstGeom prst="roundRect">
            <a:avLst>
              <a:gd name="adj" fmla="val 2636"/>
            </a:avLst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D8065B4-55EC-4D7E-87AA-4245E5BAC535}"/>
              </a:ext>
            </a:extLst>
          </p:cNvPr>
          <p:cNvGrpSpPr/>
          <p:nvPr/>
        </p:nvGrpSpPr>
        <p:grpSpPr>
          <a:xfrm>
            <a:off x="1352086" y="2592198"/>
            <a:ext cx="5283606" cy="1258348"/>
            <a:chOff x="1352086" y="3036815"/>
            <a:chExt cx="5283606" cy="1258348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E5CF67DA-5349-4D63-A9E5-E7609C5A685D}"/>
                </a:ext>
              </a:extLst>
            </p:cNvPr>
            <p:cNvSpPr/>
            <p:nvPr/>
          </p:nvSpPr>
          <p:spPr>
            <a:xfrm>
              <a:off x="1352086" y="3036815"/>
              <a:ext cx="5283606" cy="1258348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CA568D52-1348-4890-84F4-4EBE5B055E75}"/>
                </a:ext>
              </a:extLst>
            </p:cNvPr>
            <p:cNvSpPr/>
            <p:nvPr/>
          </p:nvSpPr>
          <p:spPr>
            <a:xfrm>
              <a:off x="1432644" y="310836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/>
                <a:t>삼성전자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5C068C3-FD46-4B33-A319-FAF19C5AEBCB}"/>
                </a:ext>
              </a:extLst>
            </p:cNvPr>
            <p:cNvSpPr txBox="1"/>
            <p:nvPr/>
          </p:nvSpPr>
          <p:spPr>
            <a:xfrm>
              <a:off x="1392559" y="3382743"/>
              <a:ext cx="5167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저평가 아닌 고평가임</a:t>
              </a:r>
              <a:endParaRPr lang="en-US" altLang="ko-KR" sz="1050" b="1" dirty="0"/>
            </a:p>
            <a:p>
              <a:endParaRPr lang="en-US" altLang="ko-KR" sz="700" b="1" dirty="0"/>
            </a:p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계속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우상향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상태여서 내리는게 이상하지도 않음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언제까지 내릴지도 의문 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ko-KR" altLang="en-US" sz="1050" b="1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BABDF220-358F-4194-9BA1-56B67B8A34AC}"/>
                </a:ext>
              </a:extLst>
            </p:cNvPr>
            <p:cNvSpPr/>
            <p:nvPr/>
          </p:nvSpPr>
          <p:spPr>
            <a:xfrm>
              <a:off x="1352086" y="4028754"/>
              <a:ext cx="5283606" cy="263960"/>
            </a:xfrm>
            <a:prstGeom prst="rect">
              <a:avLst/>
            </a:prstGeom>
            <a:solidFill>
              <a:srgbClr val="D9D9D9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609A0D6-DA37-46E0-8A30-70103695C040}"/>
                </a:ext>
              </a:extLst>
            </p:cNvPr>
            <p:cNvSpPr txBox="1"/>
            <p:nvPr/>
          </p:nvSpPr>
          <p:spPr>
            <a:xfrm>
              <a:off x="1392559" y="4069142"/>
              <a:ext cx="51676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조회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9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좋아요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0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댓글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1        2021-07-27   21:52:05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AE14802-28FC-43ED-AC64-B85E44ECD8E4}"/>
              </a:ext>
            </a:extLst>
          </p:cNvPr>
          <p:cNvGrpSpPr/>
          <p:nvPr/>
        </p:nvGrpSpPr>
        <p:grpSpPr>
          <a:xfrm>
            <a:off x="1352086" y="3948818"/>
            <a:ext cx="5283606" cy="1258348"/>
            <a:chOff x="1352086" y="3036815"/>
            <a:chExt cx="5283606" cy="1258348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5804CF43-8410-437C-8CD1-0BB1C49CD535}"/>
                </a:ext>
              </a:extLst>
            </p:cNvPr>
            <p:cNvSpPr/>
            <p:nvPr/>
          </p:nvSpPr>
          <p:spPr>
            <a:xfrm>
              <a:off x="1352086" y="3036815"/>
              <a:ext cx="5283606" cy="1258348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1D921F62-AEC0-4245-8935-E10BF3C60C6A}"/>
                </a:ext>
              </a:extLst>
            </p:cNvPr>
            <p:cNvSpPr/>
            <p:nvPr/>
          </p:nvSpPr>
          <p:spPr>
            <a:xfrm>
              <a:off x="1432644" y="310836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/>
                <a:t>월덱스</a:t>
              </a:r>
              <a:endParaRPr lang="ko-KR" altLang="en-US" sz="800" b="1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B3EC72B-5AEC-41DA-940E-11D81A91C408}"/>
                </a:ext>
              </a:extLst>
            </p:cNvPr>
            <p:cNvSpPr txBox="1"/>
            <p:nvPr/>
          </p:nvSpPr>
          <p:spPr>
            <a:xfrm>
              <a:off x="1392559" y="3382743"/>
              <a:ext cx="5167632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내가 그나마 </a:t>
              </a:r>
              <a:r>
                <a:rPr lang="ko-KR" altLang="en-US" sz="1050" b="1" dirty="0" err="1"/>
                <a:t>잘한건</a:t>
              </a:r>
              <a:endParaRPr lang="en-US" altLang="ko-KR" sz="1050" b="1" dirty="0"/>
            </a:p>
            <a:p>
              <a:endParaRPr lang="en-US" altLang="ko-KR" sz="700" b="1" dirty="0"/>
            </a:p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지난번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한양이엔지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오르지도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못하고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빌빌거릴때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월덱스로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일부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갈아탄거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지금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월덱스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27,900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한양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17,600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오를땐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올라야 좋은 종목이지 희망회로만 돌리고 있음 되나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?</a:t>
              </a:r>
              <a:endParaRPr lang="ko-KR" altLang="en-US" sz="1050" b="1" dirty="0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AC17AAFB-FFA7-45C0-80BA-E336E61F9996}"/>
                </a:ext>
              </a:extLst>
            </p:cNvPr>
            <p:cNvSpPr/>
            <p:nvPr/>
          </p:nvSpPr>
          <p:spPr>
            <a:xfrm>
              <a:off x="1352086" y="4028754"/>
              <a:ext cx="5283606" cy="263960"/>
            </a:xfrm>
            <a:prstGeom prst="rect">
              <a:avLst/>
            </a:prstGeom>
            <a:solidFill>
              <a:srgbClr val="D9D9D9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F7164DE-2F3C-4BB2-B5C5-16090ABF0E97}"/>
                </a:ext>
              </a:extLst>
            </p:cNvPr>
            <p:cNvSpPr txBox="1"/>
            <p:nvPr/>
          </p:nvSpPr>
          <p:spPr>
            <a:xfrm>
              <a:off x="1392559" y="4069142"/>
              <a:ext cx="51676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조회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9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좋아요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0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댓글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1        2021-07-27   18:22:00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1C2A334D-9E70-40F8-A688-F7123C36F59E}"/>
              </a:ext>
            </a:extLst>
          </p:cNvPr>
          <p:cNvSpPr/>
          <p:nvPr/>
        </p:nvSpPr>
        <p:spPr>
          <a:xfrm>
            <a:off x="2407789" y="4006031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/>
              <a:t>한양디지텍</a:t>
            </a:r>
            <a:endParaRPr lang="ko-KR" altLang="en-US" sz="800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847E0F7-18F2-489A-898E-86786AE72DDD}"/>
              </a:ext>
            </a:extLst>
          </p:cNvPr>
          <p:cNvSpPr txBox="1"/>
          <p:nvPr/>
        </p:nvSpPr>
        <p:spPr>
          <a:xfrm>
            <a:off x="1264605" y="5425303"/>
            <a:ext cx="54549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b="1" dirty="0" err="1"/>
              <a:t>더보기</a:t>
            </a:r>
            <a:endParaRPr lang="ko-KR" altLang="en-US" sz="1050" b="1" dirty="0"/>
          </a:p>
        </p:txBody>
      </p:sp>
      <p:sp>
        <p:nvSpPr>
          <p:cNvPr id="8" name="화살표: 갈매기형 수장 7">
            <a:extLst>
              <a:ext uri="{FF2B5EF4-FFF2-40B4-BE49-F238E27FC236}">
                <a16:creationId xmlns:a16="http://schemas.microsoft.com/office/drawing/2014/main" id="{2223A828-0E2F-4B3F-A638-8BADF3B73BD9}"/>
              </a:ext>
            </a:extLst>
          </p:cNvPr>
          <p:cNvSpPr/>
          <p:nvPr/>
        </p:nvSpPr>
        <p:spPr>
          <a:xfrm rot="5400000">
            <a:off x="3943337" y="5620999"/>
            <a:ext cx="97510" cy="308819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B512D7A-C7CD-4F11-A9B7-2A3F9C6FA081}"/>
              </a:ext>
            </a:extLst>
          </p:cNvPr>
          <p:cNvSpPr/>
          <p:nvPr/>
        </p:nvSpPr>
        <p:spPr>
          <a:xfrm>
            <a:off x="3976865" y="2139733"/>
            <a:ext cx="54000" cy="54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28447A14-3614-4851-81CB-0E3F7C06A105}"/>
              </a:ext>
            </a:extLst>
          </p:cNvPr>
          <p:cNvSpPr/>
          <p:nvPr/>
        </p:nvSpPr>
        <p:spPr>
          <a:xfrm>
            <a:off x="3976865" y="2311719"/>
            <a:ext cx="54000" cy="54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B9EF4C9-C130-4643-9E62-B05FC017B4B6}"/>
              </a:ext>
            </a:extLst>
          </p:cNvPr>
          <p:cNvSpPr/>
          <p:nvPr/>
        </p:nvSpPr>
        <p:spPr>
          <a:xfrm>
            <a:off x="3977655" y="2481066"/>
            <a:ext cx="54000" cy="540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8E3D9DE5-5FC4-485E-82B0-C0FF12329C70}"/>
              </a:ext>
            </a:extLst>
          </p:cNvPr>
          <p:cNvSpPr/>
          <p:nvPr/>
        </p:nvSpPr>
        <p:spPr>
          <a:xfrm>
            <a:off x="6050317" y="5271373"/>
            <a:ext cx="509874" cy="509874"/>
          </a:xfrm>
          <a:prstGeom prst="ellipse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작성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icon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ECA3D793-2948-4D0E-973C-786DABE7B987}"/>
              </a:ext>
            </a:extLst>
          </p:cNvPr>
          <p:cNvSpPr/>
          <p:nvPr/>
        </p:nvSpPr>
        <p:spPr>
          <a:xfrm>
            <a:off x="5947374" y="5182621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4B8467BE-EDAF-4205-91F3-6BD7DF27D3E7}"/>
              </a:ext>
            </a:extLst>
          </p:cNvPr>
          <p:cNvCxnSpPr>
            <a:cxnSpLocks/>
            <a:stCxn id="59" idx="6"/>
            <a:endCxn id="71" idx="2"/>
          </p:cNvCxnSpPr>
          <p:nvPr/>
        </p:nvCxnSpPr>
        <p:spPr>
          <a:xfrm flipV="1">
            <a:off x="6560191" y="1530696"/>
            <a:ext cx="1536080" cy="3995614"/>
          </a:xfrm>
          <a:prstGeom prst="curved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6BF8C3B3-43D1-4A20-8410-E558AA13A6A9}"/>
              </a:ext>
            </a:extLst>
          </p:cNvPr>
          <p:cNvSpPr/>
          <p:nvPr/>
        </p:nvSpPr>
        <p:spPr>
          <a:xfrm>
            <a:off x="7724325" y="1287932"/>
            <a:ext cx="743892" cy="2427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1761210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519962"/>
              </p:ext>
            </p:extLst>
          </p:nvPr>
        </p:nvGraphicFramePr>
        <p:xfrm>
          <a:off x="9801510" y="768586"/>
          <a:ext cx="2258189" cy="504826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4.1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게시글 작성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카테고리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클릭 시 해당 카테고리 선택 가능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4.2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제목 입력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최소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자 입력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최대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디자인 영역 고려해서 논의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4.3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종목 입력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예시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최소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0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 입력 가능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최대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3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 입력 가능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최대 개수까지 입력 할 경우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종목검색 란 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비활성화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‘X’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버튼 클릭 시 해당 종목 삭제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11691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557713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791609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3" y="2196529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7438" y="1606761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FA65F7-99C8-4890-9FE7-B01F6DF1C9FC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</a:rPr>
              <a:t>이거어때요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3FD2581-77AC-42CE-A106-305E00B069BA}"/>
              </a:ext>
            </a:extLst>
          </p:cNvPr>
          <p:cNvSpPr/>
          <p:nvPr/>
        </p:nvSpPr>
        <p:spPr>
          <a:xfrm>
            <a:off x="2100576" y="1689953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손절해요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7DE6879-FBE6-4314-82F5-A13528C2A7BB}"/>
              </a:ext>
            </a:extLst>
          </p:cNvPr>
          <p:cNvSpPr/>
          <p:nvPr/>
        </p:nvSpPr>
        <p:spPr>
          <a:xfrm>
            <a:off x="2936546" y="1689699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7082E60-FC98-4997-AB66-0AFFE3B02418}"/>
              </a:ext>
            </a:extLst>
          </p:cNvPr>
          <p:cNvSpPr/>
          <p:nvPr/>
        </p:nvSpPr>
        <p:spPr>
          <a:xfrm>
            <a:off x="377251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질문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DF77733-3332-45C2-8DE8-576C97AAA77C}"/>
              </a:ext>
            </a:extLst>
          </p:cNvPr>
          <p:cNvSpPr/>
          <p:nvPr/>
        </p:nvSpPr>
        <p:spPr>
          <a:xfrm>
            <a:off x="4602524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건의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57BF1AB-A5A6-4E46-8DA4-C191F966D25A}"/>
              </a:ext>
            </a:extLst>
          </p:cNvPr>
          <p:cNvSpPr/>
          <p:nvPr/>
        </p:nvSpPr>
        <p:spPr>
          <a:xfrm>
            <a:off x="544445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09B20DE-4AF9-4012-9694-C25997538B2E}"/>
              </a:ext>
            </a:extLst>
          </p:cNvPr>
          <p:cNvSpPr/>
          <p:nvPr/>
        </p:nvSpPr>
        <p:spPr>
          <a:xfrm>
            <a:off x="1264605" y="2214694"/>
            <a:ext cx="5446588" cy="4454520"/>
          </a:xfrm>
          <a:prstGeom prst="roundRect">
            <a:avLst>
              <a:gd name="adj" fmla="val 2166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C825659-F21A-4A88-839E-7557A45AD859}"/>
              </a:ext>
            </a:extLst>
          </p:cNvPr>
          <p:cNvSpPr txBox="1"/>
          <p:nvPr/>
        </p:nvSpPr>
        <p:spPr>
          <a:xfrm>
            <a:off x="1352086" y="2341758"/>
            <a:ext cx="1130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글쓰기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3788E7-046F-4307-8F6B-FDA54DCCD297}"/>
              </a:ext>
            </a:extLst>
          </p:cNvPr>
          <p:cNvSpPr/>
          <p:nvPr/>
        </p:nvSpPr>
        <p:spPr>
          <a:xfrm>
            <a:off x="1462860" y="2692866"/>
            <a:ext cx="4904384" cy="327171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153735-441E-40AA-878C-12D35542476F}"/>
              </a:ext>
            </a:extLst>
          </p:cNvPr>
          <p:cNvSpPr txBox="1"/>
          <p:nvPr/>
        </p:nvSpPr>
        <p:spPr>
          <a:xfrm>
            <a:off x="1630494" y="2741468"/>
            <a:ext cx="2346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카테고리를 선택 해주세요</a:t>
            </a:r>
          </a:p>
        </p:txBody>
      </p:sp>
      <p:sp>
        <p:nvSpPr>
          <p:cNvPr id="68" name="화살표: 갈매기형 수장 67">
            <a:extLst>
              <a:ext uri="{FF2B5EF4-FFF2-40B4-BE49-F238E27FC236}">
                <a16:creationId xmlns:a16="http://schemas.microsoft.com/office/drawing/2014/main" id="{18D155BE-F37C-49E3-89F4-FE513CF28284}"/>
              </a:ext>
            </a:extLst>
          </p:cNvPr>
          <p:cNvSpPr/>
          <p:nvPr/>
        </p:nvSpPr>
        <p:spPr>
          <a:xfrm rot="5400000">
            <a:off x="6165994" y="2817560"/>
            <a:ext cx="45719" cy="110070"/>
          </a:xfrm>
          <a:prstGeom prst="chevron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AC1CC3-9A53-4919-8DFE-425AF9829834}"/>
              </a:ext>
            </a:extLst>
          </p:cNvPr>
          <p:cNvSpPr/>
          <p:nvPr/>
        </p:nvSpPr>
        <p:spPr>
          <a:xfrm>
            <a:off x="1463688" y="3208129"/>
            <a:ext cx="4904384" cy="327171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D97AF30-453C-4429-A5E9-A07A759618D9}"/>
              </a:ext>
            </a:extLst>
          </p:cNvPr>
          <p:cNvSpPr txBox="1"/>
          <p:nvPr/>
        </p:nvSpPr>
        <p:spPr>
          <a:xfrm>
            <a:off x="1631322" y="3256731"/>
            <a:ext cx="2346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제목을 입력해주세요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CF72B98-B04D-44FE-9A92-CED559278CB4}"/>
              </a:ext>
            </a:extLst>
          </p:cNvPr>
          <p:cNvSpPr/>
          <p:nvPr/>
        </p:nvSpPr>
        <p:spPr>
          <a:xfrm>
            <a:off x="1505646" y="4323460"/>
            <a:ext cx="4904384" cy="2345754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D94CEA5-08E7-428E-8360-0BED213FF170}"/>
              </a:ext>
            </a:extLst>
          </p:cNvPr>
          <p:cNvSpPr txBox="1"/>
          <p:nvPr/>
        </p:nvSpPr>
        <p:spPr>
          <a:xfrm>
            <a:off x="1402684" y="3646819"/>
            <a:ext cx="1762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종목명</a:t>
            </a:r>
            <a:r>
              <a:rPr lang="ko-KR" altLang="en-US" sz="1000" dirty="0"/>
              <a:t>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최대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개까지 가능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DC37D8F-9606-46DC-9FCD-4EA6C81F5E47}"/>
              </a:ext>
            </a:extLst>
          </p:cNvPr>
          <p:cNvSpPr/>
          <p:nvPr/>
        </p:nvSpPr>
        <p:spPr>
          <a:xfrm>
            <a:off x="1505646" y="3964634"/>
            <a:ext cx="956744" cy="1923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1AB22BBD-F35A-4BFE-B788-76305E0B4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4442" y="4013472"/>
            <a:ext cx="110841" cy="11084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9D8262DE-B576-48C0-914D-6CF5D2D785E1}"/>
              </a:ext>
            </a:extLst>
          </p:cNvPr>
          <p:cNvSpPr txBox="1"/>
          <p:nvPr/>
        </p:nvSpPr>
        <p:spPr>
          <a:xfrm>
            <a:off x="1829144" y="3969559"/>
            <a:ext cx="6788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종목검색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A38B1D-3937-4AA4-85F7-DA1F2CA2EE5C}"/>
              </a:ext>
            </a:extLst>
          </p:cNvPr>
          <p:cNvGrpSpPr/>
          <p:nvPr/>
        </p:nvGrpSpPr>
        <p:grpSpPr>
          <a:xfrm>
            <a:off x="2635973" y="3955607"/>
            <a:ext cx="873113" cy="214007"/>
            <a:chOff x="2635973" y="3955607"/>
            <a:chExt cx="873113" cy="214007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C46DDA1F-C64E-4965-AB0F-D95836180A95}"/>
                </a:ext>
              </a:extLst>
            </p:cNvPr>
            <p:cNvSpPr/>
            <p:nvPr/>
          </p:nvSpPr>
          <p:spPr>
            <a:xfrm>
              <a:off x="2635973" y="395560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/>
                <a:t>삼성전자</a:t>
              </a:r>
            </a:p>
          </p:txBody>
        </p:sp>
        <p:sp>
          <p:nvSpPr>
            <p:cNvPr id="22" name="곱하기 기호 21">
              <a:extLst>
                <a:ext uri="{FF2B5EF4-FFF2-40B4-BE49-F238E27FC236}">
                  <a16:creationId xmlns:a16="http://schemas.microsoft.com/office/drawing/2014/main" id="{BF8FEAD4-E086-4429-B70A-58C258E6A695}"/>
                </a:ext>
              </a:extLst>
            </p:cNvPr>
            <p:cNvSpPr/>
            <p:nvPr/>
          </p:nvSpPr>
          <p:spPr>
            <a:xfrm>
              <a:off x="3349845" y="4007246"/>
              <a:ext cx="123291" cy="123291"/>
            </a:xfrm>
            <a:prstGeom prst="mathMultiply">
              <a:avLst>
                <a:gd name="adj1" fmla="val 4626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673D54A-62F8-46D2-B1AE-99C13BB0416E}"/>
              </a:ext>
            </a:extLst>
          </p:cNvPr>
          <p:cNvSpPr txBox="1"/>
          <p:nvPr/>
        </p:nvSpPr>
        <p:spPr>
          <a:xfrm>
            <a:off x="1648558" y="4450524"/>
            <a:ext cx="44852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종목 매매 혹은 주식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</a:rPr>
              <a:t>리딩방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 가입을 유도하는 게시글은 사전 경고 없이 삭제될 수 있습니다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욕설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음란성을 내포한 글은 사전 경고 없이 삭제될 수 있습니다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BA9B6EE-61B3-4670-B374-94CE29520850}"/>
              </a:ext>
            </a:extLst>
          </p:cNvPr>
          <p:cNvGrpSpPr/>
          <p:nvPr/>
        </p:nvGrpSpPr>
        <p:grpSpPr>
          <a:xfrm>
            <a:off x="3628371" y="3955607"/>
            <a:ext cx="873113" cy="214007"/>
            <a:chOff x="2635973" y="3955607"/>
            <a:chExt cx="873113" cy="214007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39B2C39B-A7A1-4F93-846F-12E1BEA3291C}"/>
                </a:ext>
              </a:extLst>
            </p:cNvPr>
            <p:cNvSpPr/>
            <p:nvPr/>
          </p:nvSpPr>
          <p:spPr>
            <a:xfrm>
              <a:off x="2635973" y="395560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/>
                <a:t>아바텍</a:t>
              </a:r>
              <a:endParaRPr lang="ko-KR" altLang="en-US" sz="800" b="1" dirty="0"/>
            </a:p>
          </p:txBody>
        </p:sp>
        <p:sp>
          <p:nvSpPr>
            <p:cNvPr id="96" name="곱하기 기호 95">
              <a:extLst>
                <a:ext uri="{FF2B5EF4-FFF2-40B4-BE49-F238E27FC236}">
                  <a16:creationId xmlns:a16="http://schemas.microsoft.com/office/drawing/2014/main" id="{FE8BD987-BA4B-4632-8EFD-F1DF5D07791B}"/>
                </a:ext>
              </a:extLst>
            </p:cNvPr>
            <p:cNvSpPr/>
            <p:nvPr/>
          </p:nvSpPr>
          <p:spPr>
            <a:xfrm>
              <a:off x="3349845" y="4007246"/>
              <a:ext cx="123291" cy="123291"/>
            </a:xfrm>
            <a:prstGeom prst="mathMultiply">
              <a:avLst>
                <a:gd name="adj1" fmla="val 4626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866DAB02-ACD2-4ED7-9346-3524694D8900}"/>
              </a:ext>
            </a:extLst>
          </p:cNvPr>
          <p:cNvGrpSpPr/>
          <p:nvPr/>
        </p:nvGrpSpPr>
        <p:grpSpPr>
          <a:xfrm>
            <a:off x="4597989" y="3955607"/>
            <a:ext cx="873113" cy="214007"/>
            <a:chOff x="2635973" y="3955607"/>
            <a:chExt cx="873113" cy="214007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62F4FB2-46A0-4BDE-BACC-3836F8115E8B}"/>
                </a:ext>
              </a:extLst>
            </p:cNvPr>
            <p:cNvSpPr/>
            <p:nvPr/>
          </p:nvSpPr>
          <p:spPr>
            <a:xfrm>
              <a:off x="2635973" y="395560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/>
                <a:t>쌍방울</a:t>
              </a:r>
            </a:p>
          </p:txBody>
        </p:sp>
        <p:sp>
          <p:nvSpPr>
            <p:cNvPr id="99" name="곱하기 기호 98">
              <a:extLst>
                <a:ext uri="{FF2B5EF4-FFF2-40B4-BE49-F238E27FC236}">
                  <a16:creationId xmlns:a16="http://schemas.microsoft.com/office/drawing/2014/main" id="{70E078E2-3AF7-4260-9F97-B6A2B127017C}"/>
                </a:ext>
              </a:extLst>
            </p:cNvPr>
            <p:cNvSpPr/>
            <p:nvPr/>
          </p:nvSpPr>
          <p:spPr>
            <a:xfrm>
              <a:off x="3349845" y="4007246"/>
              <a:ext cx="123291" cy="123291"/>
            </a:xfrm>
            <a:prstGeom prst="mathMultiply">
              <a:avLst>
                <a:gd name="adj1" fmla="val 4626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</p:grp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2C849966-6709-42E4-B0BD-8EF6CE3A6384}"/>
              </a:ext>
            </a:extLst>
          </p:cNvPr>
          <p:cNvSpPr/>
          <p:nvPr/>
        </p:nvSpPr>
        <p:spPr>
          <a:xfrm>
            <a:off x="1305427" y="2586949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4.1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59BD6CCA-E706-44B2-B73D-06BD54A1DCD9}"/>
              </a:ext>
            </a:extLst>
          </p:cNvPr>
          <p:cNvSpPr/>
          <p:nvPr/>
        </p:nvSpPr>
        <p:spPr>
          <a:xfrm>
            <a:off x="1301155" y="310097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4.2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37D14FA4-6282-4DEB-BC8C-3AB0019DF89B}"/>
              </a:ext>
            </a:extLst>
          </p:cNvPr>
          <p:cNvSpPr/>
          <p:nvPr/>
        </p:nvSpPr>
        <p:spPr>
          <a:xfrm>
            <a:off x="10063960" y="1002513"/>
            <a:ext cx="1401715" cy="230669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20C4B27-4BAB-4760-AF95-CFF83FC0BEC2}"/>
              </a:ext>
            </a:extLst>
          </p:cNvPr>
          <p:cNvSpPr txBox="1"/>
          <p:nvPr/>
        </p:nvSpPr>
        <p:spPr>
          <a:xfrm>
            <a:off x="10063165" y="1033127"/>
            <a:ext cx="12947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카테고리를 선택 해주세요</a:t>
            </a:r>
          </a:p>
        </p:txBody>
      </p:sp>
      <p:sp>
        <p:nvSpPr>
          <p:cNvPr id="106" name="화살표: 갈매기형 수장 105">
            <a:extLst>
              <a:ext uri="{FF2B5EF4-FFF2-40B4-BE49-F238E27FC236}">
                <a16:creationId xmlns:a16="http://schemas.microsoft.com/office/drawing/2014/main" id="{47A2B67A-F525-4FD9-9957-D0F571BDCF92}"/>
              </a:ext>
            </a:extLst>
          </p:cNvPr>
          <p:cNvSpPr/>
          <p:nvPr/>
        </p:nvSpPr>
        <p:spPr>
          <a:xfrm rot="5400000">
            <a:off x="11333893" y="1080663"/>
            <a:ext cx="45719" cy="110070"/>
          </a:xfrm>
          <a:prstGeom prst="chevron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2EAA32FA-68F9-4528-93C6-41C1253A5790}"/>
              </a:ext>
            </a:extLst>
          </p:cNvPr>
          <p:cNvSpPr/>
          <p:nvPr/>
        </p:nvSpPr>
        <p:spPr>
          <a:xfrm>
            <a:off x="10063959" y="1231451"/>
            <a:ext cx="1401715" cy="1160650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C99288E-CB30-45F2-B581-AF1CC6639195}"/>
              </a:ext>
            </a:extLst>
          </p:cNvPr>
          <p:cNvSpPr txBox="1"/>
          <p:nvPr/>
        </p:nvSpPr>
        <p:spPr>
          <a:xfrm>
            <a:off x="10069157" y="1256854"/>
            <a:ext cx="1294734" cy="1135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</a:rPr>
              <a:t>카테고리를 선택 해주세요</a:t>
            </a:r>
            <a:endParaRPr lang="en-US" altLang="ko-KR" sz="7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이거어때요</a:t>
            </a:r>
            <a:endParaRPr lang="en-US" altLang="ko-KR" sz="7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손절해요</a:t>
            </a:r>
            <a:endParaRPr lang="en-US" altLang="ko-KR" sz="7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노다지 질문</a:t>
            </a:r>
            <a:endParaRPr lang="en-US" altLang="ko-KR" sz="7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노다지 건의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DB5DDFA2-952F-4AF5-92A2-4D33B476E5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4871" y="1142180"/>
            <a:ext cx="185480" cy="185480"/>
          </a:xfrm>
          <a:prstGeom prst="rect">
            <a:avLst/>
          </a:prstGeom>
        </p:spPr>
      </p:pic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36EDD62B-D4F0-4B70-B70C-DE03AA92DD70}"/>
              </a:ext>
            </a:extLst>
          </p:cNvPr>
          <p:cNvSpPr/>
          <p:nvPr/>
        </p:nvSpPr>
        <p:spPr>
          <a:xfrm>
            <a:off x="1291309" y="353139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4.3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CDB31DBE-E383-4F47-AD5A-E3700CD879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9754"/>
          <a:stretch/>
        </p:blipFill>
        <p:spPr>
          <a:xfrm>
            <a:off x="10343364" y="3562466"/>
            <a:ext cx="1279917" cy="786282"/>
          </a:xfrm>
          <a:prstGeom prst="rect">
            <a:avLst/>
          </a:prstGeom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6A64B50-AD50-4070-A4BD-1FF065064A07}"/>
              </a:ext>
            </a:extLst>
          </p:cNvPr>
          <p:cNvSpPr/>
          <p:nvPr/>
        </p:nvSpPr>
        <p:spPr>
          <a:xfrm>
            <a:off x="137439" y="6679092"/>
            <a:ext cx="9664072" cy="107722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indent="180975" algn="ctr"/>
            <a:r>
              <a:rPr lang="ko-KR" altLang="en-US" sz="700" b="1">
                <a:solidFill>
                  <a:srgbClr val="002060"/>
                </a:solidFill>
                <a:cs typeface="Segoe UI" panose="020B0502040204020203" pitchFamily="34" charset="0"/>
              </a:rPr>
              <a:t>다음 이어서</a:t>
            </a:r>
            <a:endParaRPr lang="en-US" altLang="ko-KR" sz="700" b="1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62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A61C60F-BE06-4108-A086-EDA8EFE4FD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문서 작성 이력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5E7EDB8-A9CF-4F17-89D9-71B57E00F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338953"/>
              </p:ext>
            </p:extLst>
          </p:nvPr>
        </p:nvGraphicFramePr>
        <p:xfrm>
          <a:off x="361945" y="1028700"/>
          <a:ext cx="11275873" cy="329184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97704">
                  <a:extLst>
                    <a:ext uri="{9D8B030D-6E8A-4147-A177-3AD203B41FA5}">
                      <a16:colId xmlns:a16="http://schemas.microsoft.com/office/drawing/2014/main" val="3329508038"/>
                    </a:ext>
                  </a:extLst>
                </a:gridCol>
                <a:gridCol w="1697704">
                  <a:extLst>
                    <a:ext uri="{9D8B030D-6E8A-4147-A177-3AD203B41FA5}">
                      <a16:colId xmlns:a16="http://schemas.microsoft.com/office/drawing/2014/main" val="1074591994"/>
                    </a:ext>
                  </a:extLst>
                </a:gridCol>
                <a:gridCol w="7880465">
                  <a:extLst>
                    <a:ext uri="{9D8B030D-6E8A-4147-A177-3AD203B41FA5}">
                      <a16:colId xmlns:a16="http://schemas.microsoft.com/office/drawing/2014/main" val="2442579204"/>
                    </a:ext>
                  </a:extLst>
                </a:gridCol>
              </a:tblGrid>
              <a:tr h="126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version</a:t>
                      </a:r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date</a:t>
                      </a:r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comments</a:t>
                      </a:r>
                      <a:endParaRPr lang="ko-KR" altLang="en-US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666907"/>
                  </a:ext>
                </a:extLst>
              </a:tr>
              <a:tr h="126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5.10</a:t>
                      </a:r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2021.07.28</a:t>
                      </a:r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dirty="0"/>
                        <a:t>초안 작성</a:t>
                      </a:r>
                      <a:endParaRPr lang="en-US" altLang="ko-KR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729561"/>
                  </a:ext>
                </a:extLst>
              </a:tr>
              <a:tr h="126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5.11</a:t>
                      </a:r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2021.08.04</a:t>
                      </a:r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/>
                        <a:t>커뮤니티 게시판 </a:t>
                      </a:r>
                      <a:r>
                        <a:rPr lang="en-US" altLang="ko-KR" sz="800" b="0" dirty="0"/>
                        <a:t>– </a:t>
                      </a:r>
                      <a:r>
                        <a:rPr lang="ko-KR" altLang="en-US" sz="800" b="0" dirty="0"/>
                        <a:t>공지 텍스트 추가</a:t>
                      </a:r>
                      <a:endParaRPr lang="en-US" altLang="ko-KR" sz="8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/>
                        <a:t>로그인 안 한 상태 </a:t>
                      </a:r>
                      <a:r>
                        <a:rPr lang="en-US" altLang="ko-KR" sz="800" b="0" dirty="0"/>
                        <a:t>&gt; </a:t>
                      </a:r>
                      <a:r>
                        <a:rPr lang="ko-KR" altLang="en-US" sz="800" b="0" dirty="0"/>
                        <a:t>글 작성 </a:t>
                      </a:r>
                      <a:r>
                        <a:rPr lang="en-US" altLang="ko-KR" sz="800" b="0" dirty="0"/>
                        <a:t>&gt; </a:t>
                      </a:r>
                      <a:r>
                        <a:rPr lang="ko-KR" altLang="en-US" sz="800" b="0" dirty="0"/>
                        <a:t>회원가입 페이지로 이동</a:t>
                      </a:r>
                      <a:endParaRPr lang="en-US" altLang="ko-KR" sz="8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/>
                        <a:t>차트 맵핑 </a:t>
                      </a:r>
                      <a:r>
                        <a:rPr lang="en-US" altLang="ko-KR" sz="800" b="0" dirty="0"/>
                        <a:t>– </a:t>
                      </a:r>
                      <a:r>
                        <a:rPr lang="ko-KR" altLang="en-US" sz="800" b="0" dirty="0"/>
                        <a:t>주말 게시물은 표시하지 않음</a:t>
                      </a:r>
                      <a:endParaRPr lang="en-US" altLang="ko-KR" sz="8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/>
                        <a:t>종목 검색 </a:t>
                      </a:r>
                      <a:r>
                        <a:rPr lang="en-US" altLang="ko-KR" sz="800" b="0" dirty="0"/>
                        <a:t>&gt; </a:t>
                      </a:r>
                      <a:r>
                        <a:rPr lang="ko-KR" altLang="en-US" sz="800" b="0" dirty="0"/>
                        <a:t>종목 정보 </a:t>
                      </a:r>
                      <a:r>
                        <a:rPr lang="en-US" altLang="ko-KR" sz="800" b="0" dirty="0"/>
                        <a:t>&gt; </a:t>
                      </a:r>
                      <a:r>
                        <a:rPr lang="ko-KR" altLang="en-US" sz="800" b="0" dirty="0"/>
                        <a:t>유료 컨텐츠 있을 경우 노출</a:t>
                      </a:r>
                      <a:endParaRPr lang="en-US" altLang="ko-KR" sz="8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/>
                        <a:t>종목심층분석 메뉴 추가 </a:t>
                      </a:r>
                      <a:r>
                        <a:rPr lang="en-US" altLang="ko-KR" sz="800" b="0" dirty="0"/>
                        <a:t>– </a:t>
                      </a:r>
                      <a:r>
                        <a:rPr lang="ko-KR" altLang="en-US" sz="800" b="0" dirty="0"/>
                        <a:t>영상 컨텐츠 노출</a:t>
                      </a:r>
                      <a:endParaRPr lang="en-US" altLang="ko-KR" sz="800" b="0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/>
                        <a:t>모바일 </a:t>
                      </a:r>
                      <a:r>
                        <a:rPr lang="en-US" altLang="ko-KR" sz="800" b="0" dirty="0"/>
                        <a:t>– </a:t>
                      </a:r>
                      <a:r>
                        <a:rPr lang="ko-KR" altLang="en-US" sz="800" b="0" dirty="0" err="1"/>
                        <a:t>메뉴명</a:t>
                      </a:r>
                      <a:r>
                        <a:rPr lang="ko-KR" altLang="en-US" sz="800" b="0" dirty="0"/>
                        <a:t> 수정</a:t>
                      </a:r>
                      <a:r>
                        <a:rPr lang="en-US" altLang="ko-KR" sz="800" b="0" dirty="0"/>
                        <a:t>/</a:t>
                      </a:r>
                      <a:r>
                        <a:rPr lang="ko-KR" altLang="en-US" sz="800" b="0" dirty="0"/>
                        <a:t>변경 </a:t>
                      </a:r>
                      <a:r>
                        <a:rPr lang="en-US" altLang="ko-KR" sz="800" b="0" dirty="0"/>
                        <a:t>&gt; ‘</a:t>
                      </a:r>
                      <a:r>
                        <a:rPr lang="ko-KR" altLang="en-US" sz="800" b="0" dirty="0"/>
                        <a:t>실시간 노다지＇ 추가 </a:t>
                      </a:r>
                      <a:r>
                        <a:rPr lang="en-US" altLang="ko-KR" sz="800" b="0" dirty="0"/>
                        <a:t>– </a:t>
                      </a:r>
                      <a:r>
                        <a:rPr lang="ko-KR" altLang="en-US" sz="800" b="0" dirty="0"/>
                        <a:t>유료 컨텐츠</a:t>
                      </a:r>
                      <a:r>
                        <a:rPr lang="en-US" altLang="ko-KR" sz="800" b="0" dirty="0"/>
                        <a:t>(</a:t>
                      </a:r>
                      <a:r>
                        <a:rPr lang="ko-KR" altLang="en-US" sz="800" b="0" dirty="0"/>
                        <a:t>리딩</a:t>
                      </a:r>
                      <a:r>
                        <a:rPr lang="en-US" altLang="ko-KR" sz="800" b="0" dirty="0"/>
                        <a:t>, </a:t>
                      </a:r>
                      <a:r>
                        <a:rPr lang="ko-KR" altLang="en-US" sz="800" b="0" dirty="0" err="1"/>
                        <a:t>돈되는기법</a:t>
                      </a:r>
                      <a:r>
                        <a:rPr lang="en-US" altLang="ko-KR" sz="800" b="0" dirty="0"/>
                        <a:t>)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800" b="0" dirty="0"/>
                        <a:t>모바일 </a:t>
                      </a:r>
                      <a:r>
                        <a:rPr lang="en-US" altLang="ko-KR" sz="800" b="0" dirty="0"/>
                        <a:t>UI/UX </a:t>
                      </a:r>
                      <a:r>
                        <a:rPr lang="ko-KR" altLang="en-US" sz="800" b="0" dirty="0"/>
                        <a:t>재 기획</a:t>
                      </a:r>
                      <a:endParaRPr lang="en-US" altLang="ko-KR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823142"/>
                  </a:ext>
                </a:extLst>
              </a:tr>
              <a:tr h="1264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5.12</a:t>
                      </a:r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/>
                        <a:t>2021.08.09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dirty="0" err="1"/>
                        <a:t>어드민</a:t>
                      </a:r>
                      <a:r>
                        <a:rPr lang="ko-KR" altLang="en-US" sz="800" b="0" dirty="0"/>
                        <a:t> 페이지 기존작업 추가 및 수정</a:t>
                      </a:r>
                      <a:endParaRPr lang="en-US" altLang="ko-KR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444122"/>
                  </a:ext>
                </a:extLst>
              </a:tr>
              <a:tr h="12644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885360"/>
                  </a:ext>
                </a:extLst>
              </a:tr>
              <a:tr h="12644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674555"/>
                  </a:ext>
                </a:extLst>
              </a:tr>
              <a:tr h="151366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2680523"/>
                  </a:ext>
                </a:extLst>
              </a:tr>
              <a:tr h="12644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70109"/>
                  </a:ext>
                </a:extLst>
              </a:tr>
              <a:tr h="12644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339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623746"/>
                  </a:ext>
                </a:extLst>
              </a:tr>
              <a:tr h="12644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553121"/>
                  </a:ext>
                </a:extLst>
              </a:tr>
              <a:tr h="12644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1732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692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650326"/>
              </p:ext>
            </p:extLst>
          </p:nvPr>
        </p:nvGraphicFramePr>
        <p:xfrm>
          <a:off x="9801510" y="768586"/>
          <a:ext cx="2258189" cy="474921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5.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작성 취소 버튼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글 작성을 취소 하고 전 페이지로 이동함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알럿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생성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5127246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5.1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작성 취소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취소 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알럿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취소버튼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창만 닫기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확인버튼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내용이 저장되지 않은 채 전화면으로 이동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6.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등록 버튼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입력 조건이 모두 충족한 경우 글 등록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등록 시 따로 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알럿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없음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등록 후 전 페이지로 이동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438800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6.1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알럿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01 – 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제목 입력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등록 오류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01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제목을 입력하지 않은 경우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확인버튼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창 닫기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6.2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알럿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02 – 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카테고리 설정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등록 오류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02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카테고리를 설정하지 않은 경우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확인버튼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창 닫기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11691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557713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791609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3" y="3134741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7438" y="1606761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FA65F7-99C8-4890-9FE7-B01F6DF1C9FC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</a:rPr>
              <a:t>이거어때요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3FD2581-77AC-42CE-A106-305E00B069BA}"/>
              </a:ext>
            </a:extLst>
          </p:cNvPr>
          <p:cNvSpPr/>
          <p:nvPr/>
        </p:nvSpPr>
        <p:spPr>
          <a:xfrm>
            <a:off x="2100576" y="1689953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손절해요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7DE6879-FBE6-4314-82F5-A13528C2A7BB}"/>
              </a:ext>
            </a:extLst>
          </p:cNvPr>
          <p:cNvSpPr/>
          <p:nvPr/>
        </p:nvSpPr>
        <p:spPr>
          <a:xfrm>
            <a:off x="2936546" y="1689699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7082E60-FC98-4997-AB66-0AFFE3B02418}"/>
              </a:ext>
            </a:extLst>
          </p:cNvPr>
          <p:cNvSpPr/>
          <p:nvPr/>
        </p:nvSpPr>
        <p:spPr>
          <a:xfrm>
            <a:off x="377251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질문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DF77733-3332-45C2-8DE8-576C97AAA77C}"/>
              </a:ext>
            </a:extLst>
          </p:cNvPr>
          <p:cNvSpPr/>
          <p:nvPr/>
        </p:nvSpPr>
        <p:spPr>
          <a:xfrm>
            <a:off x="4602524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건의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57BF1AB-A5A6-4E46-8DA4-C191F966D25A}"/>
              </a:ext>
            </a:extLst>
          </p:cNvPr>
          <p:cNvSpPr/>
          <p:nvPr/>
        </p:nvSpPr>
        <p:spPr>
          <a:xfrm>
            <a:off x="544445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09B20DE-4AF9-4012-9694-C25997538B2E}"/>
              </a:ext>
            </a:extLst>
          </p:cNvPr>
          <p:cNvSpPr/>
          <p:nvPr/>
        </p:nvSpPr>
        <p:spPr>
          <a:xfrm>
            <a:off x="1264605" y="2038525"/>
            <a:ext cx="5446588" cy="1208014"/>
          </a:xfrm>
          <a:prstGeom prst="roundRect">
            <a:avLst>
              <a:gd name="adj" fmla="val 2166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CF72B98-B04D-44FE-9A92-CED559278CB4}"/>
              </a:ext>
            </a:extLst>
          </p:cNvPr>
          <p:cNvSpPr/>
          <p:nvPr/>
        </p:nvSpPr>
        <p:spPr>
          <a:xfrm>
            <a:off x="1505646" y="2041652"/>
            <a:ext cx="4904384" cy="1011941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4E3FBD-C33F-4B25-AB70-69A3AB908BB2}"/>
              </a:ext>
            </a:extLst>
          </p:cNvPr>
          <p:cNvSpPr/>
          <p:nvPr/>
        </p:nvSpPr>
        <p:spPr>
          <a:xfrm>
            <a:off x="4493790" y="3294630"/>
            <a:ext cx="1065275" cy="421547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/>
              <a:t>취소</a:t>
            </a:r>
            <a:endParaRPr lang="ko-KR" altLang="en-US" sz="900" b="1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89132F0A-0C6F-4828-9EC9-59CA2D2CFBBB}"/>
              </a:ext>
            </a:extLst>
          </p:cNvPr>
          <p:cNvSpPr/>
          <p:nvPr/>
        </p:nvSpPr>
        <p:spPr>
          <a:xfrm>
            <a:off x="5638547" y="3294629"/>
            <a:ext cx="1065275" cy="421547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등록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B262AE2-0D25-431F-881D-331C8C16B9F0}"/>
              </a:ext>
            </a:extLst>
          </p:cNvPr>
          <p:cNvGrpSpPr/>
          <p:nvPr/>
        </p:nvGrpSpPr>
        <p:grpSpPr>
          <a:xfrm>
            <a:off x="1264605" y="4336591"/>
            <a:ext cx="2094150" cy="1057261"/>
            <a:chOff x="6559685" y="5561901"/>
            <a:chExt cx="2416114" cy="1219401"/>
          </a:xfrm>
        </p:grpSpPr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403893EB-03C3-45B5-8B2F-88552C1999F6}"/>
                </a:ext>
              </a:extLst>
            </p:cNvPr>
            <p:cNvSpPr/>
            <p:nvPr/>
          </p:nvSpPr>
          <p:spPr>
            <a:xfrm>
              <a:off x="6559685" y="5561901"/>
              <a:ext cx="2416114" cy="121940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34C3F0AD-1B04-465F-A223-17EB76C03CDF}"/>
                </a:ext>
              </a:extLst>
            </p:cNvPr>
            <p:cNvSpPr/>
            <p:nvPr/>
          </p:nvSpPr>
          <p:spPr>
            <a:xfrm>
              <a:off x="7847468" y="6244877"/>
              <a:ext cx="780176" cy="31451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확인</a:t>
              </a: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0EEC9A3-65DB-4F39-A3E8-DD289503BA50}"/>
                </a:ext>
              </a:extLst>
            </p:cNvPr>
            <p:cNvSpPr/>
            <p:nvPr/>
          </p:nvSpPr>
          <p:spPr>
            <a:xfrm>
              <a:off x="6678404" y="5561901"/>
              <a:ext cx="2223672" cy="7755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글 작성을 취소 하시겠습니까</a:t>
              </a:r>
              <a:r>
                <a:rPr lang="en-US" altLang="ko-KR" sz="1000" dirty="0">
                  <a:solidFill>
                    <a:schemeClr val="tx1"/>
                  </a:solidFill>
                </a:rPr>
                <a:t>?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4BC0547B-C4AE-4410-AC5D-503E03FD979C}"/>
              </a:ext>
            </a:extLst>
          </p:cNvPr>
          <p:cNvSpPr/>
          <p:nvPr/>
        </p:nvSpPr>
        <p:spPr>
          <a:xfrm>
            <a:off x="1539438" y="4928754"/>
            <a:ext cx="676212" cy="27269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취소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98118B6-43F3-4F03-A38F-841D96131C11}"/>
              </a:ext>
            </a:extLst>
          </p:cNvPr>
          <p:cNvGrpSpPr/>
          <p:nvPr/>
        </p:nvGrpSpPr>
        <p:grpSpPr>
          <a:xfrm>
            <a:off x="3858241" y="4336591"/>
            <a:ext cx="1530817" cy="1057261"/>
            <a:chOff x="6559685" y="5561901"/>
            <a:chExt cx="2416114" cy="1219401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9C456092-9CF3-4982-B935-7D14C6FA3DFD}"/>
                </a:ext>
              </a:extLst>
            </p:cNvPr>
            <p:cNvSpPr/>
            <p:nvPr/>
          </p:nvSpPr>
          <p:spPr>
            <a:xfrm>
              <a:off x="6559685" y="5561901"/>
              <a:ext cx="2416114" cy="121940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DE7C300A-1676-482C-AF24-20A62443FECF}"/>
                </a:ext>
              </a:extLst>
            </p:cNvPr>
            <p:cNvSpPr/>
            <p:nvPr/>
          </p:nvSpPr>
          <p:spPr>
            <a:xfrm>
              <a:off x="7377652" y="6244877"/>
              <a:ext cx="780176" cy="31451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확인</a:t>
              </a: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32B0ED88-31BF-4CF7-A049-E2F035FD704E}"/>
                </a:ext>
              </a:extLst>
            </p:cNvPr>
            <p:cNvSpPr/>
            <p:nvPr/>
          </p:nvSpPr>
          <p:spPr>
            <a:xfrm>
              <a:off x="6559685" y="5659251"/>
              <a:ext cx="2416114" cy="678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제목을 입력 하세요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5F60DFDF-01F7-47D1-AB23-AB3BC075F309}"/>
              </a:ext>
            </a:extLst>
          </p:cNvPr>
          <p:cNvGrpSpPr/>
          <p:nvPr/>
        </p:nvGrpSpPr>
        <p:grpSpPr>
          <a:xfrm>
            <a:off x="5461557" y="4336591"/>
            <a:ext cx="1770432" cy="1057261"/>
            <a:chOff x="6559685" y="5561901"/>
            <a:chExt cx="2416114" cy="1219401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7E72FC43-0DC3-424B-BBD5-2137B3B4CB46}"/>
                </a:ext>
              </a:extLst>
            </p:cNvPr>
            <p:cNvSpPr/>
            <p:nvPr/>
          </p:nvSpPr>
          <p:spPr>
            <a:xfrm>
              <a:off x="6559685" y="5561901"/>
              <a:ext cx="2416114" cy="121940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085354F3-5841-41A6-8617-8FE4F6371251}"/>
                </a:ext>
              </a:extLst>
            </p:cNvPr>
            <p:cNvSpPr/>
            <p:nvPr/>
          </p:nvSpPr>
          <p:spPr>
            <a:xfrm>
              <a:off x="7377652" y="6244877"/>
              <a:ext cx="780176" cy="31451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확인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C066F34-9C1A-403C-B7F9-B2E8A55D6CE4}"/>
                </a:ext>
              </a:extLst>
            </p:cNvPr>
            <p:cNvSpPr/>
            <p:nvPr/>
          </p:nvSpPr>
          <p:spPr>
            <a:xfrm>
              <a:off x="6559685" y="5659251"/>
              <a:ext cx="2416114" cy="678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카테고리를 선택해주세요</a:t>
              </a:r>
            </a:p>
          </p:txBody>
        </p:sp>
      </p:grpSp>
      <p:cxnSp>
        <p:nvCxnSpPr>
          <p:cNvPr id="129" name="연결선: 구부러짐 128">
            <a:extLst>
              <a:ext uri="{FF2B5EF4-FFF2-40B4-BE49-F238E27FC236}">
                <a16:creationId xmlns:a16="http://schemas.microsoft.com/office/drawing/2014/main" id="{594463CD-A862-467C-9859-D771CEA90F86}"/>
              </a:ext>
            </a:extLst>
          </p:cNvPr>
          <p:cNvCxnSpPr>
            <a:cxnSpLocks/>
            <a:stCxn id="8" idx="1"/>
            <a:endCxn id="75" idx="0"/>
          </p:cNvCxnSpPr>
          <p:nvPr/>
        </p:nvCxnSpPr>
        <p:spPr>
          <a:xfrm rot="10800000" flipV="1">
            <a:off x="2311680" y="3505403"/>
            <a:ext cx="2182110" cy="831187"/>
          </a:xfrm>
          <a:prstGeom prst="curved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구부러짐 129">
            <a:extLst>
              <a:ext uri="{FF2B5EF4-FFF2-40B4-BE49-F238E27FC236}">
                <a16:creationId xmlns:a16="http://schemas.microsoft.com/office/drawing/2014/main" id="{484A83FB-6C23-498A-8BD1-DD7D087DF9A4}"/>
              </a:ext>
            </a:extLst>
          </p:cNvPr>
          <p:cNvCxnSpPr>
            <a:cxnSpLocks/>
            <a:stCxn id="73" idx="2"/>
            <a:endCxn id="115" idx="0"/>
          </p:cNvCxnSpPr>
          <p:nvPr/>
        </p:nvCxnSpPr>
        <p:spPr>
          <a:xfrm rot="5400000">
            <a:off x="5087211" y="3252616"/>
            <a:ext cx="620415" cy="154753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구부러짐 130">
            <a:extLst>
              <a:ext uri="{FF2B5EF4-FFF2-40B4-BE49-F238E27FC236}">
                <a16:creationId xmlns:a16="http://schemas.microsoft.com/office/drawing/2014/main" id="{C44755F1-F12C-4EE7-B18A-C21F4B3482E6}"/>
              </a:ext>
            </a:extLst>
          </p:cNvPr>
          <p:cNvCxnSpPr>
            <a:cxnSpLocks/>
            <a:stCxn id="73" idx="2"/>
            <a:endCxn id="126" idx="0"/>
          </p:cNvCxnSpPr>
          <p:nvPr/>
        </p:nvCxnSpPr>
        <p:spPr>
          <a:xfrm rot="16200000" flipH="1">
            <a:off x="5948772" y="3938589"/>
            <a:ext cx="620415" cy="17558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2D0EBEAD-413A-4631-9F94-C9B07C93D889}"/>
              </a:ext>
            </a:extLst>
          </p:cNvPr>
          <p:cNvSpPr/>
          <p:nvPr/>
        </p:nvSpPr>
        <p:spPr>
          <a:xfrm>
            <a:off x="1089017" y="4257886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5.1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BC91B559-C421-4F39-9D3B-08BFC4F7BFCA}"/>
              </a:ext>
            </a:extLst>
          </p:cNvPr>
          <p:cNvSpPr/>
          <p:nvPr/>
        </p:nvSpPr>
        <p:spPr>
          <a:xfrm>
            <a:off x="3733728" y="4231875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6.1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B52BBD97-D7B5-4F80-8CBD-6BFB0A2B957F}"/>
              </a:ext>
            </a:extLst>
          </p:cNvPr>
          <p:cNvSpPr/>
          <p:nvPr/>
        </p:nvSpPr>
        <p:spPr>
          <a:xfrm>
            <a:off x="5351534" y="4257886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6.2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24F145E1-C5F1-47FC-B91B-C612F91168D5}"/>
              </a:ext>
            </a:extLst>
          </p:cNvPr>
          <p:cNvSpPr/>
          <p:nvPr/>
        </p:nvSpPr>
        <p:spPr>
          <a:xfrm>
            <a:off x="4354201" y="3204253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3AE75C3F-DB43-4D2D-88C3-F7A09E7FF145}"/>
              </a:ext>
            </a:extLst>
          </p:cNvPr>
          <p:cNvSpPr/>
          <p:nvPr/>
        </p:nvSpPr>
        <p:spPr>
          <a:xfrm>
            <a:off x="5550395" y="320912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530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3" y="2196529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7438" y="1606761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FA65F7-99C8-4890-9FE7-B01F6DF1C9FC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</a:rPr>
              <a:t>이거어때요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3FD2581-77AC-42CE-A106-305E00B069BA}"/>
              </a:ext>
            </a:extLst>
          </p:cNvPr>
          <p:cNvSpPr/>
          <p:nvPr/>
        </p:nvSpPr>
        <p:spPr>
          <a:xfrm>
            <a:off x="2100576" y="1689953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손절해요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7DE6879-FBE6-4314-82F5-A13528C2A7BB}"/>
              </a:ext>
            </a:extLst>
          </p:cNvPr>
          <p:cNvSpPr/>
          <p:nvPr/>
        </p:nvSpPr>
        <p:spPr>
          <a:xfrm>
            <a:off x="2936546" y="1689699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7082E60-FC98-4997-AB66-0AFFE3B02418}"/>
              </a:ext>
            </a:extLst>
          </p:cNvPr>
          <p:cNvSpPr/>
          <p:nvPr/>
        </p:nvSpPr>
        <p:spPr>
          <a:xfrm>
            <a:off x="377251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질문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DF77733-3332-45C2-8DE8-576C97AAA77C}"/>
              </a:ext>
            </a:extLst>
          </p:cNvPr>
          <p:cNvSpPr/>
          <p:nvPr/>
        </p:nvSpPr>
        <p:spPr>
          <a:xfrm>
            <a:off x="4602524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건의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57BF1AB-A5A6-4E46-8DA4-C191F966D25A}"/>
              </a:ext>
            </a:extLst>
          </p:cNvPr>
          <p:cNvSpPr/>
          <p:nvPr/>
        </p:nvSpPr>
        <p:spPr>
          <a:xfrm>
            <a:off x="544445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09B20DE-4AF9-4012-9694-C25997538B2E}"/>
              </a:ext>
            </a:extLst>
          </p:cNvPr>
          <p:cNvSpPr/>
          <p:nvPr/>
        </p:nvSpPr>
        <p:spPr>
          <a:xfrm>
            <a:off x="1264605" y="2214694"/>
            <a:ext cx="5446588" cy="4454520"/>
          </a:xfrm>
          <a:prstGeom prst="roundRect">
            <a:avLst>
              <a:gd name="adj" fmla="val 2166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C825659-F21A-4A88-839E-7557A45AD859}"/>
              </a:ext>
            </a:extLst>
          </p:cNvPr>
          <p:cNvSpPr txBox="1"/>
          <p:nvPr/>
        </p:nvSpPr>
        <p:spPr>
          <a:xfrm>
            <a:off x="1352086" y="2341758"/>
            <a:ext cx="1130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글쓰기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3788E7-046F-4307-8F6B-FDA54DCCD297}"/>
              </a:ext>
            </a:extLst>
          </p:cNvPr>
          <p:cNvSpPr/>
          <p:nvPr/>
        </p:nvSpPr>
        <p:spPr>
          <a:xfrm>
            <a:off x="1462860" y="2692866"/>
            <a:ext cx="4904384" cy="327171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3153735-441E-40AA-878C-12D35542476F}"/>
              </a:ext>
            </a:extLst>
          </p:cNvPr>
          <p:cNvSpPr txBox="1"/>
          <p:nvPr/>
        </p:nvSpPr>
        <p:spPr>
          <a:xfrm>
            <a:off x="1630494" y="2741468"/>
            <a:ext cx="2346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노다지 질문 </a:t>
            </a:r>
            <a:r>
              <a:rPr lang="en-US" altLang="ko-KR" sz="1000" b="1" dirty="0"/>
              <a:t>&amp; </a:t>
            </a:r>
            <a:r>
              <a:rPr lang="ko-KR" altLang="en-US" sz="1000" b="1" dirty="0"/>
              <a:t>노다지 건의</a:t>
            </a:r>
          </a:p>
        </p:txBody>
      </p:sp>
      <p:sp>
        <p:nvSpPr>
          <p:cNvPr id="68" name="화살표: 갈매기형 수장 67">
            <a:extLst>
              <a:ext uri="{FF2B5EF4-FFF2-40B4-BE49-F238E27FC236}">
                <a16:creationId xmlns:a16="http://schemas.microsoft.com/office/drawing/2014/main" id="{18D155BE-F37C-49E3-89F4-FE513CF28284}"/>
              </a:ext>
            </a:extLst>
          </p:cNvPr>
          <p:cNvSpPr/>
          <p:nvPr/>
        </p:nvSpPr>
        <p:spPr>
          <a:xfrm rot="5400000">
            <a:off x="6165994" y="2817560"/>
            <a:ext cx="45719" cy="110070"/>
          </a:xfrm>
          <a:prstGeom prst="chevron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AAC1CC3-9A53-4919-8DFE-425AF9829834}"/>
              </a:ext>
            </a:extLst>
          </p:cNvPr>
          <p:cNvSpPr/>
          <p:nvPr/>
        </p:nvSpPr>
        <p:spPr>
          <a:xfrm>
            <a:off x="1463688" y="3208129"/>
            <a:ext cx="4904384" cy="327171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D97AF30-453C-4429-A5E9-A07A759618D9}"/>
              </a:ext>
            </a:extLst>
          </p:cNvPr>
          <p:cNvSpPr txBox="1"/>
          <p:nvPr/>
        </p:nvSpPr>
        <p:spPr>
          <a:xfrm>
            <a:off x="1631322" y="3256731"/>
            <a:ext cx="23463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제목을 입력해주세요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CF72B98-B04D-44FE-9A92-CED559278CB4}"/>
              </a:ext>
            </a:extLst>
          </p:cNvPr>
          <p:cNvSpPr/>
          <p:nvPr/>
        </p:nvSpPr>
        <p:spPr>
          <a:xfrm>
            <a:off x="1505646" y="4323460"/>
            <a:ext cx="4904384" cy="2345754"/>
          </a:xfrm>
          <a:prstGeom prst="rect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D94CEA5-08E7-428E-8360-0BED213FF170}"/>
              </a:ext>
            </a:extLst>
          </p:cNvPr>
          <p:cNvSpPr txBox="1"/>
          <p:nvPr/>
        </p:nvSpPr>
        <p:spPr>
          <a:xfrm>
            <a:off x="1402684" y="3646819"/>
            <a:ext cx="17628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/>
              <a:t>종목명</a:t>
            </a:r>
            <a:r>
              <a:rPr lang="ko-KR" altLang="en-US" sz="1000" dirty="0"/>
              <a:t>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최대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개까지 가능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DC37D8F-9606-46DC-9FCD-4EA6C81F5E47}"/>
              </a:ext>
            </a:extLst>
          </p:cNvPr>
          <p:cNvSpPr/>
          <p:nvPr/>
        </p:nvSpPr>
        <p:spPr>
          <a:xfrm>
            <a:off x="1505646" y="3964634"/>
            <a:ext cx="956744" cy="1923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1AB22BBD-F35A-4BFE-B788-76305E0B4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4442" y="4013472"/>
            <a:ext cx="110841" cy="110841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9D8262DE-B576-48C0-914D-6CF5D2D785E1}"/>
              </a:ext>
            </a:extLst>
          </p:cNvPr>
          <p:cNvSpPr txBox="1"/>
          <p:nvPr/>
        </p:nvSpPr>
        <p:spPr>
          <a:xfrm>
            <a:off x="1829144" y="3969559"/>
            <a:ext cx="6788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종목검색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AA38B1D-3937-4AA4-85F7-DA1F2CA2EE5C}"/>
              </a:ext>
            </a:extLst>
          </p:cNvPr>
          <p:cNvGrpSpPr/>
          <p:nvPr/>
        </p:nvGrpSpPr>
        <p:grpSpPr>
          <a:xfrm>
            <a:off x="2635973" y="3955607"/>
            <a:ext cx="873113" cy="214007"/>
            <a:chOff x="2635973" y="3955607"/>
            <a:chExt cx="873113" cy="214007"/>
          </a:xfrm>
        </p:grpSpPr>
        <p:sp>
          <p:nvSpPr>
            <p:cNvPr id="91" name="사각형: 둥근 모서리 90">
              <a:extLst>
                <a:ext uri="{FF2B5EF4-FFF2-40B4-BE49-F238E27FC236}">
                  <a16:creationId xmlns:a16="http://schemas.microsoft.com/office/drawing/2014/main" id="{C46DDA1F-C64E-4965-AB0F-D95836180A95}"/>
                </a:ext>
              </a:extLst>
            </p:cNvPr>
            <p:cNvSpPr/>
            <p:nvPr/>
          </p:nvSpPr>
          <p:spPr>
            <a:xfrm>
              <a:off x="2635973" y="395560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/>
                <a:t>삼성전자</a:t>
              </a:r>
            </a:p>
          </p:txBody>
        </p:sp>
        <p:sp>
          <p:nvSpPr>
            <p:cNvPr id="22" name="곱하기 기호 21">
              <a:extLst>
                <a:ext uri="{FF2B5EF4-FFF2-40B4-BE49-F238E27FC236}">
                  <a16:creationId xmlns:a16="http://schemas.microsoft.com/office/drawing/2014/main" id="{BF8FEAD4-E086-4429-B70A-58C258E6A695}"/>
                </a:ext>
              </a:extLst>
            </p:cNvPr>
            <p:cNvSpPr/>
            <p:nvPr/>
          </p:nvSpPr>
          <p:spPr>
            <a:xfrm>
              <a:off x="3349845" y="4007246"/>
              <a:ext cx="123291" cy="123291"/>
            </a:xfrm>
            <a:prstGeom prst="mathMultiply">
              <a:avLst>
                <a:gd name="adj1" fmla="val 4626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673D54A-62F8-46D2-B1AE-99C13BB0416E}"/>
              </a:ext>
            </a:extLst>
          </p:cNvPr>
          <p:cNvSpPr txBox="1"/>
          <p:nvPr/>
        </p:nvSpPr>
        <p:spPr>
          <a:xfrm>
            <a:off x="1648558" y="4450524"/>
            <a:ext cx="44852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종목 매매 혹은 주식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</a:rPr>
              <a:t>리딩방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 가입을 유도하는 게시글은 사전 경고 없이 삭제될 수 있습니다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욕설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음란성을 내포한 글은 사전 경고 없이 삭제될 수 있습니다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BA9B6EE-61B3-4670-B374-94CE29520850}"/>
              </a:ext>
            </a:extLst>
          </p:cNvPr>
          <p:cNvGrpSpPr/>
          <p:nvPr/>
        </p:nvGrpSpPr>
        <p:grpSpPr>
          <a:xfrm>
            <a:off x="3628371" y="3955607"/>
            <a:ext cx="873113" cy="214007"/>
            <a:chOff x="2635973" y="3955607"/>
            <a:chExt cx="873113" cy="214007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39B2C39B-A7A1-4F93-846F-12E1BEA3291C}"/>
                </a:ext>
              </a:extLst>
            </p:cNvPr>
            <p:cNvSpPr/>
            <p:nvPr/>
          </p:nvSpPr>
          <p:spPr>
            <a:xfrm>
              <a:off x="2635973" y="395560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/>
                <a:t>아바텍</a:t>
              </a:r>
              <a:endParaRPr lang="ko-KR" altLang="en-US" sz="800" b="1" dirty="0"/>
            </a:p>
          </p:txBody>
        </p:sp>
        <p:sp>
          <p:nvSpPr>
            <p:cNvPr id="96" name="곱하기 기호 95">
              <a:extLst>
                <a:ext uri="{FF2B5EF4-FFF2-40B4-BE49-F238E27FC236}">
                  <a16:creationId xmlns:a16="http://schemas.microsoft.com/office/drawing/2014/main" id="{FE8BD987-BA4B-4632-8EFD-F1DF5D07791B}"/>
                </a:ext>
              </a:extLst>
            </p:cNvPr>
            <p:cNvSpPr/>
            <p:nvPr/>
          </p:nvSpPr>
          <p:spPr>
            <a:xfrm>
              <a:off x="3349845" y="4007246"/>
              <a:ext cx="123291" cy="123291"/>
            </a:xfrm>
            <a:prstGeom prst="mathMultiply">
              <a:avLst>
                <a:gd name="adj1" fmla="val 4626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866DAB02-ACD2-4ED7-9346-3524694D8900}"/>
              </a:ext>
            </a:extLst>
          </p:cNvPr>
          <p:cNvGrpSpPr/>
          <p:nvPr/>
        </p:nvGrpSpPr>
        <p:grpSpPr>
          <a:xfrm>
            <a:off x="4597989" y="3955607"/>
            <a:ext cx="873113" cy="214007"/>
            <a:chOff x="2635973" y="3955607"/>
            <a:chExt cx="873113" cy="214007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962F4FB2-46A0-4BDE-BACC-3836F8115E8B}"/>
                </a:ext>
              </a:extLst>
            </p:cNvPr>
            <p:cNvSpPr/>
            <p:nvPr/>
          </p:nvSpPr>
          <p:spPr>
            <a:xfrm>
              <a:off x="2635973" y="395560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/>
                <a:t>쌍방울</a:t>
              </a:r>
            </a:p>
          </p:txBody>
        </p:sp>
        <p:sp>
          <p:nvSpPr>
            <p:cNvPr id="99" name="곱하기 기호 98">
              <a:extLst>
                <a:ext uri="{FF2B5EF4-FFF2-40B4-BE49-F238E27FC236}">
                  <a16:creationId xmlns:a16="http://schemas.microsoft.com/office/drawing/2014/main" id="{70E078E2-3AF7-4260-9F97-B6A2B127017C}"/>
                </a:ext>
              </a:extLst>
            </p:cNvPr>
            <p:cNvSpPr/>
            <p:nvPr/>
          </p:nvSpPr>
          <p:spPr>
            <a:xfrm>
              <a:off x="3349845" y="4007246"/>
              <a:ext cx="123291" cy="123291"/>
            </a:xfrm>
            <a:prstGeom prst="mathMultiply">
              <a:avLst>
                <a:gd name="adj1" fmla="val 4626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9CCCB90-3BEC-4F92-9B26-D897672FB08C}"/>
              </a:ext>
            </a:extLst>
          </p:cNvPr>
          <p:cNvSpPr/>
          <p:nvPr/>
        </p:nvSpPr>
        <p:spPr>
          <a:xfrm>
            <a:off x="1402685" y="2631219"/>
            <a:ext cx="5007346" cy="43493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B2B52B9-67E4-4E9A-8650-45076AEE74EB}"/>
              </a:ext>
            </a:extLst>
          </p:cNvPr>
          <p:cNvSpPr/>
          <p:nvPr/>
        </p:nvSpPr>
        <p:spPr>
          <a:xfrm>
            <a:off x="1411379" y="3623336"/>
            <a:ext cx="5007346" cy="647868"/>
          </a:xfrm>
          <a:prstGeom prst="rect">
            <a:avLst/>
          </a:prstGeom>
          <a:solidFill>
            <a:schemeClr val="tx1">
              <a:alpha val="60000"/>
            </a:schemeClr>
          </a:solidFill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2DAD47E-DE97-4180-92B7-D83FA05DD548}"/>
              </a:ext>
            </a:extLst>
          </p:cNvPr>
          <p:cNvSpPr/>
          <p:nvPr/>
        </p:nvSpPr>
        <p:spPr>
          <a:xfrm>
            <a:off x="3772516" y="2987689"/>
            <a:ext cx="351123" cy="699642"/>
          </a:xfrm>
          <a:prstGeom prst="downArrow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3F301F0-0574-444D-B213-65DF87F695CF}"/>
              </a:ext>
            </a:extLst>
          </p:cNvPr>
          <p:cNvSpPr txBox="1"/>
          <p:nvPr/>
        </p:nvSpPr>
        <p:spPr>
          <a:xfrm>
            <a:off x="6438581" y="2579452"/>
            <a:ext cx="20007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카테고리가 질문</a:t>
            </a:r>
            <a:r>
              <a:rPr lang="en-US" altLang="ko-KR" sz="1000" b="1" dirty="0"/>
              <a:t>&amp;</a:t>
            </a:r>
            <a:r>
              <a:rPr lang="ko-KR" altLang="en-US" sz="1000" b="1" dirty="0"/>
              <a:t>건의 일 경우</a:t>
            </a:r>
            <a:endParaRPr lang="en-US" altLang="ko-KR" sz="1000" b="1" dirty="0"/>
          </a:p>
          <a:p>
            <a:endParaRPr lang="en-US" altLang="ko-KR" sz="1000" b="1" dirty="0"/>
          </a:p>
          <a:p>
            <a:r>
              <a:rPr lang="ko-KR" altLang="en-US" sz="1000" b="1" dirty="0" err="1"/>
              <a:t>종목명</a:t>
            </a:r>
            <a:r>
              <a:rPr lang="ko-KR" altLang="en-US" sz="1000" b="1" dirty="0"/>
              <a:t> 란 </a:t>
            </a:r>
            <a:r>
              <a:rPr lang="en-US" altLang="ko-KR" sz="1000" b="1" dirty="0"/>
              <a:t>‘</a:t>
            </a:r>
            <a:r>
              <a:rPr lang="ko-KR" altLang="en-US" sz="1000" b="1" dirty="0"/>
              <a:t>숨김</a:t>
            </a:r>
            <a:r>
              <a:rPr lang="en-US" altLang="ko-KR" sz="1000" b="1" dirty="0"/>
              <a:t>’ </a:t>
            </a:r>
            <a:r>
              <a:rPr lang="ko-KR" altLang="en-US" sz="1000" b="1" dirty="0"/>
              <a:t>처리</a:t>
            </a:r>
            <a:r>
              <a:rPr lang="en-US" altLang="ko-KR" sz="1000" b="1" dirty="0"/>
              <a:t> 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36EDD62B-D4F0-4B70-B70C-DE03AA92DD70}"/>
              </a:ext>
            </a:extLst>
          </p:cNvPr>
          <p:cNvSpPr/>
          <p:nvPr/>
        </p:nvSpPr>
        <p:spPr>
          <a:xfrm>
            <a:off x="1179287" y="3498209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*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E6E62F1-715A-4F11-9105-BB20C0A22DED}"/>
              </a:ext>
            </a:extLst>
          </p:cNvPr>
          <p:cNvSpPr/>
          <p:nvPr/>
        </p:nvSpPr>
        <p:spPr>
          <a:xfrm>
            <a:off x="137439" y="6679092"/>
            <a:ext cx="9664072" cy="107722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indent="180975" algn="ctr"/>
            <a:r>
              <a:rPr lang="ko-KR" altLang="en-US" sz="700" b="1">
                <a:solidFill>
                  <a:srgbClr val="002060"/>
                </a:solidFill>
                <a:cs typeface="Segoe UI" panose="020B0502040204020203" pitchFamily="34" charset="0"/>
              </a:rPr>
              <a:t>다음 이어서</a:t>
            </a:r>
            <a:endParaRPr lang="en-US" altLang="ko-KR" sz="700" b="1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740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727123"/>
              </p:ext>
            </p:extLst>
          </p:nvPr>
        </p:nvGraphicFramePr>
        <p:xfrm>
          <a:off x="9801510" y="768586"/>
          <a:ext cx="2258189" cy="180641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게시글 수정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본인이 작성한 글 일 경우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/ [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버튼이 노출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알럿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생성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취소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창 닫기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확인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글 작성  페이지 이동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버튼 클릭 시 </a:t>
                      </a: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알럿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생성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취소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창닫기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글 삭제 된 채 페이지 </a:t>
                      </a: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새로고침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3" y="2199833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7438" y="1606761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FA65F7-99C8-4890-9FE7-B01F6DF1C9FC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</a:rPr>
              <a:t>이거어때요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3FD2581-77AC-42CE-A106-305E00B069BA}"/>
              </a:ext>
            </a:extLst>
          </p:cNvPr>
          <p:cNvSpPr/>
          <p:nvPr/>
        </p:nvSpPr>
        <p:spPr>
          <a:xfrm>
            <a:off x="2100576" y="1689953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손절해요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7DE6879-FBE6-4314-82F5-A13528C2A7BB}"/>
              </a:ext>
            </a:extLst>
          </p:cNvPr>
          <p:cNvSpPr/>
          <p:nvPr/>
        </p:nvSpPr>
        <p:spPr>
          <a:xfrm>
            <a:off x="2936546" y="1689699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7082E60-FC98-4997-AB66-0AFFE3B02418}"/>
              </a:ext>
            </a:extLst>
          </p:cNvPr>
          <p:cNvSpPr/>
          <p:nvPr/>
        </p:nvSpPr>
        <p:spPr>
          <a:xfrm>
            <a:off x="377251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질문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DF77733-3332-45C2-8DE8-576C97AAA77C}"/>
              </a:ext>
            </a:extLst>
          </p:cNvPr>
          <p:cNvSpPr/>
          <p:nvPr/>
        </p:nvSpPr>
        <p:spPr>
          <a:xfrm>
            <a:off x="4602524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건의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57BF1AB-A5A6-4E46-8DA4-C191F966D25A}"/>
              </a:ext>
            </a:extLst>
          </p:cNvPr>
          <p:cNvSpPr/>
          <p:nvPr/>
        </p:nvSpPr>
        <p:spPr>
          <a:xfrm>
            <a:off x="544445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513239-6D9D-4905-B1AF-53B45F3DBEC9}"/>
              </a:ext>
            </a:extLst>
          </p:cNvPr>
          <p:cNvSpPr txBox="1"/>
          <p:nvPr/>
        </p:nvSpPr>
        <p:spPr>
          <a:xfrm>
            <a:off x="1227244" y="2186369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전체 </a:t>
            </a:r>
            <a:r>
              <a:rPr lang="en-US" altLang="ko-KR" sz="700" dirty="0"/>
              <a:t>(</a:t>
            </a:r>
            <a:r>
              <a:rPr lang="ko-KR" altLang="en-US" sz="700" dirty="0"/>
              <a:t>종목</a:t>
            </a:r>
            <a:r>
              <a:rPr lang="en-US" altLang="ko-KR" sz="700" dirty="0"/>
              <a:t>)</a:t>
            </a:r>
            <a:endParaRPr lang="ko-KR" altLang="en-US" sz="900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474F3DB-CB47-4F1B-A459-D271F709B712}"/>
              </a:ext>
            </a:extLst>
          </p:cNvPr>
          <p:cNvCxnSpPr>
            <a:cxnSpLocks/>
          </p:cNvCxnSpPr>
          <p:nvPr/>
        </p:nvCxnSpPr>
        <p:spPr>
          <a:xfrm>
            <a:off x="1274058" y="2425590"/>
            <a:ext cx="9861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이등변 삼각형 10">
            <a:extLst>
              <a:ext uri="{FF2B5EF4-FFF2-40B4-BE49-F238E27FC236}">
                <a16:creationId xmlns:a16="http://schemas.microsoft.com/office/drawing/2014/main" id="{32E5FF73-9D98-4246-8DCC-CBBE0CDEA23C}"/>
              </a:ext>
            </a:extLst>
          </p:cNvPr>
          <p:cNvSpPr/>
          <p:nvPr/>
        </p:nvSpPr>
        <p:spPr>
          <a:xfrm rot="10800000">
            <a:off x="2139767" y="2266119"/>
            <a:ext cx="82744" cy="71331"/>
          </a:xfrm>
          <a:prstGeom prst="triangl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09D8E2B-FE34-4448-A09D-DC38FD4CF883}"/>
              </a:ext>
            </a:extLst>
          </p:cNvPr>
          <p:cNvSpPr/>
          <p:nvPr/>
        </p:nvSpPr>
        <p:spPr>
          <a:xfrm>
            <a:off x="2468855" y="2233192"/>
            <a:ext cx="956744" cy="1923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29A894E-A6FA-42A2-8333-724CE09D8D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7651" y="2282030"/>
            <a:ext cx="110841" cy="11084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EA1D682-D0DA-4CA9-BE02-5EE7A8D655BC}"/>
              </a:ext>
            </a:extLst>
          </p:cNvPr>
          <p:cNvSpPr txBox="1"/>
          <p:nvPr/>
        </p:nvSpPr>
        <p:spPr>
          <a:xfrm>
            <a:off x="2792353" y="2238117"/>
            <a:ext cx="6788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종목검색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100850E-CBF5-4C42-92FC-E15EA2F604B9}"/>
              </a:ext>
            </a:extLst>
          </p:cNvPr>
          <p:cNvSpPr/>
          <p:nvPr/>
        </p:nvSpPr>
        <p:spPr>
          <a:xfrm>
            <a:off x="3545545" y="2233192"/>
            <a:ext cx="556672" cy="19238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C71082-EF70-46E3-A164-9A8392F97FEF}"/>
              </a:ext>
            </a:extLst>
          </p:cNvPr>
          <p:cNvSpPr txBox="1"/>
          <p:nvPr/>
        </p:nvSpPr>
        <p:spPr>
          <a:xfrm>
            <a:off x="3308943" y="2238117"/>
            <a:ext cx="6788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err="1"/>
              <a:t>최신순</a:t>
            </a:r>
            <a:endParaRPr lang="ko-KR" altLang="en-US" sz="700" dirty="0"/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id="{A692819F-8966-475A-8F86-452A2F0BA8CC}"/>
              </a:ext>
            </a:extLst>
          </p:cNvPr>
          <p:cNvSpPr/>
          <p:nvPr/>
        </p:nvSpPr>
        <p:spPr>
          <a:xfrm rot="10800000">
            <a:off x="3962008" y="2293717"/>
            <a:ext cx="82744" cy="71331"/>
          </a:xfrm>
          <a:prstGeom prst="triangl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AE8B7E0E-44C8-4DB9-8005-48D1F457A7C1}"/>
              </a:ext>
            </a:extLst>
          </p:cNvPr>
          <p:cNvSpPr/>
          <p:nvPr/>
        </p:nvSpPr>
        <p:spPr>
          <a:xfrm>
            <a:off x="1264605" y="2526312"/>
            <a:ext cx="5454977" cy="4142902"/>
          </a:xfrm>
          <a:prstGeom prst="roundRect">
            <a:avLst>
              <a:gd name="adj" fmla="val 2636"/>
            </a:avLst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5C13D7A-4B28-40BC-A307-5489D2454E4C}"/>
              </a:ext>
            </a:extLst>
          </p:cNvPr>
          <p:cNvSpPr/>
          <p:nvPr/>
        </p:nvSpPr>
        <p:spPr>
          <a:xfrm>
            <a:off x="6806406" y="2530506"/>
            <a:ext cx="1555950" cy="539865"/>
          </a:xfrm>
          <a:prstGeom prst="roundRect">
            <a:avLst>
              <a:gd name="adj" fmla="val 10405"/>
            </a:avLst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err="1"/>
              <a:t>노다지다지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작성한 글 </a:t>
            </a:r>
            <a:r>
              <a:rPr lang="en-US" altLang="ko-KR" sz="800" dirty="0"/>
              <a:t>21,575</a:t>
            </a:r>
            <a:endParaRPr lang="ko-KR" altLang="en-US" sz="800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F0BAE5C-56DD-4152-BB1F-3EDA02D53B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4558" y="2668641"/>
            <a:ext cx="263593" cy="263593"/>
          </a:xfrm>
          <a:prstGeom prst="rect">
            <a:avLst/>
          </a:prstGeom>
        </p:spPr>
      </p:pic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59E9DAF4-0E39-4461-A230-C127B515949A}"/>
              </a:ext>
            </a:extLst>
          </p:cNvPr>
          <p:cNvSpPr/>
          <p:nvPr/>
        </p:nvSpPr>
        <p:spPr>
          <a:xfrm>
            <a:off x="137439" y="6679092"/>
            <a:ext cx="9664072" cy="107722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indent="180975" algn="ctr"/>
            <a:r>
              <a:rPr lang="ko-KR" altLang="en-US" sz="700" b="1">
                <a:solidFill>
                  <a:srgbClr val="002060"/>
                </a:solidFill>
                <a:cs typeface="Segoe UI" panose="020B0502040204020203" pitchFamily="34" charset="0"/>
              </a:rPr>
              <a:t>다음 이어서</a:t>
            </a:r>
            <a:endParaRPr lang="en-US" altLang="ko-KR" sz="700" b="1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4949FE50-177D-45D4-AAA3-BBF9FBB577FA}"/>
              </a:ext>
            </a:extLst>
          </p:cNvPr>
          <p:cNvSpPr/>
          <p:nvPr/>
        </p:nvSpPr>
        <p:spPr>
          <a:xfrm>
            <a:off x="1352087" y="2623086"/>
            <a:ext cx="5283606" cy="571474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 dirty="0"/>
              <a:t>               </a:t>
            </a:r>
            <a:r>
              <a:rPr lang="ko-KR" altLang="en-US" sz="800" dirty="0"/>
              <a:t>종목에 대해서 자유롭게 토론 할 수 있는 공간 입니다</a:t>
            </a:r>
            <a:r>
              <a:rPr lang="en-US" altLang="ko-KR" sz="800" dirty="0"/>
              <a:t>. </a:t>
            </a:r>
            <a:r>
              <a:rPr lang="ko-KR" altLang="en-US" sz="800" dirty="0"/>
              <a:t>너무 자랑하시는 글을 쓰면 배 </a:t>
            </a:r>
            <a:r>
              <a:rPr lang="ko-KR" altLang="en-US" sz="800" dirty="0" err="1"/>
              <a:t>아플거</a:t>
            </a:r>
            <a:r>
              <a:rPr lang="ko-KR" altLang="en-US" sz="800" dirty="0"/>
              <a:t> 같아요</a:t>
            </a:r>
            <a:r>
              <a:rPr lang="en-US" altLang="ko-KR" sz="800" dirty="0"/>
              <a:t>.</a:t>
            </a:r>
          </a:p>
          <a:p>
            <a:endParaRPr lang="en-US" altLang="ko-K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욕설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비방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선정적인 내용 및 광고성 짙은 게시물은 삭제될 수 있습니다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649A45F1-FEBB-460C-B22C-B05C01AF03AF}"/>
              </a:ext>
            </a:extLst>
          </p:cNvPr>
          <p:cNvGrpSpPr/>
          <p:nvPr/>
        </p:nvGrpSpPr>
        <p:grpSpPr>
          <a:xfrm>
            <a:off x="1352086" y="3254929"/>
            <a:ext cx="5283606" cy="1258348"/>
            <a:chOff x="1352086" y="3036815"/>
            <a:chExt cx="5283606" cy="1258348"/>
          </a:xfrm>
        </p:grpSpPr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3F09A7C-5439-470E-BB9A-604F5D577A35}"/>
                </a:ext>
              </a:extLst>
            </p:cNvPr>
            <p:cNvSpPr/>
            <p:nvPr/>
          </p:nvSpPr>
          <p:spPr>
            <a:xfrm>
              <a:off x="1352086" y="3036815"/>
              <a:ext cx="5283606" cy="1258348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26" name="사각형: 둥근 모서리 125">
              <a:extLst>
                <a:ext uri="{FF2B5EF4-FFF2-40B4-BE49-F238E27FC236}">
                  <a16:creationId xmlns:a16="http://schemas.microsoft.com/office/drawing/2014/main" id="{605A63BE-4F6B-4455-A955-B02BBB23E41E}"/>
                </a:ext>
              </a:extLst>
            </p:cNvPr>
            <p:cNvSpPr/>
            <p:nvPr/>
          </p:nvSpPr>
          <p:spPr>
            <a:xfrm>
              <a:off x="1432644" y="310836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/>
                <a:t>삼성전자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5F0EA2D0-37C4-4F8D-92B7-AA54BC81CB86}"/>
                </a:ext>
              </a:extLst>
            </p:cNvPr>
            <p:cNvSpPr txBox="1"/>
            <p:nvPr/>
          </p:nvSpPr>
          <p:spPr>
            <a:xfrm>
              <a:off x="1392559" y="3382743"/>
              <a:ext cx="51676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저평가 아닌 고평가임</a:t>
              </a:r>
              <a:endParaRPr lang="en-US" altLang="ko-KR" sz="1050" b="1" dirty="0"/>
            </a:p>
            <a:p>
              <a:endParaRPr lang="en-US" altLang="ko-KR" sz="700" b="1" dirty="0"/>
            </a:p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계속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우상향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상태여서 내리는게 이상하지도 않음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…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언제까지 내릴지도 의문 </a:t>
              </a:r>
              <a:endPara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ko-KR" altLang="en-US" sz="1050" b="1" dirty="0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6B1CB27F-AE59-4747-BAC3-AAB2B154216B}"/>
                </a:ext>
              </a:extLst>
            </p:cNvPr>
            <p:cNvSpPr/>
            <p:nvPr/>
          </p:nvSpPr>
          <p:spPr>
            <a:xfrm>
              <a:off x="1352086" y="4028754"/>
              <a:ext cx="5283606" cy="263960"/>
            </a:xfrm>
            <a:prstGeom prst="rect">
              <a:avLst/>
            </a:prstGeom>
            <a:solidFill>
              <a:srgbClr val="D9D9D9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3FE2C95-5392-4E7A-94D0-4B442C24F8CE}"/>
                </a:ext>
              </a:extLst>
            </p:cNvPr>
            <p:cNvSpPr txBox="1"/>
            <p:nvPr/>
          </p:nvSpPr>
          <p:spPr>
            <a:xfrm>
              <a:off x="1392559" y="4069142"/>
              <a:ext cx="51676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조회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9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좋아요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0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댓글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1        2021-07-27   21:52:05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42F1BE9-08C1-4758-9DFE-408F8A323B37}"/>
              </a:ext>
            </a:extLst>
          </p:cNvPr>
          <p:cNvGrpSpPr/>
          <p:nvPr/>
        </p:nvGrpSpPr>
        <p:grpSpPr>
          <a:xfrm>
            <a:off x="1352086" y="4611549"/>
            <a:ext cx="5283606" cy="1258348"/>
            <a:chOff x="1352086" y="3036815"/>
            <a:chExt cx="5283606" cy="1258348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11AB48BD-D0CC-4317-BC6D-DF2058BCE5EC}"/>
                </a:ext>
              </a:extLst>
            </p:cNvPr>
            <p:cNvSpPr/>
            <p:nvPr/>
          </p:nvSpPr>
          <p:spPr>
            <a:xfrm>
              <a:off x="1352086" y="3036815"/>
              <a:ext cx="5283606" cy="1258348"/>
            </a:xfrm>
            <a:prstGeom prst="rect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32" name="사각형: 둥근 모서리 131">
              <a:extLst>
                <a:ext uri="{FF2B5EF4-FFF2-40B4-BE49-F238E27FC236}">
                  <a16:creationId xmlns:a16="http://schemas.microsoft.com/office/drawing/2014/main" id="{AED13857-F10A-4810-BB53-6BB78E73C0A6}"/>
                </a:ext>
              </a:extLst>
            </p:cNvPr>
            <p:cNvSpPr/>
            <p:nvPr/>
          </p:nvSpPr>
          <p:spPr>
            <a:xfrm>
              <a:off x="1432644" y="3108367"/>
              <a:ext cx="873113" cy="214007"/>
            </a:xfrm>
            <a:prstGeom prst="roundRect">
              <a:avLst>
                <a:gd name="adj" fmla="val 50000"/>
              </a:avLst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/>
                <a:t>월덱스</a:t>
              </a:r>
              <a:endParaRPr lang="ko-KR" altLang="en-US" sz="800" b="1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95EA5CB-696C-43A9-822D-C8F21FA8EC0A}"/>
                </a:ext>
              </a:extLst>
            </p:cNvPr>
            <p:cNvSpPr txBox="1"/>
            <p:nvPr/>
          </p:nvSpPr>
          <p:spPr>
            <a:xfrm>
              <a:off x="1392559" y="3382743"/>
              <a:ext cx="5167632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/>
                <a:t>내가 그나마 </a:t>
              </a:r>
              <a:r>
                <a:rPr lang="ko-KR" altLang="en-US" sz="1050" b="1" dirty="0" err="1"/>
                <a:t>잘한건</a:t>
              </a:r>
              <a:endParaRPr lang="en-US" altLang="ko-KR" sz="1050" b="1" dirty="0"/>
            </a:p>
            <a:p>
              <a:endParaRPr lang="en-US" altLang="ko-KR" sz="700" b="1" dirty="0"/>
            </a:p>
            <a:p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지난번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한양이엔지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오르지도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못하고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빌빌거릴때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월덱스로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일부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갈아탄거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지금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월덱스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27,900 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한양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17,600 </a:t>
              </a:r>
              <a:r>
                <a:rPr lang="ko-KR" altLang="en-US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오를땐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올라야 좋은 종목이지 희망회로만 돌리고 있음 되나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?</a:t>
              </a:r>
              <a:endParaRPr lang="ko-KR" altLang="en-US" sz="1050" b="1" dirty="0"/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170FB130-95DB-42F0-90C7-96AD31E50160}"/>
                </a:ext>
              </a:extLst>
            </p:cNvPr>
            <p:cNvSpPr/>
            <p:nvPr/>
          </p:nvSpPr>
          <p:spPr>
            <a:xfrm>
              <a:off x="1352086" y="4028754"/>
              <a:ext cx="5283606" cy="263960"/>
            </a:xfrm>
            <a:prstGeom prst="rect">
              <a:avLst/>
            </a:prstGeom>
            <a:solidFill>
              <a:srgbClr val="D9D9D9"/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461608F-5797-4DDB-837A-8DB268BB5AE3}"/>
                </a:ext>
              </a:extLst>
            </p:cNvPr>
            <p:cNvSpPr txBox="1"/>
            <p:nvPr/>
          </p:nvSpPr>
          <p:spPr>
            <a:xfrm>
              <a:off x="1392559" y="4069142"/>
              <a:ext cx="516763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조회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9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좋아요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0     (</a:t>
              </a:r>
              <a:r>
                <a:rPr lang="ko-KR" altLang="en-US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댓글</a:t>
              </a:r>
              <a:r>
                <a:rPr lang="en-US" altLang="ko-KR" sz="7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1        2021-07-27   18:22:00</a:t>
              </a:r>
              <a:endPara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736035C4-8ED2-4479-9445-8166B1C2166D}"/>
              </a:ext>
            </a:extLst>
          </p:cNvPr>
          <p:cNvSpPr/>
          <p:nvPr/>
        </p:nvSpPr>
        <p:spPr>
          <a:xfrm>
            <a:off x="2393238" y="4684757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/>
              <a:t>한양디지텍</a:t>
            </a:r>
            <a:endParaRPr lang="ko-KR" altLang="en-US" sz="800" b="1" dirty="0"/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0BF2E19B-9C3A-415E-B392-7CD6F03400B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5855"/>
          <a:stretch/>
        </p:blipFill>
        <p:spPr>
          <a:xfrm>
            <a:off x="1349261" y="5968169"/>
            <a:ext cx="5291787" cy="686593"/>
          </a:xfrm>
          <a:prstGeom prst="rect">
            <a:avLst/>
          </a:prstGeom>
        </p:spPr>
      </p:pic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AEF9AB74-FC0D-4C9C-B294-73CD75FD6634}"/>
              </a:ext>
            </a:extLst>
          </p:cNvPr>
          <p:cNvSpPr/>
          <p:nvPr/>
        </p:nvSpPr>
        <p:spPr>
          <a:xfrm>
            <a:off x="2393237" y="6027704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/>
              <a:t>종목 최대 </a:t>
            </a:r>
            <a:r>
              <a:rPr lang="en-US" altLang="ko-KR" sz="700" b="1" dirty="0"/>
              <a:t>3</a:t>
            </a:r>
            <a:r>
              <a:rPr lang="ko-KR" altLang="en-US" sz="700" b="1" dirty="0"/>
              <a:t>개</a:t>
            </a:r>
            <a:endParaRPr lang="ko-KR" altLang="en-US" sz="800" b="1" dirty="0"/>
          </a:p>
        </p:txBody>
      </p: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25EF960E-35ED-4D02-A84D-4A7A4FAA418C}"/>
              </a:ext>
            </a:extLst>
          </p:cNvPr>
          <p:cNvSpPr/>
          <p:nvPr/>
        </p:nvSpPr>
        <p:spPr>
          <a:xfrm>
            <a:off x="3351006" y="6028060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700" b="1" dirty="0"/>
              <a:t>종목 최대 </a:t>
            </a:r>
            <a:r>
              <a:rPr lang="en-US" altLang="ko-KR" sz="700" b="1" dirty="0"/>
              <a:t>3</a:t>
            </a:r>
            <a:r>
              <a:rPr lang="ko-KR" altLang="en-US" sz="700" b="1" dirty="0"/>
              <a:t>개</a:t>
            </a:r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98512E7B-0C65-4E9A-9233-1030A26A1503}"/>
              </a:ext>
            </a:extLst>
          </p:cNvPr>
          <p:cNvSpPr/>
          <p:nvPr/>
        </p:nvSpPr>
        <p:spPr>
          <a:xfrm>
            <a:off x="6050937" y="6042634"/>
            <a:ext cx="509874" cy="509874"/>
          </a:xfrm>
          <a:prstGeom prst="ellipse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작성</a:t>
            </a:r>
            <a:endParaRPr lang="en-US" altLang="ko-KR" sz="900" b="1" dirty="0">
              <a:solidFill>
                <a:schemeClr val="bg1"/>
              </a:solidFill>
            </a:endParaRPr>
          </a:p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icon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7E668265-16C6-4A68-9D9B-EF748B1D5825}"/>
              </a:ext>
            </a:extLst>
          </p:cNvPr>
          <p:cNvSpPr/>
          <p:nvPr/>
        </p:nvSpPr>
        <p:spPr>
          <a:xfrm>
            <a:off x="1462860" y="2683864"/>
            <a:ext cx="460179" cy="20487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여기는</a:t>
            </a:r>
            <a:r>
              <a:rPr lang="en-US" altLang="ko-KR" sz="700" b="1" dirty="0">
                <a:solidFill>
                  <a:schemeClr val="bg1"/>
                </a:solidFill>
              </a:rPr>
              <a:t>!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90BE4E7-D5F7-4F5C-999F-1F3803F2B22F}"/>
              </a:ext>
            </a:extLst>
          </p:cNvPr>
          <p:cNvSpPr txBox="1"/>
          <p:nvPr/>
        </p:nvSpPr>
        <p:spPr>
          <a:xfrm>
            <a:off x="5066036" y="4623575"/>
            <a:ext cx="16003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수정 </a:t>
            </a:r>
            <a:r>
              <a:rPr lang="en-US" altLang="ko-KR" sz="800" dirty="0"/>
              <a:t>l </a:t>
            </a:r>
            <a:r>
              <a:rPr lang="ko-KR" altLang="en-US" sz="800" dirty="0"/>
              <a:t>삭제</a:t>
            </a: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30E3176A-EAB6-42D9-BB7B-13C8F360AFF1}"/>
              </a:ext>
            </a:extLst>
          </p:cNvPr>
          <p:cNvSpPr/>
          <p:nvPr/>
        </p:nvSpPr>
        <p:spPr>
          <a:xfrm>
            <a:off x="5696376" y="452629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B47A699-37C2-45F9-A255-4AA360784CAE}"/>
              </a:ext>
            </a:extLst>
          </p:cNvPr>
          <p:cNvSpPr/>
          <p:nvPr/>
        </p:nvSpPr>
        <p:spPr>
          <a:xfrm>
            <a:off x="5922424" y="4598667"/>
            <a:ext cx="789184" cy="22399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656A2553-6441-45E9-A19F-6CB852D41382}"/>
              </a:ext>
            </a:extLst>
          </p:cNvPr>
          <p:cNvGrpSpPr/>
          <p:nvPr/>
        </p:nvGrpSpPr>
        <p:grpSpPr>
          <a:xfrm>
            <a:off x="6953564" y="3712444"/>
            <a:ext cx="1770432" cy="1057261"/>
            <a:chOff x="6559685" y="5561901"/>
            <a:chExt cx="2416114" cy="1219401"/>
          </a:xfrm>
        </p:grpSpPr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452702D4-5F2F-4AAB-8A6E-11FECF05213F}"/>
                </a:ext>
              </a:extLst>
            </p:cNvPr>
            <p:cNvSpPr/>
            <p:nvPr/>
          </p:nvSpPr>
          <p:spPr>
            <a:xfrm>
              <a:off x="6559685" y="5561901"/>
              <a:ext cx="2416114" cy="121940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9199747-A318-433E-8AE0-8C381140A408}"/>
                </a:ext>
              </a:extLst>
            </p:cNvPr>
            <p:cNvSpPr/>
            <p:nvPr/>
          </p:nvSpPr>
          <p:spPr>
            <a:xfrm>
              <a:off x="7869816" y="6236760"/>
              <a:ext cx="780176" cy="31451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확인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334E19CB-5C85-433F-AE7A-E4351D9BBA1D}"/>
                </a:ext>
              </a:extLst>
            </p:cNvPr>
            <p:cNvSpPr/>
            <p:nvPr/>
          </p:nvSpPr>
          <p:spPr>
            <a:xfrm>
              <a:off x="6559685" y="5659251"/>
              <a:ext cx="2416114" cy="678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수정 하시겠습니까</a:t>
              </a:r>
              <a:r>
                <a:rPr lang="en-US" altLang="ko-KR" sz="1000" dirty="0">
                  <a:solidFill>
                    <a:schemeClr val="tx1"/>
                  </a:solidFill>
                </a:rPr>
                <a:t>?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11426538-002F-4DD9-B1D2-B8EE9909C3B6}"/>
              </a:ext>
            </a:extLst>
          </p:cNvPr>
          <p:cNvSpPr/>
          <p:nvPr/>
        </p:nvSpPr>
        <p:spPr>
          <a:xfrm>
            <a:off x="7225374" y="4297569"/>
            <a:ext cx="571682" cy="27269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취소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03587565-8E1D-4987-B9ED-33912C856565}"/>
              </a:ext>
            </a:extLst>
          </p:cNvPr>
          <p:cNvGrpSpPr/>
          <p:nvPr/>
        </p:nvGrpSpPr>
        <p:grpSpPr>
          <a:xfrm>
            <a:off x="6953564" y="4839019"/>
            <a:ext cx="1770432" cy="1057261"/>
            <a:chOff x="6559685" y="5561901"/>
            <a:chExt cx="2416114" cy="1219401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8BF5B27-F18B-4B38-9191-694542E7B580}"/>
                </a:ext>
              </a:extLst>
            </p:cNvPr>
            <p:cNvSpPr/>
            <p:nvPr/>
          </p:nvSpPr>
          <p:spPr>
            <a:xfrm>
              <a:off x="6559685" y="5561901"/>
              <a:ext cx="2416114" cy="121940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131249D-FC8A-45DD-91FE-55A110A0143B}"/>
                </a:ext>
              </a:extLst>
            </p:cNvPr>
            <p:cNvSpPr/>
            <p:nvPr/>
          </p:nvSpPr>
          <p:spPr>
            <a:xfrm>
              <a:off x="7869816" y="6236760"/>
              <a:ext cx="780176" cy="31451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확인</a:t>
              </a:r>
            </a:p>
          </p:txBody>
        </p: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F4DBAABC-4CE4-4213-90DB-F45F5DC10F50}"/>
                </a:ext>
              </a:extLst>
            </p:cNvPr>
            <p:cNvSpPr/>
            <p:nvPr/>
          </p:nvSpPr>
          <p:spPr>
            <a:xfrm>
              <a:off x="6559685" y="5659251"/>
              <a:ext cx="2416114" cy="678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삭제 하시겠습니까</a:t>
              </a:r>
              <a:r>
                <a:rPr lang="en-US" altLang="ko-KR" sz="1000" dirty="0">
                  <a:solidFill>
                    <a:schemeClr val="tx1"/>
                  </a:solidFill>
                </a:rPr>
                <a:t>?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C5C08A9-A1F8-4378-BA7B-44A249E5F162}"/>
              </a:ext>
            </a:extLst>
          </p:cNvPr>
          <p:cNvSpPr/>
          <p:nvPr/>
        </p:nvSpPr>
        <p:spPr>
          <a:xfrm>
            <a:off x="7225374" y="5424143"/>
            <a:ext cx="571682" cy="27269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BE5F32F6-9C94-4912-AA55-315AC1986ACA}"/>
              </a:ext>
            </a:extLst>
          </p:cNvPr>
          <p:cNvCxnSpPr>
            <a:cxnSpLocks/>
          </p:cNvCxnSpPr>
          <p:nvPr/>
        </p:nvCxnSpPr>
        <p:spPr>
          <a:xfrm flipV="1">
            <a:off x="6239554" y="4216716"/>
            <a:ext cx="714010" cy="39584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구부러짐 104">
            <a:extLst>
              <a:ext uri="{FF2B5EF4-FFF2-40B4-BE49-F238E27FC236}">
                <a16:creationId xmlns:a16="http://schemas.microsoft.com/office/drawing/2014/main" id="{AEF56F90-FEB7-4360-805D-F2751627360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90886" y="4936135"/>
            <a:ext cx="683400" cy="24195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177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76618"/>
              </p:ext>
            </p:extLst>
          </p:nvPr>
        </p:nvGraphicFramePr>
        <p:xfrm>
          <a:off x="9801510" y="768586"/>
          <a:ext cx="2258189" cy="335854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8.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게시글 보기 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상세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유저가 작성한 게시글을 상세하게 및 댓글을 달 수 있는 페이지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게시글 상세보기와 동일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수정 및 변경사항</a:t>
                      </a:r>
                      <a:endParaRPr lang="en-US" altLang="ko-KR" sz="800" b="0" u="none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종목명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추가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로그인을 하지 않아도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이거어때요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, [</a:t>
                      </a: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손절해요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게시판 읽기 가능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내용 읽기 가능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댓글은 로그인을 한 후에만 가능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8.1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게시글 수정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게시글이 본인이 작성한 경우 생성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그렇지 않은 경우 숨김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수정 버튼 클릭 시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작성화면으로 이동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삭제 버튼 클릭 시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알럿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취소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&gt;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창 닫기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확인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&gt;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이전 화면으로 이동 및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새로고침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3" y="2199833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7438" y="1606761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FA65F7-99C8-4890-9FE7-B01F6DF1C9FC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</a:rPr>
              <a:t>이거어때요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3FD2581-77AC-42CE-A106-305E00B069BA}"/>
              </a:ext>
            </a:extLst>
          </p:cNvPr>
          <p:cNvSpPr/>
          <p:nvPr/>
        </p:nvSpPr>
        <p:spPr>
          <a:xfrm>
            <a:off x="2100576" y="1689953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손절해요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7DE6879-FBE6-4314-82F5-A13528C2A7BB}"/>
              </a:ext>
            </a:extLst>
          </p:cNvPr>
          <p:cNvSpPr/>
          <p:nvPr/>
        </p:nvSpPr>
        <p:spPr>
          <a:xfrm>
            <a:off x="2936546" y="1689699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7082E60-FC98-4997-AB66-0AFFE3B02418}"/>
              </a:ext>
            </a:extLst>
          </p:cNvPr>
          <p:cNvSpPr/>
          <p:nvPr/>
        </p:nvSpPr>
        <p:spPr>
          <a:xfrm>
            <a:off x="377251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질문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DF77733-3332-45C2-8DE8-576C97AAA77C}"/>
              </a:ext>
            </a:extLst>
          </p:cNvPr>
          <p:cNvSpPr/>
          <p:nvPr/>
        </p:nvSpPr>
        <p:spPr>
          <a:xfrm>
            <a:off x="4602524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건의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57BF1AB-A5A6-4E46-8DA4-C191F966D25A}"/>
              </a:ext>
            </a:extLst>
          </p:cNvPr>
          <p:cNvSpPr/>
          <p:nvPr/>
        </p:nvSpPr>
        <p:spPr>
          <a:xfrm>
            <a:off x="544445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1682D553-F6DF-486D-91E0-E61982B33D90}"/>
              </a:ext>
            </a:extLst>
          </p:cNvPr>
          <p:cNvSpPr/>
          <p:nvPr/>
        </p:nvSpPr>
        <p:spPr>
          <a:xfrm>
            <a:off x="1264605" y="2214694"/>
            <a:ext cx="5446588" cy="4454520"/>
          </a:xfrm>
          <a:prstGeom prst="roundRect">
            <a:avLst>
              <a:gd name="adj" fmla="val 2166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D2E90F2-BF66-40E9-9985-75C11BD6DF6D}"/>
              </a:ext>
            </a:extLst>
          </p:cNvPr>
          <p:cNvSpPr txBox="1"/>
          <p:nvPr/>
        </p:nvSpPr>
        <p:spPr>
          <a:xfrm>
            <a:off x="1352086" y="2341758"/>
            <a:ext cx="11303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여기어때요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C06C0BA-2A2C-48F1-9C80-2862B6971AB8}"/>
              </a:ext>
            </a:extLst>
          </p:cNvPr>
          <p:cNvCxnSpPr>
            <a:cxnSpLocks/>
          </p:cNvCxnSpPr>
          <p:nvPr/>
        </p:nvCxnSpPr>
        <p:spPr>
          <a:xfrm>
            <a:off x="1352086" y="2629924"/>
            <a:ext cx="520810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B8EF4C0B-6F85-4A96-AFD1-D515AC2A4F27}"/>
              </a:ext>
            </a:extLst>
          </p:cNvPr>
          <p:cNvSpPr txBox="1"/>
          <p:nvPr/>
        </p:nvSpPr>
        <p:spPr>
          <a:xfrm>
            <a:off x="5090279" y="2390007"/>
            <a:ext cx="147343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700" dirty="0"/>
              <a:t>(</a:t>
            </a:r>
            <a:r>
              <a:rPr lang="ko-KR" altLang="en-US" sz="700" dirty="0"/>
              <a:t>좋아요</a:t>
            </a:r>
            <a:r>
              <a:rPr lang="en-US" altLang="ko-KR" sz="700" dirty="0"/>
              <a:t>) 0 (</a:t>
            </a:r>
            <a:r>
              <a:rPr lang="ko-KR" altLang="en-US" sz="700" dirty="0" err="1"/>
              <a:t>북마크</a:t>
            </a:r>
            <a:r>
              <a:rPr lang="en-US" altLang="ko-KR" sz="700" dirty="0"/>
              <a:t>) 0 (</a:t>
            </a:r>
            <a:r>
              <a:rPr lang="ko-KR" altLang="en-US" sz="700" dirty="0"/>
              <a:t>공유</a:t>
            </a:r>
            <a:r>
              <a:rPr lang="en-US" altLang="ko-KR" sz="700" dirty="0"/>
              <a:t>) 0</a:t>
            </a:r>
            <a:endParaRPr lang="ko-KR" altLang="en-US" sz="7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88D876D-1CAF-4FCA-BFA3-AE54C4804FF9}"/>
              </a:ext>
            </a:extLst>
          </p:cNvPr>
          <p:cNvSpPr txBox="1"/>
          <p:nvPr/>
        </p:nvSpPr>
        <p:spPr>
          <a:xfrm>
            <a:off x="1352086" y="2801866"/>
            <a:ext cx="11303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안녕하세요</a:t>
            </a:r>
            <a:endParaRPr lang="en-US" altLang="ko-KR" sz="1100" b="1" dirty="0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3CD441DB-7A28-4CCC-AC81-EBEC827A5BF7}"/>
              </a:ext>
            </a:extLst>
          </p:cNvPr>
          <p:cNvSpPr/>
          <p:nvPr/>
        </p:nvSpPr>
        <p:spPr>
          <a:xfrm>
            <a:off x="1426118" y="3096697"/>
            <a:ext cx="873113" cy="214007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셀트리온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43A3F90-888F-4E18-AA91-07D98ABCF435}"/>
              </a:ext>
            </a:extLst>
          </p:cNvPr>
          <p:cNvSpPr txBox="1"/>
          <p:nvPr/>
        </p:nvSpPr>
        <p:spPr>
          <a:xfrm>
            <a:off x="1363857" y="3372409"/>
            <a:ext cx="23466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셀트가자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l 2021-07-06 14:07:07       </a:t>
            </a:r>
            <a:r>
              <a:rPr lang="ko-KR" altLang="en-US" sz="700" dirty="0"/>
              <a:t>조회수 </a:t>
            </a:r>
            <a:r>
              <a:rPr lang="en-US" altLang="ko-KR" sz="700" dirty="0"/>
              <a:t>102</a:t>
            </a:r>
            <a:r>
              <a:rPr lang="ko-KR" altLang="en-US" sz="700" dirty="0"/>
              <a:t>회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BB74E5D-166D-4ABE-BF87-26AABE9E072A}"/>
              </a:ext>
            </a:extLst>
          </p:cNvPr>
          <p:cNvSpPr txBox="1"/>
          <p:nvPr/>
        </p:nvSpPr>
        <p:spPr>
          <a:xfrm>
            <a:off x="1392428" y="3875977"/>
            <a:ext cx="40265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1,000</a:t>
            </a:r>
            <a:r>
              <a:rPr lang="ko-KR" altLang="en-US" sz="900" dirty="0"/>
              <a:t>주 입성했습니다</a:t>
            </a:r>
            <a:r>
              <a:rPr lang="en-US" altLang="ko-KR" sz="900" dirty="0"/>
              <a:t>. </a:t>
            </a:r>
            <a:r>
              <a:rPr lang="ko-KR" altLang="en-US" sz="900" dirty="0"/>
              <a:t>잘 부탁 드립니다</a:t>
            </a:r>
            <a:r>
              <a:rPr lang="en-US" altLang="ko-KR" sz="900" dirty="0"/>
              <a:t>.</a:t>
            </a: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A70C761E-872A-4A65-A362-07E06C0521BD}"/>
              </a:ext>
            </a:extLst>
          </p:cNvPr>
          <p:cNvSpPr/>
          <p:nvPr/>
        </p:nvSpPr>
        <p:spPr>
          <a:xfrm>
            <a:off x="6806406" y="2211724"/>
            <a:ext cx="1555950" cy="539865"/>
          </a:xfrm>
          <a:prstGeom prst="roundRect">
            <a:avLst>
              <a:gd name="adj" fmla="val 10405"/>
            </a:avLst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err="1"/>
              <a:t>노다지다지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작성한 글 </a:t>
            </a:r>
            <a:r>
              <a:rPr lang="en-US" altLang="ko-KR" sz="800" dirty="0"/>
              <a:t>21,575</a:t>
            </a:r>
            <a:endParaRPr lang="ko-KR" altLang="en-US" sz="800" dirty="0"/>
          </a:p>
        </p:txBody>
      </p:sp>
      <p:pic>
        <p:nvPicPr>
          <p:cNvPr id="110" name="그림 109">
            <a:extLst>
              <a:ext uri="{FF2B5EF4-FFF2-40B4-BE49-F238E27FC236}">
                <a16:creationId xmlns:a16="http://schemas.microsoft.com/office/drawing/2014/main" id="{A52FA270-9F23-41D7-BDAD-F025A0EB8D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4558" y="2349859"/>
            <a:ext cx="263593" cy="263593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43B4DA0-D717-4C18-8539-E668871887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7786" y="4370396"/>
            <a:ext cx="1752261" cy="797905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FACD01CF-952C-4C35-BFF8-D1A0AF6C10D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189"/>
          <a:stretch/>
        </p:blipFill>
        <p:spPr>
          <a:xfrm>
            <a:off x="1264605" y="5400588"/>
            <a:ext cx="5475298" cy="836111"/>
          </a:xfrm>
          <a:prstGeom prst="rect">
            <a:avLst/>
          </a:prstGeom>
        </p:spPr>
      </p:pic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390B96C-D37B-4F9D-854A-0F55E4089FDA}"/>
              </a:ext>
            </a:extLst>
          </p:cNvPr>
          <p:cNvSpPr/>
          <p:nvPr/>
        </p:nvSpPr>
        <p:spPr>
          <a:xfrm>
            <a:off x="1335062" y="6315505"/>
            <a:ext cx="5283606" cy="29312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/>
              <a:t>악성</a:t>
            </a:r>
            <a:r>
              <a:rPr lang="en-US" altLang="ko-KR" sz="900" dirty="0"/>
              <a:t>, </a:t>
            </a:r>
            <a:r>
              <a:rPr lang="ko-KR" altLang="en-US" sz="900" dirty="0"/>
              <a:t>욕설</a:t>
            </a:r>
            <a:r>
              <a:rPr lang="en-US" altLang="ko-KR" sz="900" dirty="0"/>
              <a:t>, </a:t>
            </a:r>
            <a:r>
              <a:rPr lang="ko-KR" altLang="en-US" sz="900" dirty="0"/>
              <a:t>비방 등의 댓글은 삭제조치 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A137C5C-1B0C-4AD8-9891-93F8B11CFD78}"/>
              </a:ext>
            </a:extLst>
          </p:cNvPr>
          <p:cNvSpPr/>
          <p:nvPr/>
        </p:nvSpPr>
        <p:spPr>
          <a:xfrm>
            <a:off x="1225546" y="2169297"/>
            <a:ext cx="5552309" cy="452705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39EDFB7-F3F9-4856-9887-A84658F0A77E}"/>
              </a:ext>
            </a:extLst>
          </p:cNvPr>
          <p:cNvSpPr/>
          <p:nvPr/>
        </p:nvSpPr>
        <p:spPr>
          <a:xfrm>
            <a:off x="1377947" y="3045155"/>
            <a:ext cx="1029693" cy="28430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529755C6-E918-4947-AF75-32E57FB3749E}"/>
              </a:ext>
            </a:extLst>
          </p:cNvPr>
          <p:cNvSpPr/>
          <p:nvPr/>
        </p:nvSpPr>
        <p:spPr>
          <a:xfrm>
            <a:off x="1095911" y="2120133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AACA37C-1A11-4EC6-A850-0465678478FD}"/>
              </a:ext>
            </a:extLst>
          </p:cNvPr>
          <p:cNvSpPr txBox="1"/>
          <p:nvPr/>
        </p:nvSpPr>
        <p:spPr>
          <a:xfrm>
            <a:off x="5001037" y="2665862"/>
            <a:ext cx="16003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수정 </a:t>
            </a:r>
            <a:r>
              <a:rPr lang="en-US" altLang="ko-KR" sz="800" dirty="0"/>
              <a:t>l </a:t>
            </a:r>
            <a:r>
              <a:rPr lang="ko-KR" altLang="en-US" sz="800" dirty="0"/>
              <a:t>삭제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1DD0C29-ACD3-41A4-B71E-E6EE9D51D5DD}"/>
              </a:ext>
            </a:extLst>
          </p:cNvPr>
          <p:cNvSpPr/>
          <p:nvPr/>
        </p:nvSpPr>
        <p:spPr>
          <a:xfrm>
            <a:off x="5652974" y="2587334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8.1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A6968DC-5ECE-433C-AF1F-ACCE7EA873D2}"/>
              </a:ext>
            </a:extLst>
          </p:cNvPr>
          <p:cNvGrpSpPr/>
          <p:nvPr/>
        </p:nvGrpSpPr>
        <p:grpSpPr>
          <a:xfrm>
            <a:off x="6963506" y="2988903"/>
            <a:ext cx="1770432" cy="1057261"/>
            <a:chOff x="6559685" y="5561901"/>
            <a:chExt cx="2416114" cy="1219401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3CF2077-8C03-40FF-B6CA-045A8926171A}"/>
                </a:ext>
              </a:extLst>
            </p:cNvPr>
            <p:cNvSpPr/>
            <p:nvPr/>
          </p:nvSpPr>
          <p:spPr>
            <a:xfrm>
              <a:off x="6559685" y="5561901"/>
              <a:ext cx="2416114" cy="121940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3F75A1C-ED97-40EF-8A20-74B52F28AC7B}"/>
                </a:ext>
              </a:extLst>
            </p:cNvPr>
            <p:cNvSpPr/>
            <p:nvPr/>
          </p:nvSpPr>
          <p:spPr>
            <a:xfrm>
              <a:off x="7869816" y="6236760"/>
              <a:ext cx="780176" cy="31451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확인</a:t>
              </a: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8A0A118-F618-44B7-9771-6F015B9D2EE7}"/>
                </a:ext>
              </a:extLst>
            </p:cNvPr>
            <p:cNvSpPr/>
            <p:nvPr/>
          </p:nvSpPr>
          <p:spPr>
            <a:xfrm>
              <a:off x="6559685" y="5659251"/>
              <a:ext cx="2416114" cy="678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삭제 하시겠습니까</a:t>
              </a:r>
              <a:r>
                <a:rPr lang="en-US" altLang="ko-KR" sz="1000" dirty="0">
                  <a:solidFill>
                    <a:schemeClr val="tx1"/>
                  </a:solidFill>
                </a:rPr>
                <a:t>?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6A23741-9C70-43BC-AE06-497F1966AC99}"/>
              </a:ext>
            </a:extLst>
          </p:cNvPr>
          <p:cNvSpPr/>
          <p:nvPr/>
        </p:nvSpPr>
        <p:spPr>
          <a:xfrm>
            <a:off x="7215032" y="3574028"/>
            <a:ext cx="571682" cy="27269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취소</a:t>
            </a:r>
          </a:p>
        </p:txBody>
      </p:sp>
      <p:cxnSp>
        <p:nvCxnSpPr>
          <p:cNvPr id="65" name="연결선: 구부러짐 64">
            <a:extLst>
              <a:ext uri="{FF2B5EF4-FFF2-40B4-BE49-F238E27FC236}">
                <a16:creationId xmlns:a16="http://schemas.microsoft.com/office/drawing/2014/main" id="{C1330516-06C8-4E5A-92A1-D3D5D6ED77D3}"/>
              </a:ext>
            </a:extLst>
          </p:cNvPr>
          <p:cNvCxnSpPr>
            <a:cxnSpLocks/>
            <a:stCxn id="58" idx="3"/>
            <a:endCxn id="63" idx="1"/>
          </p:cNvCxnSpPr>
          <p:nvPr/>
        </p:nvCxnSpPr>
        <p:spPr>
          <a:xfrm>
            <a:off x="6601430" y="2773584"/>
            <a:ext cx="362076" cy="59374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6E6E35D5-BE30-4F44-BAA1-F8C1E193A3A9}"/>
              </a:ext>
            </a:extLst>
          </p:cNvPr>
          <p:cNvSpPr/>
          <p:nvPr/>
        </p:nvSpPr>
        <p:spPr>
          <a:xfrm>
            <a:off x="137439" y="6679092"/>
            <a:ext cx="9664072" cy="107722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indent="180975" algn="ctr"/>
            <a:r>
              <a:rPr lang="ko-KR" altLang="en-US" sz="700" b="1">
                <a:solidFill>
                  <a:srgbClr val="002060"/>
                </a:solidFill>
                <a:cs typeface="Segoe UI" panose="020B0502040204020203" pitchFamily="34" charset="0"/>
              </a:rPr>
              <a:t>다음 이어서</a:t>
            </a:r>
            <a:endParaRPr lang="en-US" altLang="ko-KR" sz="700" b="1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221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355403"/>
              </p:ext>
            </p:extLst>
          </p:nvPr>
        </p:nvGraphicFramePr>
        <p:xfrm>
          <a:off x="9801510" y="768586"/>
          <a:ext cx="2258189" cy="226126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9.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댓글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게시글을 향한 </a:t>
                      </a: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댓글란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댓글기능 과 동일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추가 사항 </a:t>
                      </a:r>
                      <a:r>
                        <a:rPr lang="en-US" altLang="ko-KR" sz="800" b="1" u="none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(9.1)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수정 및 삭제 버튼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본인이 작성한 댓글을 수정 및 삭제 기능이 없어 추가하였음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앞서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수정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l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기능과 동일함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댓글 등록 란 과 동일하나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로그인을 하고 있지 않은 경우엔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다음과 같은 화면 표시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3" y="3377515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7438" y="1606761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6FA65F7-99C8-4890-9FE7-B01F6DF1C9FC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>
                <a:solidFill>
                  <a:schemeClr val="bg1"/>
                </a:solidFill>
              </a:rPr>
              <a:t>이거어때요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03FD2581-77AC-42CE-A106-305E00B069BA}"/>
              </a:ext>
            </a:extLst>
          </p:cNvPr>
          <p:cNvSpPr/>
          <p:nvPr/>
        </p:nvSpPr>
        <p:spPr>
          <a:xfrm>
            <a:off x="2100576" y="1689953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손절해요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57DE6879-FBE6-4314-82F5-A13528C2A7BB}"/>
              </a:ext>
            </a:extLst>
          </p:cNvPr>
          <p:cNvSpPr/>
          <p:nvPr/>
        </p:nvSpPr>
        <p:spPr>
          <a:xfrm>
            <a:off x="2936546" y="1689699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이벤트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7082E60-FC98-4997-AB66-0AFFE3B02418}"/>
              </a:ext>
            </a:extLst>
          </p:cNvPr>
          <p:cNvSpPr/>
          <p:nvPr/>
        </p:nvSpPr>
        <p:spPr>
          <a:xfrm>
            <a:off x="377251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질문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DF77733-3332-45C2-8DE8-576C97AAA77C}"/>
              </a:ext>
            </a:extLst>
          </p:cNvPr>
          <p:cNvSpPr/>
          <p:nvPr/>
        </p:nvSpPr>
        <p:spPr>
          <a:xfrm>
            <a:off x="4602524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노다지 건의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57BF1AB-A5A6-4E46-8DA4-C191F966D25A}"/>
              </a:ext>
            </a:extLst>
          </p:cNvPr>
          <p:cNvSpPr/>
          <p:nvPr/>
        </p:nvSpPr>
        <p:spPr>
          <a:xfrm>
            <a:off x="5444456" y="1689698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1682D553-F6DF-486D-91E0-E61982B33D90}"/>
              </a:ext>
            </a:extLst>
          </p:cNvPr>
          <p:cNvSpPr/>
          <p:nvPr/>
        </p:nvSpPr>
        <p:spPr>
          <a:xfrm>
            <a:off x="1264605" y="2035680"/>
            <a:ext cx="5446588" cy="4535598"/>
          </a:xfrm>
          <a:prstGeom prst="roundRect">
            <a:avLst>
              <a:gd name="adj" fmla="val 2166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5390B96C-D37B-4F9D-854A-0F55E4089FDA}"/>
              </a:ext>
            </a:extLst>
          </p:cNvPr>
          <p:cNvSpPr/>
          <p:nvPr/>
        </p:nvSpPr>
        <p:spPr>
          <a:xfrm>
            <a:off x="1352086" y="2097147"/>
            <a:ext cx="5283606" cy="29312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/>
              <a:t>악성</a:t>
            </a:r>
            <a:r>
              <a:rPr lang="en-US" altLang="ko-KR" sz="900" dirty="0"/>
              <a:t>, </a:t>
            </a:r>
            <a:r>
              <a:rPr lang="ko-KR" altLang="en-US" sz="900" dirty="0"/>
              <a:t>욕설</a:t>
            </a:r>
            <a:r>
              <a:rPr lang="en-US" altLang="ko-KR" sz="900" dirty="0"/>
              <a:t>, </a:t>
            </a:r>
            <a:r>
              <a:rPr lang="ko-KR" altLang="en-US" sz="900" dirty="0"/>
              <a:t>비방 등의 댓글은 삭제조치 할 수 있습니다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B04FFB4-BC15-48D2-A0C8-D8DFE51FC2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1039" y="2402874"/>
            <a:ext cx="5283607" cy="3216833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716D2377-FFED-499B-AF16-1895843489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7627" y="2402874"/>
            <a:ext cx="2272409" cy="138351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993FBBC-D6A8-4429-B7A2-A624E10D2460}"/>
              </a:ext>
            </a:extLst>
          </p:cNvPr>
          <p:cNvSpPr/>
          <p:nvPr/>
        </p:nvSpPr>
        <p:spPr>
          <a:xfrm>
            <a:off x="6848803" y="2667699"/>
            <a:ext cx="2152584" cy="761301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ko-KR" altLang="en-US" sz="700" b="1" dirty="0">
                <a:solidFill>
                  <a:schemeClr val="bg1"/>
                </a:solidFill>
              </a:rPr>
              <a:t>로그인 후 이용입력 가능합니다</a:t>
            </a:r>
            <a:r>
              <a:rPr lang="en-US" altLang="ko-KR" sz="700" b="1" dirty="0">
                <a:solidFill>
                  <a:schemeClr val="bg1"/>
                </a:solidFill>
              </a:rPr>
              <a:t>.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7A799A8-C76A-4EB1-9CB5-0A9C043D15C5}"/>
              </a:ext>
            </a:extLst>
          </p:cNvPr>
          <p:cNvSpPr txBox="1"/>
          <p:nvPr/>
        </p:nvSpPr>
        <p:spPr>
          <a:xfrm>
            <a:off x="6711193" y="2159435"/>
            <a:ext cx="21948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로그인을 하고 있지 않은 경우</a:t>
            </a:r>
          </a:p>
        </p:txBody>
      </p:sp>
      <p:cxnSp>
        <p:nvCxnSpPr>
          <p:cNvPr id="57" name="연결선: 구부러짐 56">
            <a:extLst>
              <a:ext uri="{FF2B5EF4-FFF2-40B4-BE49-F238E27FC236}">
                <a16:creationId xmlns:a16="http://schemas.microsoft.com/office/drawing/2014/main" id="{62706EEE-C05A-4798-97B2-C76C9B4FDF46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6634646" y="3048350"/>
            <a:ext cx="214157" cy="96294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EB55F72-2E8F-458B-9332-384C393EEB49}"/>
              </a:ext>
            </a:extLst>
          </p:cNvPr>
          <p:cNvSpPr txBox="1"/>
          <p:nvPr/>
        </p:nvSpPr>
        <p:spPr>
          <a:xfrm>
            <a:off x="1777230" y="5681174"/>
            <a:ext cx="4485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err="1"/>
              <a:t>지다노</a:t>
            </a:r>
            <a:r>
              <a:rPr lang="ko-KR" altLang="en-US" sz="800" dirty="0"/>
              <a:t> </a:t>
            </a:r>
            <a:r>
              <a:rPr lang="en-US" altLang="ko-KR" sz="800" dirty="0"/>
              <a:t>2021-07-06 16:06:10   (</a:t>
            </a:r>
            <a:r>
              <a:rPr lang="ko-KR" altLang="en-US" sz="800" dirty="0"/>
              <a:t>좋아요</a:t>
            </a:r>
            <a:r>
              <a:rPr lang="en-US" altLang="ko-KR" sz="800" dirty="0"/>
              <a:t>) 23</a:t>
            </a:r>
          </a:p>
          <a:p>
            <a:endParaRPr lang="en-US" altLang="ko-KR" sz="800" dirty="0"/>
          </a:p>
          <a:p>
            <a:r>
              <a:rPr lang="ko-KR" altLang="en-US" sz="800" dirty="0" err="1"/>
              <a:t>어서오세요</a:t>
            </a:r>
            <a:r>
              <a:rPr lang="en-US" altLang="ko-KR" sz="800" dirty="0"/>
              <a:t>.</a:t>
            </a: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34E6603F-710C-4191-AA12-99BB13A38E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3126" y="5780209"/>
            <a:ext cx="263593" cy="26359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671D7E21-B471-4761-B9A2-2A7D2CB19ED3}"/>
              </a:ext>
            </a:extLst>
          </p:cNvPr>
          <p:cNvSpPr txBox="1"/>
          <p:nvPr/>
        </p:nvSpPr>
        <p:spPr>
          <a:xfrm>
            <a:off x="3008410" y="6221084"/>
            <a:ext cx="19369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댓글 전체보기</a:t>
            </a:r>
          </a:p>
        </p:txBody>
      </p:sp>
      <p:sp>
        <p:nvSpPr>
          <p:cNvPr id="63" name="화살표: 갈매기형 수장 62">
            <a:extLst>
              <a:ext uri="{FF2B5EF4-FFF2-40B4-BE49-F238E27FC236}">
                <a16:creationId xmlns:a16="http://schemas.microsoft.com/office/drawing/2014/main" id="{95E5719F-EE77-4502-9983-223173DABF70}"/>
              </a:ext>
            </a:extLst>
          </p:cNvPr>
          <p:cNvSpPr/>
          <p:nvPr/>
        </p:nvSpPr>
        <p:spPr>
          <a:xfrm rot="5400000">
            <a:off x="3965039" y="6430210"/>
            <a:ext cx="45719" cy="110070"/>
          </a:xfrm>
          <a:prstGeom prst="chevron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DD644D73-0093-47B4-B80B-DBA547E9EBAE}"/>
              </a:ext>
            </a:extLst>
          </p:cNvPr>
          <p:cNvSpPr/>
          <p:nvPr/>
        </p:nvSpPr>
        <p:spPr>
          <a:xfrm>
            <a:off x="1291309" y="5510457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ED86758-7F67-4D06-8AF6-1AAEBD51E348}"/>
              </a:ext>
            </a:extLst>
          </p:cNvPr>
          <p:cNvSpPr txBox="1"/>
          <p:nvPr/>
        </p:nvSpPr>
        <p:spPr>
          <a:xfrm>
            <a:off x="5048528" y="5618482"/>
            <a:ext cx="16003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/>
              <a:t>수정 </a:t>
            </a:r>
            <a:r>
              <a:rPr lang="en-US" altLang="ko-KR" sz="800" dirty="0"/>
              <a:t>l </a:t>
            </a:r>
            <a:r>
              <a:rPr lang="ko-KR" altLang="en-US" sz="800" dirty="0"/>
              <a:t>삭제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E516241-D4AC-4FB7-AA52-2722A809068D}"/>
              </a:ext>
            </a:extLst>
          </p:cNvPr>
          <p:cNvSpPr/>
          <p:nvPr/>
        </p:nvSpPr>
        <p:spPr>
          <a:xfrm>
            <a:off x="1228369" y="2035680"/>
            <a:ext cx="5549486" cy="459706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81806563-0BCA-4BD1-BDE6-22416D2C6846}"/>
              </a:ext>
            </a:extLst>
          </p:cNvPr>
          <p:cNvSpPr/>
          <p:nvPr/>
        </p:nvSpPr>
        <p:spPr>
          <a:xfrm>
            <a:off x="5796793" y="5602928"/>
            <a:ext cx="832330" cy="28465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3F85A34C-483D-4941-9987-50705B863CE2}"/>
              </a:ext>
            </a:extLst>
          </p:cNvPr>
          <p:cNvSpPr/>
          <p:nvPr/>
        </p:nvSpPr>
        <p:spPr>
          <a:xfrm>
            <a:off x="5605318" y="5519912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9.1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C5446464-840F-4EE3-B3B2-4F2E675B2B87}"/>
              </a:ext>
            </a:extLst>
          </p:cNvPr>
          <p:cNvSpPr/>
          <p:nvPr/>
        </p:nvSpPr>
        <p:spPr>
          <a:xfrm>
            <a:off x="1584922" y="3069969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*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3A2043A-76EC-407B-B402-5F3BD4F173E6}"/>
              </a:ext>
            </a:extLst>
          </p:cNvPr>
          <p:cNvSpPr/>
          <p:nvPr/>
        </p:nvSpPr>
        <p:spPr>
          <a:xfrm>
            <a:off x="6635692" y="1963351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*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114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335150"/>
              </p:ext>
            </p:extLst>
          </p:nvPr>
        </p:nvGraphicFramePr>
        <p:xfrm>
          <a:off x="9801510" y="768586"/>
          <a:ext cx="2258189" cy="70913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종목검색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검색 기능과 동일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20E4CDD-E1C7-4BAE-86EF-7507DA927739}"/>
              </a:ext>
            </a:extLst>
          </p:cNvPr>
          <p:cNvSpPr/>
          <p:nvPr/>
        </p:nvSpPr>
        <p:spPr>
          <a:xfrm>
            <a:off x="137438" y="1606761"/>
            <a:ext cx="9070208" cy="4289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5400000">
              <a:off x="4681743" y="2199833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7ACBBBD-DA08-47CD-BE33-A2C10F13271A}"/>
              </a:ext>
            </a:extLst>
          </p:cNvPr>
          <p:cNvSpPr txBox="1"/>
          <p:nvPr/>
        </p:nvSpPr>
        <p:spPr>
          <a:xfrm>
            <a:off x="1190208" y="1659524"/>
            <a:ext cx="83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한국증시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ko-KR" altLang="en-US" sz="900" dirty="0">
                <a:solidFill>
                  <a:schemeClr val="bg1"/>
                </a:solidFill>
              </a:rPr>
              <a:t>미국증시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FD851-AC91-4FD2-BC76-2114701091C6}"/>
              </a:ext>
            </a:extLst>
          </p:cNvPr>
          <p:cNvSpPr txBox="1"/>
          <p:nvPr/>
        </p:nvSpPr>
        <p:spPr>
          <a:xfrm>
            <a:off x="1755391" y="1666433"/>
            <a:ext cx="160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 상관지수  </a:t>
            </a:r>
            <a:r>
              <a:rPr lang="en-US" altLang="ko-KR" sz="1400" b="1" dirty="0">
                <a:solidFill>
                  <a:schemeClr val="bg1"/>
                </a:solidFill>
              </a:rPr>
              <a:t>68 </a:t>
            </a:r>
            <a:r>
              <a:rPr lang="ko-KR" altLang="en-US" sz="800" dirty="0">
                <a:solidFill>
                  <a:schemeClr val="bg1"/>
                </a:solidFill>
              </a:rPr>
              <a:t>▲ </a:t>
            </a:r>
            <a:r>
              <a:rPr lang="en-US" altLang="ko-KR" sz="800" dirty="0">
                <a:solidFill>
                  <a:schemeClr val="bg1"/>
                </a:solidFill>
              </a:rPr>
              <a:t>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6BBACF6-046A-490E-A0CC-A9A278A0BCF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3204707" y="1797606"/>
            <a:ext cx="117303" cy="11730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48CDCB9-E859-4BC4-8BBE-381082BF34C5}"/>
              </a:ext>
            </a:extLst>
          </p:cNvPr>
          <p:cNvSpPr txBox="1"/>
          <p:nvPr/>
        </p:nvSpPr>
        <p:spPr>
          <a:xfrm>
            <a:off x="6929306" y="1641986"/>
            <a:ext cx="149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KOSPI     </a:t>
            </a:r>
            <a:r>
              <a:rPr lang="en-US" altLang="ko-KR" sz="900" b="1" dirty="0">
                <a:solidFill>
                  <a:schemeClr val="bg1"/>
                </a:solidFill>
              </a:rPr>
              <a:t>3,241.65</a:t>
            </a:r>
          </a:p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NASDAQ   </a:t>
            </a:r>
            <a:r>
              <a:rPr lang="en-US" altLang="ko-KR" sz="900" b="1" dirty="0">
                <a:solidFill>
                  <a:schemeClr val="bg1"/>
                </a:solidFill>
              </a:rPr>
              <a:t>14,660.58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210CA8-DC00-4CEE-9AF3-99D455074128}"/>
              </a:ext>
            </a:extLst>
          </p:cNvPr>
          <p:cNvSpPr txBox="1"/>
          <p:nvPr/>
        </p:nvSpPr>
        <p:spPr>
          <a:xfrm>
            <a:off x="1264605" y="2208751"/>
            <a:ext cx="173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뉴스보다</a:t>
            </a:r>
            <a:endParaRPr lang="en-US" altLang="ko-KR" sz="1600" dirty="0"/>
          </a:p>
          <a:p>
            <a:r>
              <a:rPr lang="ko-KR" altLang="en-US" sz="1600" dirty="0"/>
              <a:t>빠른</a:t>
            </a:r>
            <a:r>
              <a:rPr lang="ko-KR" altLang="en-US" sz="1600" b="1" dirty="0"/>
              <a:t> 노다지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595AA26F-5AAA-4BA6-816D-4663E89AB1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4604" y="2854997"/>
            <a:ext cx="2352753" cy="404508"/>
          </a:xfrm>
          <a:prstGeom prst="rect">
            <a:avLst/>
          </a:prstGeom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F796282-209B-4953-B5F5-9AFB423AB68A}"/>
              </a:ext>
            </a:extLst>
          </p:cNvPr>
          <p:cNvSpPr/>
          <p:nvPr/>
        </p:nvSpPr>
        <p:spPr>
          <a:xfrm>
            <a:off x="3851030" y="2416029"/>
            <a:ext cx="4511326" cy="3583708"/>
          </a:xfrm>
          <a:prstGeom prst="roundRect">
            <a:avLst>
              <a:gd name="adj" fmla="val 2561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192F6CC-D20B-48BF-8A4C-F050C1DDD70E}"/>
              </a:ext>
            </a:extLst>
          </p:cNvPr>
          <p:cNvSpPr txBox="1"/>
          <p:nvPr/>
        </p:nvSpPr>
        <p:spPr>
          <a:xfrm>
            <a:off x="3845095" y="2136994"/>
            <a:ext cx="111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TODAY</a:t>
            </a:r>
            <a:endParaRPr lang="ko-KR" altLang="en-US" sz="11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E0561F-9754-47AD-9E8E-28D7CFEA8F47}"/>
              </a:ext>
            </a:extLst>
          </p:cNvPr>
          <p:cNvSpPr txBox="1"/>
          <p:nvPr/>
        </p:nvSpPr>
        <p:spPr>
          <a:xfrm>
            <a:off x="7312838" y="2167772"/>
            <a:ext cx="1112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</a:rPr>
              <a:t>더보기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ko-KR" alt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56C7C9D-4948-40B9-A9A6-AB3A987B002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733"/>
          <a:stretch/>
        </p:blipFill>
        <p:spPr>
          <a:xfrm>
            <a:off x="3951599" y="2528470"/>
            <a:ext cx="4068896" cy="3445911"/>
          </a:xfrm>
          <a:prstGeom prst="rect">
            <a:avLst/>
          </a:prstGeom>
        </p:spPr>
      </p:pic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A25EC2D8-BF98-45B1-984B-7B9C8103AF5C}"/>
              </a:ext>
            </a:extLst>
          </p:cNvPr>
          <p:cNvCxnSpPr>
            <a:cxnSpLocks/>
          </p:cNvCxnSpPr>
          <p:nvPr/>
        </p:nvCxnSpPr>
        <p:spPr>
          <a:xfrm>
            <a:off x="1264605" y="3346724"/>
            <a:ext cx="23451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426CCF75-9B9E-48DC-BDC9-BDE12F338947}"/>
              </a:ext>
            </a:extLst>
          </p:cNvPr>
          <p:cNvSpPr/>
          <p:nvPr/>
        </p:nvSpPr>
        <p:spPr>
          <a:xfrm>
            <a:off x="1262680" y="3493327"/>
            <a:ext cx="2347058" cy="644800"/>
          </a:xfrm>
          <a:prstGeom prst="roundRect">
            <a:avLst>
              <a:gd name="adj" fmla="val 7765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F76F214-6711-4F35-A522-D312AAC887F0}"/>
              </a:ext>
            </a:extLst>
          </p:cNvPr>
          <p:cNvSpPr/>
          <p:nvPr/>
        </p:nvSpPr>
        <p:spPr>
          <a:xfrm>
            <a:off x="1262680" y="4207883"/>
            <a:ext cx="2347058" cy="1785542"/>
          </a:xfrm>
          <a:prstGeom prst="roundRect">
            <a:avLst>
              <a:gd name="adj" fmla="val 1657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C05DA88-48E8-4988-9CDB-51C077E6F8F1}"/>
              </a:ext>
            </a:extLst>
          </p:cNvPr>
          <p:cNvSpPr txBox="1"/>
          <p:nvPr/>
        </p:nvSpPr>
        <p:spPr>
          <a:xfrm>
            <a:off x="1272745" y="3523561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이벤트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E4B35F4-B21E-4CB6-B27B-DB0E4D7B85E1}"/>
              </a:ext>
            </a:extLst>
          </p:cNvPr>
          <p:cNvSpPr/>
          <p:nvPr/>
        </p:nvSpPr>
        <p:spPr>
          <a:xfrm>
            <a:off x="1360475" y="3746004"/>
            <a:ext cx="2157083" cy="32442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6863A615-4481-467D-A16F-13015F11C584}"/>
              </a:ext>
            </a:extLst>
          </p:cNvPr>
          <p:cNvCxnSpPr>
            <a:cxnSpLocks/>
          </p:cNvCxnSpPr>
          <p:nvPr/>
        </p:nvCxnSpPr>
        <p:spPr>
          <a:xfrm>
            <a:off x="1360475" y="3754393"/>
            <a:ext cx="2148694" cy="3160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E93B1735-DC65-4479-8540-BA514284607F}"/>
              </a:ext>
            </a:extLst>
          </p:cNvPr>
          <p:cNvCxnSpPr>
            <a:cxnSpLocks/>
          </p:cNvCxnSpPr>
          <p:nvPr/>
        </p:nvCxnSpPr>
        <p:spPr>
          <a:xfrm flipV="1">
            <a:off x="1360475" y="3762782"/>
            <a:ext cx="2148694" cy="3160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22804F0-0BA0-4D67-8DC0-80F185BCE247}"/>
              </a:ext>
            </a:extLst>
          </p:cNvPr>
          <p:cNvSpPr txBox="1"/>
          <p:nvPr/>
        </p:nvSpPr>
        <p:spPr>
          <a:xfrm>
            <a:off x="1974255" y="3805576"/>
            <a:ext cx="9211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image</a:t>
            </a:r>
            <a:endParaRPr lang="ko-KR" altLang="en-US" sz="9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E0EB491-B823-41D9-8F73-5B0B6888231C}"/>
              </a:ext>
            </a:extLst>
          </p:cNvPr>
          <p:cNvSpPr txBox="1"/>
          <p:nvPr/>
        </p:nvSpPr>
        <p:spPr>
          <a:xfrm>
            <a:off x="2785617" y="3548998"/>
            <a:ext cx="8112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더보기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AFDE9BB-7BA5-497A-AC90-BCB35FC4392B}"/>
              </a:ext>
            </a:extLst>
          </p:cNvPr>
          <p:cNvSpPr txBox="1"/>
          <p:nvPr/>
        </p:nvSpPr>
        <p:spPr>
          <a:xfrm>
            <a:off x="1272745" y="4267439"/>
            <a:ext cx="9862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최근 게시물</a:t>
            </a:r>
          </a:p>
        </p:txBody>
      </p:sp>
      <p:grpSp>
        <p:nvGrpSpPr>
          <p:cNvPr id="85" name="Scrollbar">
            <a:extLst>
              <a:ext uri="{FF2B5EF4-FFF2-40B4-BE49-F238E27FC236}">
                <a16:creationId xmlns:a16="http://schemas.microsoft.com/office/drawing/2014/main" id="{A25BEB68-341E-4980-810E-6602B81CAB8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472865" y="4543255"/>
            <a:ext cx="87730" cy="1382412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86" name="Track">
              <a:extLst>
                <a:ext uri="{FF2B5EF4-FFF2-40B4-BE49-F238E27FC236}">
                  <a16:creationId xmlns:a16="http://schemas.microsoft.com/office/drawing/2014/main" id="{A4E45319-02FD-4861-A956-03FE011F1E55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Scroll Thumb">
              <a:extLst>
                <a:ext uri="{FF2B5EF4-FFF2-40B4-BE49-F238E27FC236}">
                  <a16:creationId xmlns:a16="http://schemas.microsoft.com/office/drawing/2014/main" id="{3D167044-4CCF-45C5-88AB-4B32ED7E7CF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rot="5400000">
              <a:off x="4681743" y="2199833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Chevron">
              <a:extLst>
                <a:ext uri="{FF2B5EF4-FFF2-40B4-BE49-F238E27FC236}">
                  <a16:creationId xmlns:a16="http://schemas.microsoft.com/office/drawing/2014/main" id="{B1007F47-55F0-4630-AE42-CCA5447793B0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" name="Chevron">
              <a:extLst>
                <a:ext uri="{FF2B5EF4-FFF2-40B4-BE49-F238E27FC236}">
                  <a16:creationId xmlns:a16="http://schemas.microsoft.com/office/drawing/2014/main" id="{3A87BAEC-F910-4FE8-B182-679EA1272F2C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B0C076-49C9-4480-B323-029BE20D69A4}"/>
              </a:ext>
            </a:extLst>
          </p:cNvPr>
          <p:cNvGrpSpPr/>
          <p:nvPr/>
        </p:nvGrpSpPr>
        <p:grpSpPr>
          <a:xfrm>
            <a:off x="1279961" y="4536188"/>
            <a:ext cx="2138395" cy="200056"/>
            <a:chOff x="1279961" y="4536188"/>
            <a:chExt cx="2138395" cy="20005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4D38A88-E970-42F4-B35F-A7CEE9066D0D}"/>
                </a:ext>
              </a:extLst>
            </p:cNvPr>
            <p:cNvSpPr txBox="1"/>
            <p:nvPr/>
          </p:nvSpPr>
          <p:spPr>
            <a:xfrm>
              <a:off x="1279961" y="4536188"/>
              <a:ext cx="151033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10</a:t>
              </a:r>
              <a:r>
                <a:rPr lang="ko-KR" altLang="en-US" sz="700" dirty="0"/>
                <a:t>시에 </a:t>
              </a:r>
              <a:r>
                <a:rPr lang="ko-KR" altLang="en-US" sz="700" dirty="0" err="1"/>
                <a:t>가매동을</a:t>
              </a:r>
              <a:r>
                <a:rPr lang="ko-KR" altLang="en-US" sz="700" dirty="0"/>
                <a:t> 올리지 않는</a:t>
              </a:r>
              <a:r>
                <a:rPr lang="en-US" altLang="ko-KR" sz="700" dirty="0"/>
                <a:t>…</a:t>
              </a:r>
              <a:endParaRPr lang="ko-KR" altLang="en-US" sz="7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0D51387-8123-4130-8CDD-B3513E9C1742}"/>
                </a:ext>
              </a:extLst>
            </p:cNvPr>
            <p:cNvSpPr txBox="1"/>
            <p:nvPr/>
          </p:nvSpPr>
          <p:spPr>
            <a:xfrm>
              <a:off x="2556584" y="4536189"/>
              <a:ext cx="8617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700" b="1" dirty="0" err="1"/>
                <a:t>세종메디칼</a:t>
              </a:r>
              <a:endParaRPr lang="ko-KR" altLang="en-US" sz="700" b="1" dirty="0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824AABE-F1CD-4B60-A61E-58095F7A6B39}"/>
              </a:ext>
            </a:extLst>
          </p:cNvPr>
          <p:cNvGrpSpPr/>
          <p:nvPr/>
        </p:nvGrpSpPr>
        <p:grpSpPr>
          <a:xfrm>
            <a:off x="1279961" y="4815986"/>
            <a:ext cx="2138395" cy="200056"/>
            <a:chOff x="1279961" y="4536188"/>
            <a:chExt cx="2138395" cy="20005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010C588-AA60-4D33-A028-13F1692A358C}"/>
                </a:ext>
              </a:extLst>
            </p:cNvPr>
            <p:cNvSpPr txBox="1"/>
            <p:nvPr/>
          </p:nvSpPr>
          <p:spPr>
            <a:xfrm>
              <a:off x="1279961" y="4536188"/>
              <a:ext cx="151033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오늘도 아이러니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9AB5944-5581-4CB3-AF76-DFF8B80AE919}"/>
                </a:ext>
              </a:extLst>
            </p:cNvPr>
            <p:cNvSpPr txBox="1"/>
            <p:nvPr/>
          </p:nvSpPr>
          <p:spPr>
            <a:xfrm>
              <a:off x="2556584" y="4536189"/>
              <a:ext cx="8617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700" b="1"/>
                <a:t>아난티</a:t>
              </a:r>
              <a:endParaRPr lang="ko-KR" altLang="en-US" sz="700" b="1" dirty="0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541B48B-03D2-4DFA-9B75-291544899FFB}"/>
              </a:ext>
            </a:extLst>
          </p:cNvPr>
          <p:cNvGrpSpPr/>
          <p:nvPr/>
        </p:nvGrpSpPr>
        <p:grpSpPr>
          <a:xfrm>
            <a:off x="1272745" y="5098448"/>
            <a:ext cx="2138395" cy="200056"/>
            <a:chOff x="1279961" y="4536188"/>
            <a:chExt cx="2138395" cy="200056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507A682-9042-4191-9CE3-F8E2A01651C4}"/>
                </a:ext>
              </a:extLst>
            </p:cNvPr>
            <p:cNvSpPr txBox="1"/>
            <p:nvPr/>
          </p:nvSpPr>
          <p:spPr>
            <a:xfrm>
              <a:off x="1279961" y="4536188"/>
              <a:ext cx="151033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팩트를 알려드리지</a:t>
              </a:r>
              <a:r>
                <a:rPr lang="en-US" altLang="ko-KR" sz="700" dirty="0"/>
                <a:t>…</a:t>
              </a:r>
              <a:endParaRPr lang="ko-KR" altLang="en-US" sz="7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860BDD6-E1F6-486A-B738-3DD04BCB6368}"/>
                </a:ext>
              </a:extLst>
            </p:cNvPr>
            <p:cNvSpPr txBox="1"/>
            <p:nvPr/>
          </p:nvSpPr>
          <p:spPr>
            <a:xfrm>
              <a:off x="2556584" y="4536189"/>
              <a:ext cx="8617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700" b="1"/>
                <a:t>황금에스티</a:t>
              </a:r>
              <a:endParaRPr lang="ko-KR" altLang="en-US" sz="700" b="1" dirty="0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19C5929-4065-4E25-98C0-EBE664DD2450}"/>
              </a:ext>
            </a:extLst>
          </p:cNvPr>
          <p:cNvGrpSpPr/>
          <p:nvPr/>
        </p:nvGrpSpPr>
        <p:grpSpPr>
          <a:xfrm>
            <a:off x="1284185" y="5375961"/>
            <a:ext cx="2138395" cy="200056"/>
            <a:chOff x="1279961" y="4536188"/>
            <a:chExt cx="2138395" cy="200056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E8FE0DC-A8A0-4128-8052-F7F6DCFF231B}"/>
                </a:ext>
              </a:extLst>
            </p:cNvPr>
            <p:cNvSpPr txBox="1"/>
            <p:nvPr/>
          </p:nvSpPr>
          <p:spPr>
            <a:xfrm>
              <a:off x="1279961" y="4536188"/>
              <a:ext cx="151033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3</a:t>
              </a:r>
              <a:r>
                <a:rPr lang="ko-KR" altLang="en-US" sz="700" dirty="0"/>
                <a:t>만</a:t>
              </a:r>
              <a:r>
                <a:rPr lang="en-US" altLang="ko-KR" sz="700" dirty="0"/>
                <a:t>5</a:t>
              </a:r>
              <a:r>
                <a:rPr lang="ko-KR" altLang="en-US" sz="700" dirty="0"/>
                <a:t>천원 언제 옵니까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3C28622-BBE0-40CE-AB03-21F18882DA85}"/>
                </a:ext>
              </a:extLst>
            </p:cNvPr>
            <p:cNvSpPr txBox="1"/>
            <p:nvPr/>
          </p:nvSpPr>
          <p:spPr>
            <a:xfrm>
              <a:off x="2556584" y="4536189"/>
              <a:ext cx="8617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b="1" dirty="0"/>
                <a:t>SBI</a:t>
              </a:r>
              <a:r>
                <a:rPr lang="ko-KR" altLang="en-US" sz="700" b="1" dirty="0" err="1"/>
                <a:t>인베스트</a:t>
              </a:r>
              <a:r>
                <a:rPr lang="en-US" altLang="ko-KR" sz="700" b="1" dirty="0"/>
                <a:t>…</a:t>
              </a:r>
              <a:endParaRPr lang="ko-KR" altLang="en-US" sz="700" b="1" dirty="0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FD22C49E-A79D-465A-BB69-1D2D30FF6AFD}"/>
              </a:ext>
            </a:extLst>
          </p:cNvPr>
          <p:cNvGrpSpPr/>
          <p:nvPr/>
        </p:nvGrpSpPr>
        <p:grpSpPr>
          <a:xfrm>
            <a:off x="1284185" y="5653473"/>
            <a:ext cx="2138395" cy="200056"/>
            <a:chOff x="1279961" y="4536188"/>
            <a:chExt cx="2138395" cy="200056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852E29D-68B0-4395-A215-8B9CB8C08A69}"/>
                </a:ext>
              </a:extLst>
            </p:cNvPr>
            <p:cNvSpPr txBox="1"/>
            <p:nvPr/>
          </p:nvSpPr>
          <p:spPr>
            <a:xfrm>
              <a:off x="1279961" y="4536188"/>
              <a:ext cx="151033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/>
                <a:t>안팔아요</a:t>
              </a:r>
              <a:r>
                <a:rPr lang="en-US" altLang="ko-KR" sz="700" dirty="0"/>
                <a:t>.</a:t>
              </a:r>
              <a:endParaRPr lang="ko-KR" altLang="en-US" sz="7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2AA74AE-C449-4E23-80DA-34422B262BDE}"/>
                </a:ext>
              </a:extLst>
            </p:cNvPr>
            <p:cNvSpPr txBox="1"/>
            <p:nvPr/>
          </p:nvSpPr>
          <p:spPr>
            <a:xfrm>
              <a:off x="2556584" y="4536189"/>
              <a:ext cx="8617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700" b="1" dirty="0" err="1"/>
                <a:t>뷰노</a:t>
              </a:r>
              <a:endParaRPr lang="ko-KR" altLang="en-US" sz="700" b="1" dirty="0"/>
            </a:p>
          </p:txBody>
        </p: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1DFAAB8B-A502-4A84-A0C1-D9F6A5D114F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" b="28757"/>
          <a:stretch/>
        </p:blipFill>
        <p:spPr>
          <a:xfrm>
            <a:off x="3867465" y="6161616"/>
            <a:ext cx="4517261" cy="507632"/>
          </a:xfrm>
          <a:prstGeom prst="rect">
            <a:avLst/>
          </a:prstGeom>
        </p:spPr>
      </p:pic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BEF1D4F2-A469-469B-821B-C9DC19C89BE2}"/>
              </a:ext>
            </a:extLst>
          </p:cNvPr>
          <p:cNvSpPr/>
          <p:nvPr/>
        </p:nvSpPr>
        <p:spPr>
          <a:xfrm>
            <a:off x="1268140" y="6163765"/>
            <a:ext cx="2347058" cy="505449"/>
          </a:xfrm>
          <a:prstGeom prst="roundRect">
            <a:avLst>
              <a:gd name="adj" fmla="val 1657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4EFC2D0-CFB4-4035-9F49-FD55869BF8AE}"/>
              </a:ext>
            </a:extLst>
          </p:cNvPr>
          <p:cNvSpPr txBox="1"/>
          <p:nvPr/>
        </p:nvSpPr>
        <p:spPr>
          <a:xfrm>
            <a:off x="1280676" y="6225470"/>
            <a:ext cx="9862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주식공부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0515F81-4189-440D-B589-2E6B9B5DC053}"/>
              </a:ext>
            </a:extLst>
          </p:cNvPr>
          <p:cNvSpPr txBox="1"/>
          <p:nvPr/>
        </p:nvSpPr>
        <p:spPr>
          <a:xfrm>
            <a:off x="2815073" y="6225470"/>
            <a:ext cx="8112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더보기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CE95F2-A6D1-48C0-8361-CEA6376C86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84453" y="810921"/>
            <a:ext cx="2282790" cy="4771235"/>
          </a:xfrm>
          <a:prstGeom prst="rect">
            <a:avLst/>
          </a:prstGeom>
        </p:spPr>
      </p:pic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AB776457-D45D-4C2D-BA75-E3C11852D091}"/>
              </a:ext>
            </a:extLst>
          </p:cNvPr>
          <p:cNvSpPr/>
          <p:nvPr/>
        </p:nvSpPr>
        <p:spPr>
          <a:xfrm>
            <a:off x="5449440" y="738284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587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삼성전자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990242"/>
              </p:ext>
            </p:extLst>
          </p:nvPr>
        </p:nvGraphicFramePr>
        <p:xfrm>
          <a:off x="9801510" y="768586"/>
          <a:ext cx="2258189" cy="192833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종목정보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검색 시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[AI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 분석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, [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전문가 분석요청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란 이 외 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종목정보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, </a:t>
                      </a:r>
                      <a:r>
                        <a:rPr lang="en-US" altLang="ko-KR" sz="800" b="1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종목 심층 분석</a:t>
                      </a:r>
                      <a:r>
                        <a:rPr lang="en-US" altLang="ko-KR" sz="800" b="1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메뉴 추가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종목정보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검색한 종목의 </a:t>
                      </a:r>
                      <a:r>
                        <a:rPr lang="ko-KR" altLang="en-US" sz="8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차트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간략한 </a:t>
                      </a:r>
                      <a:r>
                        <a:rPr lang="ko-KR" altLang="en-US" sz="8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정보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검색한 종목 관련한 </a:t>
                      </a:r>
                      <a:r>
                        <a:rPr lang="ko-KR" altLang="en-US" sz="8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 게시글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을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표시한다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검색 후 기본 값 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[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종목정보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3" y="2222775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4224" y="1613250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986F36DB-EF29-4F33-B31B-1A48F240F8BC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종목정보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7922E5AE-D0DF-438D-80BA-703B740FD83F}"/>
              </a:ext>
            </a:extLst>
          </p:cNvPr>
          <p:cNvSpPr/>
          <p:nvPr/>
        </p:nvSpPr>
        <p:spPr>
          <a:xfrm>
            <a:off x="2100576" y="1689953"/>
            <a:ext cx="865042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AI </a:t>
            </a:r>
            <a:r>
              <a:rPr lang="ko-KR" altLang="en-US" sz="800" dirty="0">
                <a:solidFill>
                  <a:schemeClr val="tx1"/>
                </a:solidFill>
              </a:rPr>
              <a:t>종목 분석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96583CF-C1CF-4E81-BB77-554A2F7032BE}"/>
              </a:ext>
            </a:extLst>
          </p:cNvPr>
          <p:cNvSpPr/>
          <p:nvPr/>
        </p:nvSpPr>
        <p:spPr>
          <a:xfrm>
            <a:off x="4085365" y="1687576"/>
            <a:ext cx="996249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전문가 분석요청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2F82BB-F82F-4441-9882-45D4398FFB22}"/>
              </a:ext>
            </a:extLst>
          </p:cNvPr>
          <p:cNvSpPr/>
          <p:nvPr/>
        </p:nvSpPr>
        <p:spPr>
          <a:xfrm>
            <a:off x="1264605" y="3028427"/>
            <a:ext cx="7015949" cy="208886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5FC1B02-EE5F-4A36-A2A8-7CADF8D45DE4}"/>
              </a:ext>
            </a:extLst>
          </p:cNvPr>
          <p:cNvSpPr txBox="1"/>
          <p:nvPr/>
        </p:nvSpPr>
        <p:spPr>
          <a:xfrm>
            <a:off x="1168694" y="2183238"/>
            <a:ext cx="2808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삼성전자 </a:t>
            </a:r>
            <a:r>
              <a:rPr lang="en-US" altLang="ko-KR" sz="1100" dirty="0"/>
              <a:t>005930</a:t>
            </a:r>
            <a:r>
              <a:rPr lang="en-US" altLang="ko-KR" sz="1400" dirty="0"/>
              <a:t>  </a:t>
            </a:r>
            <a:r>
              <a:rPr lang="en-US" altLang="ko-KR" sz="900" dirty="0"/>
              <a:t>(</a:t>
            </a:r>
            <a:r>
              <a:rPr lang="ko-KR" altLang="en-US" sz="900" dirty="0"/>
              <a:t>코스피</a:t>
            </a:r>
            <a:r>
              <a:rPr lang="en-US" altLang="ko-KR" sz="900" dirty="0"/>
              <a:t>)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9855E5-895C-49FF-9885-528F516DA5C5}"/>
              </a:ext>
            </a:extLst>
          </p:cNvPr>
          <p:cNvSpPr txBox="1"/>
          <p:nvPr/>
        </p:nvSpPr>
        <p:spPr>
          <a:xfrm>
            <a:off x="1168694" y="2496926"/>
            <a:ext cx="2808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79,000  </a:t>
            </a:r>
            <a:r>
              <a:rPr lang="ko-KR" altLang="en-US" sz="1000" dirty="0"/>
              <a:t>▼ </a:t>
            </a:r>
            <a:r>
              <a:rPr lang="en-US" altLang="ko-KR" sz="1000" dirty="0"/>
              <a:t>200   -0.25%</a:t>
            </a:r>
            <a:endParaRPr lang="ko-KR" altLang="en-US" sz="1600" dirty="0"/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B1F1D8A-C3A3-4166-9588-8A83DEE1E517}"/>
              </a:ext>
            </a:extLst>
          </p:cNvPr>
          <p:cNvGrpSpPr/>
          <p:nvPr/>
        </p:nvGrpSpPr>
        <p:grpSpPr>
          <a:xfrm>
            <a:off x="1475804" y="3700063"/>
            <a:ext cx="5683062" cy="1291387"/>
            <a:chOff x="1475804" y="3112833"/>
            <a:chExt cx="5683062" cy="1291387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DC99115-0BD1-4855-9BC4-9BFB716B9D10}"/>
                </a:ext>
              </a:extLst>
            </p:cNvPr>
            <p:cNvCxnSpPr/>
            <p:nvPr/>
          </p:nvCxnSpPr>
          <p:spPr>
            <a:xfrm flipV="1">
              <a:off x="1475804" y="4076186"/>
              <a:ext cx="109715" cy="11830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3A101A2F-FAE0-4B66-94AB-577B3A9ECC76}"/>
                </a:ext>
              </a:extLst>
            </p:cNvPr>
            <p:cNvCxnSpPr>
              <a:cxnSpLocks/>
            </p:cNvCxnSpPr>
            <p:nvPr/>
          </p:nvCxnSpPr>
          <p:spPr>
            <a:xfrm>
              <a:off x="1585519" y="4076186"/>
              <a:ext cx="169872" cy="20006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25CE52B-EA90-451C-97B9-45BFCCA9C2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5391" y="3892225"/>
              <a:ext cx="320914" cy="38402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88D1BFA-F897-4ADC-9B46-0F48FC3210E8}"/>
                </a:ext>
              </a:extLst>
            </p:cNvPr>
            <p:cNvCxnSpPr>
              <a:cxnSpLocks/>
            </p:cNvCxnSpPr>
            <p:nvPr/>
          </p:nvCxnSpPr>
          <p:spPr>
            <a:xfrm>
              <a:off x="2076305" y="3892225"/>
              <a:ext cx="169872" cy="18396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CAC45134-AF31-4D6B-B859-9EC6F6029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6177" y="3892225"/>
              <a:ext cx="222678" cy="18396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C93C8CEC-469F-4F26-98F9-F6E4BAE69FA3}"/>
                </a:ext>
              </a:extLst>
            </p:cNvPr>
            <p:cNvCxnSpPr>
              <a:cxnSpLocks/>
            </p:cNvCxnSpPr>
            <p:nvPr/>
          </p:nvCxnSpPr>
          <p:spPr>
            <a:xfrm>
              <a:off x="2468855" y="3892225"/>
              <a:ext cx="319752" cy="24311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49CE4155-4174-4DF3-AB77-65B5E5522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8607" y="3501056"/>
              <a:ext cx="169872" cy="63428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08A38B6A-20D9-4EE1-B524-8FDAEDE06AF7}"/>
                </a:ext>
              </a:extLst>
            </p:cNvPr>
            <p:cNvCxnSpPr>
              <a:cxnSpLocks/>
            </p:cNvCxnSpPr>
            <p:nvPr/>
          </p:nvCxnSpPr>
          <p:spPr>
            <a:xfrm>
              <a:off x="2958479" y="3501056"/>
              <a:ext cx="207104" cy="31714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0953458A-C19A-4EF2-A839-09B2D3737C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1157" y="3112833"/>
              <a:ext cx="319752" cy="70536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1427F9DB-A957-4821-9F52-B12FD51EC35D}"/>
                </a:ext>
              </a:extLst>
            </p:cNvPr>
            <p:cNvCxnSpPr>
              <a:cxnSpLocks/>
            </p:cNvCxnSpPr>
            <p:nvPr/>
          </p:nvCxnSpPr>
          <p:spPr>
            <a:xfrm>
              <a:off x="3500909" y="3112833"/>
              <a:ext cx="214790" cy="116341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6DF7F80B-48EC-4B35-BD35-F832A9CD7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5699" y="3892225"/>
              <a:ext cx="106407" cy="38402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F19DF813-9E9A-43AE-9CAF-77304ED9E48E}"/>
                </a:ext>
              </a:extLst>
            </p:cNvPr>
            <p:cNvCxnSpPr>
              <a:cxnSpLocks/>
            </p:cNvCxnSpPr>
            <p:nvPr/>
          </p:nvCxnSpPr>
          <p:spPr>
            <a:xfrm>
              <a:off x="3822106" y="3892225"/>
              <a:ext cx="169589" cy="51199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1E5190B-C323-475F-9D75-3A4DF90E0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1695" y="4194495"/>
              <a:ext cx="198304" cy="20972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55EE987A-CC2A-44FC-90A2-EC7E7F25EDEB}"/>
                </a:ext>
              </a:extLst>
            </p:cNvPr>
            <p:cNvCxnSpPr>
              <a:cxnSpLocks/>
            </p:cNvCxnSpPr>
            <p:nvPr/>
          </p:nvCxnSpPr>
          <p:spPr>
            <a:xfrm>
              <a:off x="4189999" y="4194495"/>
              <a:ext cx="145781" cy="10486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18321549-9AEC-4AA4-889C-B5E315E59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2609" y="4135340"/>
              <a:ext cx="436963" cy="16401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4534B729-0355-4C73-9033-B10490D57F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9572" y="4135340"/>
              <a:ext cx="152400" cy="1524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225881A6-FD11-488E-881F-21C66C6AC3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1677" y="4221215"/>
              <a:ext cx="319253" cy="5503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5304A3-DAE4-4D13-9B22-C30D64032003}"/>
                </a:ext>
              </a:extLst>
            </p:cNvPr>
            <p:cNvCxnSpPr>
              <a:cxnSpLocks/>
            </p:cNvCxnSpPr>
            <p:nvPr/>
          </p:nvCxnSpPr>
          <p:spPr>
            <a:xfrm>
              <a:off x="5220930" y="4217348"/>
              <a:ext cx="224377" cy="8200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DC42A5D6-A84A-484D-B29E-A6A2579B7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5307" y="3892225"/>
              <a:ext cx="152400" cy="39551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E2DE0875-421E-4EA0-99E5-CA37808FB9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8277" y="3892225"/>
              <a:ext cx="155083" cy="38402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79A0006C-B643-4C0F-B0F7-52116975C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3360" y="3984205"/>
              <a:ext cx="225282" cy="27414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50DC3EE9-EE8C-4D57-BD45-A50371C27B8E}"/>
                </a:ext>
              </a:extLst>
            </p:cNvPr>
            <p:cNvCxnSpPr>
              <a:cxnSpLocks/>
            </p:cNvCxnSpPr>
            <p:nvPr/>
          </p:nvCxnSpPr>
          <p:spPr>
            <a:xfrm>
              <a:off x="5978158" y="3984205"/>
              <a:ext cx="197650" cy="16728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40FAE840-5DD0-4D3F-9BB0-D756A75710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193" y="4013782"/>
              <a:ext cx="150176" cy="13444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ADC61511-8EF9-4A16-93BF-2C96693DCE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8370" y="4010520"/>
              <a:ext cx="156646" cy="21069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49E2A4E6-DF12-4B15-B151-5D1B6B74B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6925" y="4076236"/>
              <a:ext cx="113336" cy="1436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2C7FED0B-CC98-42F2-8EA7-EE92EA5C6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7269" y="4067845"/>
              <a:ext cx="243542" cy="1639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EEB7FECE-1A20-4612-BF4E-6774F4C4AF31}"/>
                </a:ext>
              </a:extLst>
            </p:cNvPr>
            <p:cNvCxnSpPr>
              <a:cxnSpLocks/>
            </p:cNvCxnSpPr>
            <p:nvPr/>
          </p:nvCxnSpPr>
          <p:spPr>
            <a:xfrm>
              <a:off x="6840811" y="4076040"/>
              <a:ext cx="110344" cy="23030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012A1A7B-36D8-44F7-B08B-35908374C6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9121" y="4132645"/>
              <a:ext cx="219745" cy="15639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F26734C-3344-46B6-BB5E-D03FE6F183AC}"/>
              </a:ext>
            </a:extLst>
          </p:cNvPr>
          <p:cNvSpPr/>
          <p:nvPr/>
        </p:nvSpPr>
        <p:spPr>
          <a:xfrm>
            <a:off x="1439568" y="3137483"/>
            <a:ext cx="515067" cy="21357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r>
              <a:rPr lang="ko-KR" altLang="en-US" sz="900" dirty="0"/>
              <a:t>일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259FAC5-B6B6-4B6A-967B-4F4AEDE4B122}"/>
              </a:ext>
            </a:extLst>
          </p:cNvPr>
          <p:cNvSpPr/>
          <p:nvPr/>
        </p:nvSpPr>
        <p:spPr>
          <a:xfrm>
            <a:off x="2038526" y="3137483"/>
            <a:ext cx="515067" cy="21357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r>
              <a:rPr lang="ko-KR" altLang="en-US" sz="900" dirty="0"/>
              <a:t>개월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5763960E-ABA1-4928-B77C-11CC3ED84823}"/>
              </a:ext>
            </a:extLst>
          </p:cNvPr>
          <p:cNvSpPr/>
          <p:nvPr/>
        </p:nvSpPr>
        <p:spPr>
          <a:xfrm>
            <a:off x="2637484" y="3137483"/>
            <a:ext cx="515067" cy="213574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r>
              <a:rPr lang="ko-KR" altLang="en-US" sz="900" dirty="0">
                <a:solidFill>
                  <a:schemeClr val="bg1"/>
                </a:solidFill>
              </a:rPr>
              <a:t>개월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2C8BAB4-0D5A-4DA2-AC1F-455578E101EC}"/>
              </a:ext>
            </a:extLst>
          </p:cNvPr>
          <p:cNvSpPr/>
          <p:nvPr/>
        </p:nvSpPr>
        <p:spPr>
          <a:xfrm>
            <a:off x="3234734" y="3139625"/>
            <a:ext cx="515067" cy="21357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r>
              <a:rPr lang="ko-KR" altLang="en-US" sz="900" dirty="0"/>
              <a:t>년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E854EABE-96FF-4294-A417-D97ED24016DC}"/>
              </a:ext>
            </a:extLst>
          </p:cNvPr>
          <p:cNvSpPr txBox="1"/>
          <p:nvPr/>
        </p:nvSpPr>
        <p:spPr>
          <a:xfrm>
            <a:off x="7430878" y="3245430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95,500</a:t>
            </a:r>
            <a:endParaRPr lang="ko-KR" altLang="en-US" sz="900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CEF243A-4196-43D3-AD26-558147A005B5}"/>
              </a:ext>
            </a:extLst>
          </p:cNvPr>
          <p:cNvSpPr txBox="1"/>
          <p:nvPr/>
        </p:nvSpPr>
        <p:spPr>
          <a:xfrm>
            <a:off x="7435216" y="3602940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84,400</a:t>
            </a:r>
            <a:endParaRPr lang="ko-KR" altLang="en-US" sz="900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F7058D8-A326-4442-9388-F6C0B7D9AD65}"/>
              </a:ext>
            </a:extLst>
          </p:cNvPr>
          <p:cNvSpPr txBox="1"/>
          <p:nvPr/>
        </p:nvSpPr>
        <p:spPr>
          <a:xfrm>
            <a:off x="7439789" y="4014330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73,000</a:t>
            </a:r>
            <a:endParaRPr lang="ko-KR" altLang="en-US" sz="9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6D522AD-269A-4FA4-AC81-D55AD71D40C8}"/>
              </a:ext>
            </a:extLst>
          </p:cNvPr>
          <p:cNvSpPr txBox="1"/>
          <p:nvPr/>
        </p:nvSpPr>
        <p:spPr>
          <a:xfrm>
            <a:off x="7439789" y="4424243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62,020</a:t>
            </a:r>
            <a:endParaRPr lang="ko-KR" altLang="en-US" sz="900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968ABACA-ED9C-4521-A969-736D0ED4491B}"/>
              </a:ext>
            </a:extLst>
          </p:cNvPr>
          <p:cNvSpPr txBox="1"/>
          <p:nvPr/>
        </p:nvSpPr>
        <p:spPr>
          <a:xfrm>
            <a:off x="7439789" y="4834156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51,300</a:t>
            </a:r>
            <a:endParaRPr lang="ko-KR" altLang="en-US" sz="900" dirty="0"/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D78C9DC2-E39D-427B-8972-6F2580D14046}"/>
              </a:ext>
            </a:extLst>
          </p:cNvPr>
          <p:cNvGrpSpPr/>
          <p:nvPr/>
        </p:nvGrpSpPr>
        <p:grpSpPr>
          <a:xfrm>
            <a:off x="4204008" y="4571435"/>
            <a:ext cx="216074" cy="242624"/>
            <a:chOff x="2366388" y="5440537"/>
            <a:chExt cx="368561" cy="413848"/>
          </a:xfrm>
        </p:grpSpPr>
        <p:sp>
          <p:nvSpPr>
            <p:cNvPr id="197" name="순서도: 다른 페이지 연결선 196">
              <a:extLst>
                <a:ext uri="{FF2B5EF4-FFF2-40B4-BE49-F238E27FC236}">
                  <a16:creationId xmlns:a16="http://schemas.microsoft.com/office/drawing/2014/main" id="{8FD19798-ED97-4FB7-923E-DF2CFC63FA2B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495779B0-5D8C-4008-9BB4-B7BE40A1241F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195" name="그림 194">
              <a:extLst>
                <a:ext uri="{FF2B5EF4-FFF2-40B4-BE49-F238E27FC236}">
                  <a16:creationId xmlns:a16="http://schemas.microsoft.com/office/drawing/2014/main" id="{7867C95E-8F0B-4FDC-BA48-CB6D44DF1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C9C48350-0002-4F88-BA32-B9A62EDB3AEF}"/>
              </a:ext>
            </a:extLst>
          </p:cNvPr>
          <p:cNvGrpSpPr/>
          <p:nvPr/>
        </p:nvGrpSpPr>
        <p:grpSpPr>
          <a:xfrm>
            <a:off x="4851545" y="4563888"/>
            <a:ext cx="216074" cy="242624"/>
            <a:chOff x="2366388" y="5440537"/>
            <a:chExt cx="368561" cy="413848"/>
          </a:xfrm>
        </p:grpSpPr>
        <p:sp>
          <p:nvSpPr>
            <p:cNvPr id="200" name="순서도: 다른 페이지 연결선 199">
              <a:extLst>
                <a:ext uri="{FF2B5EF4-FFF2-40B4-BE49-F238E27FC236}">
                  <a16:creationId xmlns:a16="http://schemas.microsoft.com/office/drawing/2014/main" id="{9D810F4F-ACF8-43D6-AE10-03DA8A81842E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3B3593D-4595-49C7-9F38-D2AF7E9E8F91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202" name="그림 201">
              <a:extLst>
                <a:ext uri="{FF2B5EF4-FFF2-40B4-BE49-F238E27FC236}">
                  <a16:creationId xmlns:a16="http://schemas.microsoft.com/office/drawing/2014/main" id="{6974F6BC-D121-42A4-822E-E8D4C4667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A81799C0-E5BE-49AE-B794-0C6CA2053ADC}"/>
              </a:ext>
            </a:extLst>
          </p:cNvPr>
          <p:cNvGrpSpPr/>
          <p:nvPr/>
        </p:nvGrpSpPr>
        <p:grpSpPr>
          <a:xfrm>
            <a:off x="5468138" y="4232827"/>
            <a:ext cx="216074" cy="242624"/>
            <a:chOff x="2366388" y="5440537"/>
            <a:chExt cx="368561" cy="413848"/>
          </a:xfrm>
        </p:grpSpPr>
        <p:sp>
          <p:nvSpPr>
            <p:cNvPr id="204" name="순서도: 다른 페이지 연결선 203">
              <a:extLst>
                <a:ext uri="{FF2B5EF4-FFF2-40B4-BE49-F238E27FC236}">
                  <a16:creationId xmlns:a16="http://schemas.microsoft.com/office/drawing/2014/main" id="{A3750FF6-793B-4836-83EB-C36014C05A23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C8D9121-8122-45E7-B36B-01860C2ECB36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206" name="그림 205">
              <a:extLst>
                <a:ext uri="{FF2B5EF4-FFF2-40B4-BE49-F238E27FC236}">
                  <a16:creationId xmlns:a16="http://schemas.microsoft.com/office/drawing/2014/main" id="{CD9512BA-130E-4AEC-98CF-6768865CF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D4ECF8E-A666-4D87-9C89-7C7B60738B6C}"/>
              </a:ext>
            </a:extLst>
          </p:cNvPr>
          <p:cNvGrpSpPr/>
          <p:nvPr/>
        </p:nvGrpSpPr>
        <p:grpSpPr>
          <a:xfrm>
            <a:off x="6541890" y="4411673"/>
            <a:ext cx="216074" cy="242624"/>
            <a:chOff x="2366388" y="5440537"/>
            <a:chExt cx="368561" cy="413848"/>
          </a:xfrm>
        </p:grpSpPr>
        <p:sp>
          <p:nvSpPr>
            <p:cNvPr id="208" name="순서도: 다른 페이지 연결선 207">
              <a:extLst>
                <a:ext uri="{FF2B5EF4-FFF2-40B4-BE49-F238E27FC236}">
                  <a16:creationId xmlns:a16="http://schemas.microsoft.com/office/drawing/2014/main" id="{74A61CB2-D556-4AE4-A5CA-8235A0CE91D1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2C35E6A1-8B9A-424E-B158-89750CA0606E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210" name="그림 209">
              <a:extLst>
                <a:ext uri="{FF2B5EF4-FFF2-40B4-BE49-F238E27FC236}">
                  <a16:creationId xmlns:a16="http://schemas.microsoft.com/office/drawing/2014/main" id="{2B532EE9-67C9-4A02-B75E-5E2714E0B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FB849A1E-66FC-47F5-B7DF-64E0F1B3FC2B}"/>
              </a:ext>
            </a:extLst>
          </p:cNvPr>
          <p:cNvGrpSpPr/>
          <p:nvPr/>
        </p:nvGrpSpPr>
        <p:grpSpPr>
          <a:xfrm>
            <a:off x="2130806" y="4336653"/>
            <a:ext cx="216074" cy="242624"/>
            <a:chOff x="2366388" y="5440537"/>
            <a:chExt cx="368561" cy="413848"/>
          </a:xfrm>
        </p:grpSpPr>
        <p:sp>
          <p:nvSpPr>
            <p:cNvPr id="212" name="순서도: 다른 페이지 연결선 211">
              <a:extLst>
                <a:ext uri="{FF2B5EF4-FFF2-40B4-BE49-F238E27FC236}">
                  <a16:creationId xmlns:a16="http://schemas.microsoft.com/office/drawing/2014/main" id="{4305A053-993F-4613-B4C5-D1AD17595E6E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60A54AD-9077-480A-A355-B2BAE91684D5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214" name="그림 213">
              <a:extLst>
                <a:ext uri="{FF2B5EF4-FFF2-40B4-BE49-F238E27FC236}">
                  <a16:creationId xmlns:a16="http://schemas.microsoft.com/office/drawing/2014/main" id="{DA8051C9-214A-45DA-BDEF-0709994EB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1F1C6F2E-EE39-4175-9A42-AE030A76877C}"/>
              </a:ext>
            </a:extLst>
          </p:cNvPr>
          <p:cNvSpPr/>
          <p:nvPr/>
        </p:nvSpPr>
        <p:spPr>
          <a:xfrm>
            <a:off x="2102986" y="4136594"/>
            <a:ext cx="286382" cy="158391"/>
          </a:xfrm>
          <a:prstGeom prst="roundRect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+2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81714082-0A2E-4C58-9B9D-47D0FDDBBF8C}"/>
              </a:ext>
            </a:extLst>
          </p:cNvPr>
          <p:cNvSpPr/>
          <p:nvPr/>
        </p:nvSpPr>
        <p:spPr>
          <a:xfrm>
            <a:off x="5374260" y="4043882"/>
            <a:ext cx="397365" cy="158391"/>
          </a:xfrm>
          <a:prstGeom prst="roundRect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+124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7" name="사각형: 둥근 모서리 216">
            <a:extLst>
              <a:ext uri="{FF2B5EF4-FFF2-40B4-BE49-F238E27FC236}">
                <a16:creationId xmlns:a16="http://schemas.microsoft.com/office/drawing/2014/main" id="{191709DC-4125-456C-9DEA-BF253B494B85}"/>
              </a:ext>
            </a:extLst>
          </p:cNvPr>
          <p:cNvSpPr/>
          <p:nvPr/>
        </p:nvSpPr>
        <p:spPr>
          <a:xfrm>
            <a:off x="4813828" y="4351847"/>
            <a:ext cx="286382" cy="158391"/>
          </a:xfrm>
          <a:prstGeom prst="roundRect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+ 12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40CBB0F-E4C8-413C-956B-AEEE8058CCAC}"/>
              </a:ext>
            </a:extLst>
          </p:cNvPr>
          <p:cNvSpPr txBox="1"/>
          <p:nvPr/>
        </p:nvSpPr>
        <p:spPr>
          <a:xfrm>
            <a:off x="7571224" y="2143708"/>
            <a:ext cx="8985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07.28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데이터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CEBB5FC-B148-470A-8FE7-CE19A41BA26B}"/>
              </a:ext>
            </a:extLst>
          </p:cNvPr>
          <p:cNvSpPr txBox="1"/>
          <p:nvPr/>
        </p:nvSpPr>
        <p:spPr>
          <a:xfrm>
            <a:off x="4778819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전일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시가 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3C5F22A-E7BA-4F0B-81B9-8952ADB2215D}"/>
              </a:ext>
            </a:extLst>
          </p:cNvPr>
          <p:cNvSpPr txBox="1"/>
          <p:nvPr/>
        </p:nvSpPr>
        <p:spPr>
          <a:xfrm>
            <a:off x="5426790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79,200</a:t>
            </a:r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/>
              <a:t>78,800</a:t>
            </a:r>
            <a:endParaRPr lang="ko-KR" altLang="en-US" sz="80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67CCA353-FA19-465D-8653-AC436D0586C2}"/>
              </a:ext>
            </a:extLst>
          </p:cNvPr>
          <p:cNvSpPr txBox="1"/>
          <p:nvPr/>
        </p:nvSpPr>
        <p:spPr>
          <a:xfrm>
            <a:off x="5935963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고가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저가 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1EDF69E-944A-4182-B12C-C602F846A313}"/>
              </a:ext>
            </a:extLst>
          </p:cNvPr>
          <p:cNvSpPr txBox="1"/>
          <p:nvPr/>
        </p:nvSpPr>
        <p:spPr>
          <a:xfrm>
            <a:off x="6466488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79,400</a:t>
            </a:r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/>
              <a:t>78,800</a:t>
            </a:r>
            <a:endParaRPr lang="ko-KR" altLang="en-US" sz="800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5E8C7F5-967E-4A2C-8594-DA688844F269}"/>
              </a:ext>
            </a:extLst>
          </p:cNvPr>
          <p:cNvSpPr txBox="1"/>
          <p:nvPr/>
        </p:nvSpPr>
        <p:spPr>
          <a:xfrm>
            <a:off x="7053253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거래량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거래대금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DB26C36-61B6-4745-8224-6ABF2D614862}"/>
              </a:ext>
            </a:extLst>
          </p:cNvPr>
          <p:cNvSpPr txBox="1"/>
          <p:nvPr/>
        </p:nvSpPr>
        <p:spPr>
          <a:xfrm>
            <a:off x="7339602" y="2369687"/>
            <a:ext cx="104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/>
              <a:t>13,843,010</a:t>
            </a:r>
          </a:p>
          <a:p>
            <a:pPr algn="r"/>
            <a:endParaRPr lang="en-US" altLang="ko-KR" sz="800" dirty="0"/>
          </a:p>
          <a:p>
            <a:pPr algn="r"/>
            <a:r>
              <a:rPr lang="en-US" altLang="ko-KR" sz="800" dirty="0"/>
              <a:t>1,093,934</a:t>
            </a:r>
            <a:r>
              <a:rPr lang="ko-KR" altLang="en-US" sz="800" dirty="0"/>
              <a:t>백만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0E12150-5FC2-43AA-9890-92F730F9BC1A}"/>
              </a:ext>
            </a:extLst>
          </p:cNvPr>
          <p:cNvSpPr txBox="1"/>
          <p:nvPr/>
        </p:nvSpPr>
        <p:spPr>
          <a:xfrm>
            <a:off x="1233398" y="5339088"/>
            <a:ext cx="280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삼성전자  </a:t>
            </a:r>
            <a:r>
              <a:rPr lang="ko-KR" altLang="en-US" sz="1000" dirty="0"/>
              <a:t>커뮤니티   </a:t>
            </a:r>
            <a:r>
              <a:rPr lang="en-US" altLang="ko-KR" sz="1000" b="1" dirty="0"/>
              <a:t>138</a:t>
            </a:r>
            <a:r>
              <a:rPr lang="en-US" altLang="ko-KR" sz="1000" dirty="0"/>
              <a:t> </a:t>
            </a:r>
            <a:r>
              <a:rPr lang="ko-KR" altLang="en-US" sz="1000" dirty="0"/>
              <a:t>게시글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6089E4BD-4155-413E-AF68-F7A755CE1A7A}"/>
              </a:ext>
            </a:extLst>
          </p:cNvPr>
          <p:cNvSpPr/>
          <p:nvPr/>
        </p:nvSpPr>
        <p:spPr>
          <a:xfrm>
            <a:off x="137439" y="6679092"/>
            <a:ext cx="9664072" cy="1077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indent="180975" algn="ctr"/>
            <a:r>
              <a:rPr lang="ko-KR" altLang="en-US" sz="700" b="1">
                <a:solidFill>
                  <a:srgbClr val="002060"/>
                </a:solidFill>
                <a:cs typeface="Segoe UI" panose="020B0502040204020203" pitchFamily="34" charset="0"/>
              </a:rPr>
              <a:t>다음 이어서</a:t>
            </a:r>
            <a:endParaRPr lang="en-US" altLang="ko-KR" sz="700" b="1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49A3FF70-3B13-4D12-86C5-585167F1865C}"/>
              </a:ext>
            </a:extLst>
          </p:cNvPr>
          <p:cNvSpPr txBox="1"/>
          <p:nvPr/>
        </p:nvSpPr>
        <p:spPr>
          <a:xfrm>
            <a:off x="1347441" y="6095920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2021-05-01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36D7D7F-C551-4A69-A276-85D86256BB96}"/>
              </a:ext>
            </a:extLst>
          </p:cNvPr>
          <p:cNvSpPr txBox="1"/>
          <p:nvPr/>
        </p:nvSpPr>
        <p:spPr>
          <a:xfrm>
            <a:off x="2203962" y="6095920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/>
              <a:t>124</a:t>
            </a:r>
            <a:endParaRPr lang="ko-KR" altLang="en-US" sz="900" b="1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65FB4CB3-2D7D-4339-A2BB-7CBCBF7D0027}"/>
              </a:ext>
            </a:extLst>
          </p:cNvPr>
          <p:cNvSpPr txBox="1"/>
          <p:nvPr/>
        </p:nvSpPr>
        <p:spPr>
          <a:xfrm>
            <a:off x="1340342" y="6404012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2021-03-12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9FE8C6A4-2E84-430B-8E99-6CB72985D7D1}"/>
              </a:ext>
            </a:extLst>
          </p:cNvPr>
          <p:cNvSpPr txBox="1"/>
          <p:nvPr/>
        </p:nvSpPr>
        <p:spPr>
          <a:xfrm>
            <a:off x="2196863" y="6404012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/>
              <a:t>12</a:t>
            </a:r>
            <a:endParaRPr lang="ko-KR" altLang="en-US" sz="900" b="1" dirty="0"/>
          </a:p>
        </p:txBody>
      </p:sp>
      <p:pic>
        <p:nvPicPr>
          <p:cNvPr id="249" name="그림 248">
            <a:extLst>
              <a:ext uri="{FF2B5EF4-FFF2-40B4-BE49-F238E27FC236}">
                <a16:creationId xmlns:a16="http://schemas.microsoft.com/office/drawing/2014/main" id="{D7B3403C-73E8-4E3A-B55B-21D9A497061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2486"/>
          <a:stretch/>
        </p:blipFill>
        <p:spPr>
          <a:xfrm>
            <a:off x="3531192" y="5667308"/>
            <a:ext cx="4740972" cy="994228"/>
          </a:xfrm>
          <a:prstGeom prst="rect">
            <a:avLst/>
          </a:prstGeom>
        </p:spPr>
      </p:pic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DDD8924B-657B-44B8-B217-07FB0A5C72F5}"/>
              </a:ext>
            </a:extLst>
          </p:cNvPr>
          <p:cNvSpPr/>
          <p:nvPr/>
        </p:nvSpPr>
        <p:spPr>
          <a:xfrm>
            <a:off x="1264605" y="5708610"/>
            <a:ext cx="2153561" cy="393863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7F7E134-D3E4-43A6-BBB8-3689437C6A5D}"/>
              </a:ext>
            </a:extLst>
          </p:cNvPr>
          <p:cNvSpPr txBox="1"/>
          <p:nvPr/>
        </p:nvSpPr>
        <p:spPr>
          <a:xfrm>
            <a:off x="1347441" y="5786052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2021-07-29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F833203-A78E-4B5C-B61E-D30B540F2201}"/>
              </a:ext>
            </a:extLst>
          </p:cNvPr>
          <p:cNvSpPr txBox="1"/>
          <p:nvPr/>
        </p:nvSpPr>
        <p:spPr>
          <a:xfrm>
            <a:off x="2203962" y="5786052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251" name="사각형: 둥근 모서리 250">
            <a:extLst>
              <a:ext uri="{FF2B5EF4-FFF2-40B4-BE49-F238E27FC236}">
                <a16:creationId xmlns:a16="http://schemas.microsoft.com/office/drawing/2014/main" id="{D968A154-9CFF-4191-8F36-068D9FF74945}"/>
              </a:ext>
            </a:extLst>
          </p:cNvPr>
          <p:cNvSpPr/>
          <p:nvPr/>
        </p:nvSpPr>
        <p:spPr>
          <a:xfrm>
            <a:off x="995486" y="1510169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*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34802E1C-0E49-4A94-A3AF-C7C28295E8B3}"/>
              </a:ext>
            </a:extLst>
          </p:cNvPr>
          <p:cNvSpPr/>
          <p:nvPr/>
        </p:nvSpPr>
        <p:spPr>
          <a:xfrm>
            <a:off x="1193343" y="1647945"/>
            <a:ext cx="906932" cy="36114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721F7DD5-2579-4614-93C3-CE04A805526A}"/>
              </a:ext>
            </a:extLst>
          </p:cNvPr>
          <p:cNvSpPr/>
          <p:nvPr/>
        </p:nvSpPr>
        <p:spPr>
          <a:xfrm>
            <a:off x="3027367" y="1687514"/>
            <a:ext cx="996249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종목 심층 분석</a:t>
            </a:r>
          </a:p>
        </p:txBody>
      </p:sp>
    </p:spTree>
    <p:extLst>
      <p:ext uri="{BB962C8B-B14F-4D97-AF65-F5344CB8AC3E}">
        <p14:creationId xmlns:p14="http://schemas.microsoft.com/office/powerpoint/2010/main" val="40865087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삼성전자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294986"/>
              </p:ext>
            </p:extLst>
          </p:nvPr>
        </p:nvGraphicFramePr>
        <p:xfrm>
          <a:off x="9801510" y="768586"/>
          <a:ext cx="2258189" cy="416861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종목정보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종목에 대한 간략한 정보를 표시함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종목명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종목코드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시장종류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종가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등락가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등락률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고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저 가격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거래량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거래대금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의도</a:t>
                      </a:r>
                      <a:r>
                        <a:rPr lang="en-US" altLang="ko-KR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자세한 정보는 </a:t>
                      </a:r>
                      <a:r>
                        <a:rPr lang="en-US" altLang="ko-KR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[AI </a:t>
                      </a: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 분석</a:t>
                      </a:r>
                      <a:r>
                        <a:rPr lang="en-US" altLang="ko-KR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에서 제공하고 있기 때문에 간략하게만 표시</a:t>
                      </a: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에 따라 받아오는 데이터가 다르나</a:t>
                      </a: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대부분 무료인 경우 </a:t>
                      </a:r>
                      <a:r>
                        <a:rPr lang="en-US" altLang="ko-KR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전일</a:t>
                      </a:r>
                      <a:r>
                        <a:rPr lang="en-US" altLang="ko-KR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데이터 인 경우가 많음</a:t>
                      </a: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----------------------------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색상</a:t>
                      </a:r>
                      <a:endParaRPr lang="en-US" altLang="ko-KR" sz="7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종가</a:t>
                      </a:r>
                      <a:r>
                        <a:rPr lang="en-US" altLang="ko-KR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등락가</a:t>
                      </a:r>
                      <a:r>
                        <a:rPr lang="en-US" altLang="ko-KR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등락률</a:t>
                      </a: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상승일 경우 빨강 계열</a:t>
                      </a: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변동 없을 경우 검정</a:t>
                      </a: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하락일 경우 파랑 계열</a:t>
                      </a: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고가 </a:t>
                      </a:r>
                      <a:r>
                        <a:rPr lang="en-US" altLang="ko-KR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빨강 계열</a:t>
                      </a: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저가 </a:t>
                      </a:r>
                      <a:r>
                        <a:rPr lang="en-US" altLang="ko-KR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파랑 계열</a:t>
                      </a: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이외 데이터 특별한 색상 없음</a:t>
                      </a: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3" y="2222775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4224" y="1613250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2F82BB-F82F-4441-9882-45D4398FFB22}"/>
              </a:ext>
            </a:extLst>
          </p:cNvPr>
          <p:cNvSpPr/>
          <p:nvPr/>
        </p:nvSpPr>
        <p:spPr>
          <a:xfrm>
            <a:off x="1264605" y="3028427"/>
            <a:ext cx="7015949" cy="208886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5FC1B02-EE5F-4A36-A2A8-7CADF8D45DE4}"/>
              </a:ext>
            </a:extLst>
          </p:cNvPr>
          <p:cNvSpPr txBox="1"/>
          <p:nvPr/>
        </p:nvSpPr>
        <p:spPr>
          <a:xfrm>
            <a:off x="1168694" y="2183238"/>
            <a:ext cx="2808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삼성전자 </a:t>
            </a:r>
            <a:r>
              <a:rPr lang="en-US" altLang="ko-KR" sz="1100" dirty="0"/>
              <a:t>005930</a:t>
            </a:r>
            <a:r>
              <a:rPr lang="en-US" altLang="ko-KR" sz="1400" dirty="0"/>
              <a:t>  </a:t>
            </a:r>
            <a:r>
              <a:rPr lang="en-US" altLang="ko-KR" sz="900" dirty="0"/>
              <a:t>(</a:t>
            </a:r>
            <a:r>
              <a:rPr lang="ko-KR" altLang="en-US" sz="900" dirty="0"/>
              <a:t>코스피</a:t>
            </a:r>
            <a:r>
              <a:rPr lang="en-US" altLang="ko-KR" sz="900" dirty="0"/>
              <a:t>)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9855E5-895C-49FF-9885-528F516DA5C5}"/>
              </a:ext>
            </a:extLst>
          </p:cNvPr>
          <p:cNvSpPr txBox="1"/>
          <p:nvPr/>
        </p:nvSpPr>
        <p:spPr>
          <a:xfrm>
            <a:off x="1168694" y="2496926"/>
            <a:ext cx="2808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79,000  </a:t>
            </a:r>
            <a:r>
              <a:rPr lang="ko-KR" altLang="en-US" sz="1000" dirty="0"/>
              <a:t>▼ </a:t>
            </a:r>
            <a:r>
              <a:rPr lang="en-US" altLang="ko-KR" sz="1000" dirty="0"/>
              <a:t>200   -0.25%</a:t>
            </a:r>
            <a:endParaRPr lang="ko-KR" altLang="en-US" sz="1600" dirty="0"/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B1F1D8A-C3A3-4166-9588-8A83DEE1E517}"/>
              </a:ext>
            </a:extLst>
          </p:cNvPr>
          <p:cNvGrpSpPr/>
          <p:nvPr/>
        </p:nvGrpSpPr>
        <p:grpSpPr>
          <a:xfrm>
            <a:off x="1475804" y="3700063"/>
            <a:ext cx="5683062" cy="1291387"/>
            <a:chOff x="1475804" y="3112833"/>
            <a:chExt cx="5683062" cy="1291387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DC99115-0BD1-4855-9BC4-9BFB716B9D10}"/>
                </a:ext>
              </a:extLst>
            </p:cNvPr>
            <p:cNvCxnSpPr/>
            <p:nvPr/>
          </p:nvCxnSpPr>
          <p:spPr>
            <a:xfrm flipV="1">
              <a:off x="1475804" y="4076186"/>
              <a:ext cx="109715" cy="11830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3A101A2F-FAE0-4B66-94AB-577B3A9ECC76}"/>
                </a:ext>
              </a:extLst>
            </p:cNvPr>
            <p:cNvCxnSpPr>
              <a:cxnSpLocks/>
            </p:cNvCxnSpPr>
            <p:nvPr/>
          </p:nvCxnSpPr>
          <p:spPr>
            <a:xfrm>
              <a:off x="1585519" y="4076186"/>
              <a:ext cx="169872" cy="20006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25CE52B-EA90-451C-97B9-45BFCCA9C2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5391" y="3892225"/>
              <a:ext cx="320914" cy="38402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88D1BFA-F897-4ADC-9B46-0F48FC3210E8}"/>
                </a:ext>
              </a:extLst>
            </p:cNvPr>
            <p:cNvCxnSpPr>
              <a:cxnSpLocks/>
            </p:cNvCxnSpPr>
            <p:nvPr/>
          </p:nvCxnSpPr>
          <p:spPr>
            <a:xfrm>
              <a:off x="2076305" y="3892225"/>
              <a:ext cx="169872" cy="18396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CAC45134-AF31-4D6B-B859-9EC6F6029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6177" y="3892225"/>
              <a:ext cx="222678" cy="18396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C93C8CEC-469F-4F26-98F9-F6E4BAE69FA3}"/>
                </a:ext>
              </a:extLst>
            </p:cNvPr>
            <p:cNvCxnSpPr>
              <a:cxnSpLocks/>
            </p:cNvCxnSpPr>
            <p:nvPr/>
          </p:nvCxnSpPr>
          <p:spPr>
            <a:xfrm>
              <a:off x="2468855" y="3892225"/>
              <a:ext cx="319752" cy="24311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49CE4155-4174-4DF3-AB77-65B5E5522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8607" y="3501056"/>
              <a:ext cx="169872" cy="63428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08A38B6A-20D9-4EE1-B524-8FDAEDE06AF7}"/>
                </a:ext>
              </a:extLst>
            </p:cNvPr>
            <p:cNvCxnSpPr>
              <a:cxnSpLocks/>
            </p:cNvCxnSpPr>
            <p:nvPr/>
          </p:nvCxnSpPr>
          <p:spPr>
            <a:xfrm>
              <a:off x="2958479" y="3501056"/>
              <a:ext cx="207104" cy="31714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0953458A-C19A-4EF2-A839-09B2D3737C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1157" y="3112833"/>
              <a:ext cx="319752" cy="70536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1427F9DB-A957-4821-9F52-B12FD51EC35D}"/>
                </a:ext>
              </a:extLst>
            </p:cNvPr>
            <p:cNvCxnSpPr>
              <a:cxnSpLocks/>
            </p:cNvCxnSpPr>
            <p:nvPr/>
          </p:nvCxnSpPr>
          <p:spPr>
            <a:xfrm>
              <a:off x="3500909" y="3112833"/>
              <a:ext cx="214790" cy="116341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6DF7F80B-48EC-4B35-BD35-F832A9CD7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5699" y="3892225"/>
              <a:ext cx="106407" cy="38402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F19DF813-9E9A-43AE-9CAF-77304ED9E48E}"/>
                </a:ext>
              </a:extLst>
            </p:cNvPr>
            <p:cNvCxnSpPr>
              <a:cxnSpLocks/>
            </p:cNvCxnSpPr>
            <p:nvPr/>
          </p:nvCxnSpPr>
          <p:spPr>
            <a:xfrm>
              <a:off x="3822106" y="3892225"/>
              <a:ext cx="169589" cy="51199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1E5190B-C323-475F-9D75-3A4DF90E0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1695" y="4194495"/>
              <a:ext cx="198304" cy="20972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55EE987A-CC2A-44FC-90A2-EC7E7F25EDEB}"/>
                </a:ext>
              </a:extLst>
            </p:cNvPr>
            <p:cNvCxnSpPr>
              <a:cxnSpLocks/>
            </p:cNvCxnSpPr>
            <p:nvPr/>
          </p:nvCxnSpPr>
          <p:spPr>
            <a:xfrm>
              <a:off x="4189999" y="4194495"/>
              <a:ext cx="145781" cy="10486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18321549-9AEC-4AA4-889C-B5E315E59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2609" y="4135340"/>
              <a:ext cx="436963" cy="16401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4534B729-0355-4C73-9033-B10490D57F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9572" y="4135340"/>
              <a:ext cx="152400" cy="1524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225881A6-FD11-488E-881F-21C66C6AC3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1677" y="4221215"/>
              <a:ext cx="319253" cy="5503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5304A3-DAE4-4D13-9B22-C30D64032003}"/>
                </a:ext>
              </a:extLst>
            </p:cNvPr>
            <p:cNvCxnSpPr>
              <a:cxnSpLocks/>
            </p:cNvCxnSpPr>
            <p:nvPr/>
          </p:nvCxnSpPr>
          <p:spPr>
            <a:xfrm>
              <a:off x="5220930" y="4217348"/>
              <a:ext cx="224377" cy="8200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DC42A5D6-A84A-484D-B29E-A6A2579B7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5307" y="3892225"/>
              <a:ext cx="152400" cy="39551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E2DE0875-421E-4EA0-99E5-CA37808FB9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8277" y="3892225"/>
              <a:ext cx="155083" cy="38402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79A0006C-B643-4C0F-B0F7-52116975C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3360" y="3984205"/>
              <a:ext cx="225282" cy="27414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50DC3EE9-EE8C-4D57-BD45-A50371C27B8E}"/>
                </a:ext>
              </a:extLst>
            </p:cNvPr>
            <p:cNvCxnSpPr>
              <a:cxnSpLocks/>
            </p:cNvCxnSpPr>
            <p:nvPr/>
          </p:nvCxnSpPr>
          <p:spPr>
            <a:xfrm>
              <a:off x="5978158" y="3984205"/>
              <a:ext cx="197650" cy="16728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40FAE840-5DD0-4D3F-9BB0-D756A75710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193" y="4013782"/>
              <a:ext cx="150176" cy="13444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ADC61511-8EF9-4A16-93BF-2C96693DCE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8370" y="4010520"/>
              <a:ext cx="156646" cy="21069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49E2A4E6-DF12-4B15-B151-5D1B6B74B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6925" y="4076236"/>
              <a:ext cx="113336" cy="1436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2C7FED0B-CC98-42F2-8EA7-EE92EA5C6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7269" y="4067845"/>
              <a:ext cx="243542" cy="1639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EEB7FECE-1A20-4612-BF4E-6774F4C4AF31}"/>
                </a:ext>
              </a:extLst>
            </p:cNvPr>
            <p:cNvCxnSpPr>
              <a:cxnSpLocks/>
            </p:cNvCxnSpPr>
            <p:nvPr/>
          </p:nvCxnSpPr>
          <p:spPr>
            <a:xfrm>
              <a:off x="6840811" y="4076040"/>
              <a:ext cx="110344" cy="23030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012A1A7B-36D8-44F7-B08B-35908374C6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9121" y="4132645"/>
              <a:ext cx="219745" cy="15639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F26734C-3344-46B6-BB5E-D03FE6F183AC}"/>
              </a:ext>
            </a:extLst>
          </p:cNvPr>
          <p:cNvSpPr/>
          <p:nvPr/>
        </p:nvSpPr>
        <p:spPr>
          <a:xfrm>
            <a:off x="1439568" y="3137483"/>
            <a:ext cx="515067" cy="21357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r>
              <a:rPr lang="ko-KR" altLang="en-US" sz="900" dirty="0"/>
              <a:t>일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259FAC5-B6B6-4B6A-967B-4F4AEDE4B122}"/>
              </a:ext>
            </a:extLst>
          </p:cNvPr>
          <p:cNvSpPr/>
          <p:nvPr/>
        </p:nvSpPr>
        <p:spPr>
          <a:xfrm>
            <a:off x="2038526" y="3137483"/>
            <a:ext cx="515067" cy="21357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r>
              <a:rPr lang="ko-KR" altLang="en-US" sz="900" dirty="0"/>
              <a:t>개월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5763960E-ABA1-4928-B77C-11CC3ED84823}"/>
              </a:ext>
            </a:extLst>
          </p:cNvPr>
          <p:cNvSpPr/>
          <p:nvPr/>
        </p:nvSpPr>
        <p:spPr>
          <a:xfrm>
            <a:off x="2637484" y="3137483"/>
            <a:ext cx="515067" cy="213574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r>
              <a:rPr lang="ko-KR" altLang="en-US" sz="900" dirty="0">
                <a:solidFill>
                  <a:schemeClr val="bg1"/>
                </a:solidFill>
              </a:rPr>
              <a:t>개월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2C8BAB4-0D5A-4DA2-AC1F-455578E101EC}"/>
              </a:ext>
            </a:extLst>
          </p:cNvPr>
          <p:cNvSpPr/>
          <p:nvPr/>
        </p:nvSpPr>
        <p:spPr>
          <a:xfrm>
            <a:off x="3234734" y="3139625"/>
            <a:ext cx="515067" cy="21357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r>
              <a:rPr lang="ko-KR" altLang="en-US" sz="900" dirty="0"/>
              <a:t>년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E854EABE-96FF-4294-A417-D97ED24016DC}"/>
              </a:ext>
            </a:extLst>
          </p:cNvPr>
          <p:cNvSpPr txBox="1"/>
          <p:nvPr/>
        </p:nvSpPr>
        <p:spPr>
          <a:xfrm>
            <a:off x="7430878" y="3245430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95,500</a:t>
            </a:r>
            <a:endParaRPr lang="ko-KR" altLang="en-US" sz="900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CEF243A-4196-43D3-AD26-558147A005B5}"/>
              </a:ext>
            </a:extLst>
          </p:cNvPr>
          <p:cNvSpPr txBox="1"/>
          <p:nvPr/>
        </p:nvSpPr>
        <p:spPr>
          <a:xfrm>
            <a:off x="7435216" y="3602940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84,400</a:t>
            </a:r>
            <a:endParaRPr lang="ko-KR" altLang="en-US" sz="900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F7058D8-A326-4442-9388-F6C0B7D9AD65}"/>
              </a:ext>
            </a:extLst>
          </p:cNvPr>
          <p:cNvSpPr txBox="1"/>
          <p:nvPr/>
        </p:nvSpPr>
        <p:spPr>
          <a:xfrm>
            <a:off x="7439789" y="4014330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73,000</a:t>
            </a:r>
            <a:endParaRPr lang="ko-KR" altLang="en-US" sz="9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6D522AD-269A-4FA4-AC81-D55AD71D40C8}"/>
              </a:ext>
            </a:extLst>
          </p:cNvPr>
          <p:cNvSpPr txBox="1"/>
          <p:nvPr/>
        </p:nvSpPr>
        <p:spPr>
          <a:xfrm>
            <a:off x="7439789" y="4424243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62,020</a:t>
            </a:r>
            <a:endParaRPr lang="ko-KR" altLang="en-US" sz="900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968ABACA-ED9C-4521-A969-736D0ED4491B}"/>
              </a:ext>
            </a:extLst>
          </p:cNvPr>
          <p:cNvSpPr txBox="1"/>
          <p:nvPr/>
        </p:nvSpPr>
        <p:spPr>
          <a:xfrm>
            <a:off x="7439789" y="4834156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51,300</a:t>
            </a:r>
            <a:endParaRPr lang="ko-KR" altLang="en-US" sz="900" dirty="0"/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D78C9DC2-E39D-427B-8972-6F2580D14046}"/>
              </a:ext>
            </a:extLst>
          </p:cNvPr>
          <p:cNvGrpSpPr/>
          <p:nvPr/>
        </p:nvGrpSpPr>
        <p:grpSpPr>
          <a:xfrm>
            <a:off x="4204008" y="4571435"/>
            <a:ext cx="216074" cy="242624"/>
            <a:chOff x="2366388" y="5440537"/>
            <a:chExt cx="368561" cy="413848"/>
          </a:xfrm>
        </p:grpSpPr>
        <p:sp>
          <p:nvSpPr>
            <p:cNvPr id="197" name="순서도: 다른 페이지 연결선 196">
              <a:extLst>
                <a:ext uri="{FF2B5EF4-FFF2-40B4-BE49-F238E27FC236}">
                  <a16:creationId xmlns:a16="http://schemas.microsoft.com/office/drawing/2014/main" id="{8FD19798-ED97-4FB7-923E-DF2CFC63FA2B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495779B0-5D8C-4008-9BB4-B7BE40A1241F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195" name="그림 194">
              <a:extLst>
                <a:ext uri="{FF2B5EF4-FFF2-40B4-BE49-F238E27FC236}">
                  <a16:creationId xmlns:a16="http://schemas.microsoft.com/office/drawing/2014/main" id="{7867C95E-8F0B-4FDC-BA48-CB6D44DF1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C9C48350-0002-4F88-BA32-B9A62EDB3AEF}"/>
              </a:ext>
            </a:extLst>
          </p:cNvPr>
          <p:cNvGrpSpPr/>
          <p:nvPr/>
        </p:nvGrpSpPr>
        <p:grpSpPr>
          <a:xfrm>
            <a:off x="4851545" y="4563888"/>
            <a:ext cx="216074" cy="242624"/>
            <a:chOff x="2366388" y="5440537"/>
            <a:chExt cx="368561" cy="413848"/>
          </a:xfrm>
        </p:grpSpPr>
        <p:sp>
          <p:nvSpPr>
            <p:cNvPr id="200" name="순서도: 다른 페이지 연결선 199">
              <a:extLst>
                <a:ext uri="{FF2B5EF4-FFF2-40B4-BE49-F238E27FC236}">
                  <a16:creationId xmlns:a16="http://schemas.microsoft.com/office/drawing/2014/main" id="{9D810F4F-ACF8-43D6-AE10-03DA8A81842E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3B3593D-4595-49C7-9F38-D2AF7E9E8F91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202" name="그림 201">
              <a:extLst>
                <a:ext uri="{FF2B5EF4-FFF2-40B4-BE49-F238E27FC236}">
                  <a16:creationId xmlns:a16="http://schemas.microsoft.com/office/drawing/2014/main" id="{6974F6BC-D121-42A4-822E-E8D4C4667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A81799C0-E5BE-49AE-B794-0C6CA2053ADC}"/>
              </a:ext>
            </a:extLst>
          </p:cNvPr>
          <p:cNvGrpSpPr/>
          <p:nvPr/>
        </p:nvGrpSpPr>
        <p:grpSpPr>
          <a:xfrm>
            <a:off x="5468138" y="4232827"/>
            <a:ext cx="216074" cy="242624"/>
            <a:chOff x="2366388" y="5440537"/>
            <a:chExt cx="368561" cy="413848"/>
          </a:xfrm>
        </p:grpSpPr>
        <p:sp>
          <p:nvSpPr>
            <p:cNvPr id="204" name="순서도: 다른 페이지 연결선 203">
              <a:extLst>
                <a:ext uri="{FF2B5EF4-FFF2-40B4-BE49-F238E27FC236}">
                  <a16:creationId xmlns:a16="http://schemas.microsoft.com/office/drawing/2014/main" id="{A3750FF6-793B-4836-83EB-C36014C05A23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C8D9121-8122-45E7-B36B-01860C2ECB36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206" name="그림 205">
              <a:extLst>
                <a:ext uri="{FF2B5EF4-FFF2-40B4-BE49-F238E27FC236}">
                  <a16:creationId xmlns:a16="http://schemas.microsoft.com/office/drawing/2014/main" id="{CD9512BA-130E-4AEC-98CF-6768865CF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D4ECF8E-A666-4D87-9C89-7C7B60738B6C}"/>
              </a:ext>
            </a:extLst>
          </p:cNvPr>
          <p:cNvGrpSpPr/>
          <p:nvPr/>
        </p:nvGrpSpPr>
        <p:grpSpPr>
          <a:xfrm>
            <a:off x="6541890" y="4411673"/>
            <a:ext cx="216074" cy="242624"/>
            <a:chOff x="2366388" y="5440537"/>
            <a:chExt cx="368561" cy="413848"/>
          </a:xfrm>
        </p:grpSpPr>
        <p:sp>
          <p:nvSpPr>
            <p:cNvPr id="208" name="순서도: 다른 페이지 연결선 207">
              <a:extLst>
                <a:ext uri="{FF2B5EF4-FFF2-40B4-BE49-F238E27FC236}">
                  <a16:creationId xmlns:a16="http://schemas.microsoft.com/office/drawing/2014/main" id="{74A61CB2-D556-4AE4-A5CA-8235A0CE91D1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2C35E6A1-8B9A-424E-B158-89750CA0606E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210" name="그림 209">
              <a:extLst>
                <a:ext uri="{FF2B5EF4-FFF2-40B4-BE49-F238E27FC236}">
                  <a16:creationId xmlns:a16="http://schemas.microsoft.com/office/drawing/2014/main" id="{2B532EE9-67C9-4A02-B75E-5E2714E0B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FB849A1E-66FC-47F5-B7DF-64E0F1B3FC2B}"/>
              </a:ext>
            </a:extLst>
          </p:cNvPr>
          <p:cNvGrpSpPr/>
          <p:nvPr/>
        </p:nvGrpSpPr>
        <p:grpSpPr>
          <a:xfrm>
            <a:off x="2130806" y="4336653"/>
            <a:ext cx="216074" cy="242624"/>
            <a:chOff x="2366388" y="5440537"/>
            <a:chExt cx="368561" cy="413848"/>
          </a:xfrm>
        </p:grpSpPr>
        <p:sp>
          <p:nvSpPr>
            <p:cNvPr id="212" name="순서도: 다른 페이지 연결선 211">
              <a:extLst>
                <a:ext uri="{FF2B5EF4-FFF2-40B4-BE49-F238E27FC236}">
                  <a16:creationId xmlns:a16="http://schemas.microsoft.com/office/drawing/2014/main" id="{4305A053-993F-4613-B4C5-D1AD17595E6E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60A54AD-9077-480A-A355-B2BAE91684D5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214" name="그림 213">
              <a:extLst>
                <a:ext uri="{FF2B5EF4-FFF2-40B4-BE49-F238E27FC236}">
                  <a16:creationId xmlns:a16="http://schemas.microsoft.com/office/drawing/2014/main" id="{DA8051C9-214A-45DA-BDEF-0709994EB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1F1C6F2E-EE39-4175-9A42-AE030A76877C}"/>
              </a:ext>
            </a:extLst>
          </p:cNvPr>
          <p:cNvSpPr/>
          <p:nvPr/>
        </p:nvSpPr>
        <p:spPr>
          <a:xfrm>
            <a:off x="2102986" y="4136594"/>
            <a:ext cx="286382" cy="158391"/>
          </a:xfrm>
          <a:prstGeom prst="roundRect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+2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81714082-0A2E-4C58-9B9D-47D0FDDBBF8C}"/>
              </a:ext>
            </a:extLst>
          </p:cNvPr>
          <p:cNvSpPr/>
          <p:nvPr/>
        </p:nvSpPr>
        <p:spPr>
          <a:xfrm>
            <a:off x="5374260" y="4043882"/>
            <a:ext cx="397365" cy="158391"/>
          </a:xfrm>
          <a:prstGeom prst="roundRect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+124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7" name="사각형: 둥근 모서리 216">
            <a:extLst>
              <a:ext uri="{FF2B5EF4-FFF2-40B4-BE49-F238E27FC236}">
                <a16:creationId xmlns:a16="http://schemas.microsoft.com/office/drawing/2014/main" id="{191709DC-4125-456C-9DEA-BF253B494B85}"/>
              </a:ext>
            </a:extLst>
          </p:cNvPr>
          <p:cNvSpPr/>
          <p:nvPr/>
        </p:nvSpPr>
        <p:spPr>
          <a:xfrm>
            <a:off x="4813828" y="4351847"/>
            <a:ext cx="286382" cy="158391"/>
          </a:xfrm>
          <a:prstGeom prst="roundRect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+ 12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40CBB0F-E4C8-413C-956B-AEEE8058CCAC}"/>
              </a:ext>
            </a:extLst>
          </p:cNvPr>
          <p:cNvSpPr txBox="1"/>
          <p:nvPr/>
        </p:nvSpPr>
        <p:spPr>
          <a:xfrm>
            <a:off x="7571224" y="2143708"/>
            <a:ext cx="8985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07.28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데이터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CEBB5FC-B148-470A-8FE7-CE19A41BA26B}"/>
              </a:ext>
            </a:extLst>
          </p:cNvPr>
          <p:cNvSpPr txBox="1"/>
          <p:nvPr/>
        </p:nvSpPr>
        <p:spPr>
          <a:xfrm>
            <a:off x="4778819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전일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시가 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3C5F22A-E7BA-4F0B-81B9-8952ADB2215D}"/>
              </a:ext>
            </a:extLst>
          </p:cNvPr>
          <p:cNvSpPr txBox="1"/>
          <p:nvPr/>
        </p:nvSpPr>
        <p:spPr>
          <a:xfrm>
            <a:off x="5426790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79,200</a:t>
            </a:r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/>
              <a:t>78,800</a:t>
            </a:r>
            <a:endParaRPr lang="ko-KR" altLang="en-US" sz="80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67CCA353-FA19-465D-8653-AC436D0586C2}"/>
              </a:ext>
            </a:extLst>
          </p:cNvPr>
          <p:cNvSpPr txBox="1"/>
          <p:nvPr/>
        </p:nvSpPr>
        <p:spPr>
          <a:xfrm>
            <a:off x="5935963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고가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저가 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1EDF69E-944A-4182-B12C-C602F846A313}"/>
              </a:ext>
            </a:extLst>
          </p:cNvPr>
          <p:cNvSpPr txBox="1"/>
          <p:nvPr/>
        </p:nvSpPr>
        <p:spPr>
          <a:xfrm>
            <a:off x="6466488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79,400</a:t>
            </a:r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/>
              <a:t>78,800</a:t>
            </a:r>
            <a:endParaRPr lang="ko-KR" altLang="en-US" sz="800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5E8C7F5-967E-4A2C-8594-DA688844F269}"/>
              </a:ext>
            </a:extLst>
          </p:cNvPr>
          <p:cNvSpPr txBox="1"/>
          <p:nvPr/>
        </p:nvSpPr>
        <p:spPr>
          <a:xfrm>
            <a:off x="7053253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거래량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거래대금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DB26C36-61B6-4745-8224-6ABF2D614862}"/>
              </a:ext>
            </a:extLst>
          </p:cNvPr>
          <p:cNvSpPr txBox="1"/>
          <p:nvPr/>
        </p:nvSpPr>
        <p:spPr>
          <a:xfrm>
            <a:off x="7339602" y="2369687"/>
            <a:ext cx="104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/>
              <a:t>13,843,010</a:t>
            </a:r>
          </a:p>
          <a:p>
            <a:pPr algn="r"/>
            <a:endParaRPr lang="en-US" altLang="ko-KR" sz="800" dirty="0"/>
          </a:p>
          <a:p>
            <a:pPr algn="r"/>
            <a:r>
              <a:rPr lang="en-US" altLang="ko-KR" sz="800" dirty="0"/>
              <a:t>1,093,934</a:t>
            </a:r>
            <a:r>
              <a:rPr lang="ko-KR" altLang="en-US" sz="800" dirty="0"/>
              <a:t>백만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0E12150-5FC2-43AA-9890-92F730F9BC1A}"/>
              </a:ext>
            </a:extLst>
          </p:cNvPr>
          <p:cNvSpPr txBox="1"/>
          <p:nvPr/>
        </p:nvSpPr>
        <p:spPr>
          <a:xfrm>
            <a:off x="1233398" y="5339088"/>
            <a:ext cx="280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삼성전자  </a:t>
            </a:r>
            <a:r>
              <a:rPr lang="ko-KR" altLang="en-US" sz="1000" dirty="0"/>
              <a:t>커뮤니티   </a:t>
            </a:r>
            <a:r>
              <a:rPr lang="en-US" altLang="ko-KR" sz="1000" b="1" dirty="0"/>
              <a:t>138</a:t>
            </a:r>
            <a:r>
              <a:rPr lang="en-US" altLang="ko-KR" sz="1000" dirty="0"/>
              <a:t> </a:t>
            </a:r>
            <a:r>
              <a:rPr lang="ko-KR" altLang="en-US" sz="1000" dirty="0"/>
              <a:t>게시글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6089E4BD-4155-413E-AF68-F7A755CE1A7A}"/>
              </a:ext>
            </a:extLst>
          </p:cNvPr>
          <p:cNvSpPr/>
          <p:nvPr/>
        </p:nvSpPr>
        <p:spPr>
          <a:xfrm>
            <a:off x="137439" y="6679092"/>
            <a:ext cx="9664072" cy="1077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indent="180975" algn="ctr"/>
            <a:r>
              <a:rPr lang="ko-KR" altLang="en-US" sz="700" b="1">
                <a:solidFill>
                  <a:srgbClr val="002060"/>
                </a:solidFill>
                <a:cs typeface="Segoe UI" panose="020B0502040204020203" pitchFamily="34" charset="0"/>
              </a:rPr>
              <a:t>다음 이어서</a:t>
            </a:r>
            <a:endParaRPr lang="en-US" altLang="ko-KR" sz="700" b="1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49A3FF70-3B13-4D12-86C5-585167F1865C}"/>
              </a:ext>
            </a:extLst>
          </p:cNvPr>
          <p:cNvSpPr txBox="1"/>
          <p:nvPr/>
        </p:nvSpPr>
        <p:spPr>
          <a:xfrm>
            <a:off x="1347441" y="6095920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2021-05-01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36D7D7F-C551-4A69-A276-85D86256BB96}"/>
              </a:ext>
            </a:extLst>
          </p:cNvPr>
          <p:cNvSpPr txBox="1"/>
          <p:nvPr/>
        </p:nvSpPr>
        <p:spPr>
          <a:xfrm>
            <a:off x="2203962" y="6095920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/>
              <a:t>124</a:t>
            </a:r>
            <a:endParaRPr lang="ko-KR" altLang="en-US" sz="900" b="1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65FB4CB3-2D7D-4339-A2BB-7CBCBF7D0027}"/>
              </a:ext>
            </a:extLst>
          </p:cNvPr>
          <p:cNvSpPr txBox="1"/>
          <p:nvPr/>
        </p:nvSpPr>
        <p:spPr>
          <a:xfrm>
            <a:off x="1340342" y="6404012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2021-03-12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9FE8C6A4-2E84-430B-8E99-6CB72985D7D1}"/>
              </a:ext>
            </a:extLst>
          </p:cNvPr>
          <p:cNvSpPr txBox="1"/>
          <p:nvPr/>
        </p:nvSpPr>
        <p:spPr>
          <a:xfrm>
            <a:off x="2196863" y="6404012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/>
              <a:t>12</a:t>
            </a:r>
            <a:endParaRPr lang="ko-KR" altLang="en-US" sz="900" b="1" dirty="0"/>
          </a:p>
        </p:txBody>
      </p:sp>
      <p:pic>
        <p:nvPicPr>
          <p:cNvPr id="249" name="그림 248">
            <a:extLst>
              <a:ext uri="{FF2B5EF4-FFF2-40B4-BE49-F238E27FC236}">
                <a16:creationId xmlns:a16="http://schemas.microsoft.com/office/drawing/2014/main" id="{D7B3403C-73E8-4E3A-B55B-21D9A497061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2486"/>
          <a:stretch/>
        </p:blipFill>
        <p:spPr>
          <a:xfrm>
            <a:off x="3531192" y="5667308"/>
            <a:ext cx="4740972" cy="994228"/>
          </a:xfrm>
          <a:prstGeom prst="rect">
            <a:avLst/>
          </a:prstGeom>
        </p:spPr>
      </p:pic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DDD8924B-657B-44B8-B217-07FB0A5C72F5}"/>
              </a:ext>
            </a:extLst>
          </p:cNvPr>
          <p:cNvSpPr/>
          <p:nvPr/>
        </p:nvSpPr>
        <p:spPr>
          <a:xfrm>
            <a:off x="1264605" y="5708610"/>
            <a:ext cx="2153561" cy="393863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7F7E134-D3E4-43A6-BBB8-3689437C6A5D}"/>
              </a:ext>
            </a:extLst>
          </p:cNvPr>
          <p:cNvSpPr txBox="1"/>
          <p:nvPr/>
        </p:nvSpPr>
        <p:spPr>
          <a:xfrm>
            <a:off x="1347441" y="5786052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2021-07-29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F833203-A78E-4B5C-B61E-D30B540F2201}"/>
              </a:ext>
            </a:extLst>
          </p:cNvPr>
          <p:cNvSpPr txBox="1"/>
          <p:nvPr/>
        </p:nvSpPr>
        <p:spPr>
          <a:xfrm>
            <a:off x="2203962" y="5786052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251" name="사각형: 둥근 모서리 250">
            <a:extLst>
              <a:ext uri="{FF2B5EF4-FFF2-40B4-BE49-F238E27FC236}">
                <a16:creationId xmlns:a16="http://schemas.microsoft.com/office/drawing/2014/main" id="{D968A154-9CFF-4191-8F36-068D9FF74945}"/>
              </a:ext>
            </a:extLst>
          </p:cNvPr>
          <p:cNvSpPr/>
          <p:nvPr/>
        </p:nvSpPr>
        <p:spPr>
          <a:xfrm>
            <a:off x="931852" y="201354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34802E1C-0E49-4A94-A3AF-C7C28295E8B3}"/>
              </a:ext>
            </a:extLst>
          </p:cNvPr>
          <p:cNvSpPr/>
          <p:nvPr/>
        </p:nvSpPr>
        <p:spPr>
          <a:xfrm>
            <a:off x="1132052" y="2117085"/>
            <a:ext cx="7337713" cy="83408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5BE1B724-E276-4A6D-855C-DA40B3CD1469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종목정보</a:t>
            </a: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AC925D28-43BD-4650-A78A-1550EFEF320F}"/>
              </a:ext>
            </a:extLst>
          </p:cNvPr>
          <p:cNvSpPr/>
          <p:nvPr/>
        </p:nvSpPr>
        <p:spPr>
          <a:xfrm>
            <a:off x="2100576" y="1689953"/>
            <a:ext cx="865042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AI </a:t>
            </a:r>
            <a:r>
              <a:rPr lang="ko-KR" altLang="en-US" sz="800" dirty="0">
                <a:solidFill>
                  <a:schemeClr val="tx1"/>
                </a:solidFill>
              </a:rPr>
              <a:t>종목 분석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98BF0642-F3FF-4C3E-8199-31C5E0615551}"/>
              </a:ext>
            </a:extLst>
          </p:cNvPr>
          <p:cNvSpPr/>
          <p:nvPr/>
        </p:nvSpPr>
        <p:spPr>
          <a:xfrm>
            <a:off x="4085365" y="1687576"/>
            <a:ext cx="996249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전문가 분석요청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3F195F04-8581-4138-9A36-76DEA43134F2}"/>
              </a:ext>
            </a:extLst>
          </p:cNvPr>
          <p:cNvSpPr/>
          <p:nvPr/>
        </p:nvSpPr>
        <p:spPr>
          <a:xfrm>
            <a:off x="3027367" y="1687514"/>
            <a:ext cx="996249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종목 심층 분석</a:t>
            </a:r>
          </a:p>
        </p:txBody>
      </p:sp>
    </p:spTree>
    <p:extLst>
      <p:ext uri="{BB962C8B-B14F-4D97-AF65-F5344CB8AC3E}">
        <p14:creationId xmlns:p14="http://schemas.microsoft.com/office/powerpoint/2010/main" val="202465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삼성전자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305088"/>
              </p:ext>
            </p:extLst>
          </p:nvPr>
        </p:nvGraphicFramePr>
        <p:xfrm>
          <a:off x="9801510" y="768586"/>
          <a:ext cx="2258189" cy="471490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차트 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 게시글을 맵핑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검색한 종목에 대한 차트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+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해당 일에 관련 종목 게시글이 있을 경우 차트에 오버레이를 씌워 </a:t>
                      </a: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맵핑함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예시 이미지</a:t>
                      </a:r>
                      <a:r>
                        <a:rPr lang="en-US" altLang="ko-KR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*https://ko.expertoption.com/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의도</a:t>
                      </a:r>
                      <a:r>
                        <a:rPr lang="en-US" altLang="ko-KR" sz="7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가격 추이에 따라 사람들의 많은 이야기들을 한 눈에 보고 </a:t>
                      </a:r>
                      <a:r>
                        <a:rPr lang="ko-KR" altLang="en-US" sz="7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에측</a:t>
                      </a: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하는 글이 있으면 </a:t>
                      </a:r>
                      <a:r>
                        <a:rPr lang="ko-KR" altLang="en-US" sz="7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팩트체크도</a:t>
                      </a: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하며 소소한 재미를 주기 위함</a:t>
                      </a: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3.1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차트 기간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일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간격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15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분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개월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간격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4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개월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기본값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간격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1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일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년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간격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1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1" u="sng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r>
                        <a:rPr lang="ko-KR" altLang="en-US" sz="800" b="1" u="sng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축</a:t>
                      </a:r>
                      <a:r>
                        <a:rPr lang="en-US" altLang="ko-KR" sz="800" b="1" u="sng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800" b="1" u="sng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  <a:endParaRPr lang="en-US" altLang="ko-KR" sz="800" b="1" u="sng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1" u="sng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1" u="sng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Y</a:t>
                      </a:r>
                      <a:r>
                        <a:rPr lang="ko-KR" altLang="en-US" sz="800" b="1" u="sng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축 </a:t>
                      </a:r>
                      <a:r>
                        <a:rPr lang="en-US" altLang="ko-KR" sz="800" b="1" u="sng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: Data </a:t>
                      </a:r>
                      <a:r>
                        <a:rPr lang="ko-KR" altLang="en-US" sz="800" b="1" u="sng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값</a:t>
                      </a:r>
                      <a:endParaRPr lang="en-US" altLang="ko-KR" sz="800" b="1" u="sng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11067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Data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간격 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5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개의 눈금선을 표시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11067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11067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간격 최댓값 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Data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가장 높은 값 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 110%</a:t>
                      </a:r>
                    </a:p>
                    <a:p>
                      <a:pPr marL="171450" marR="0" lvl="0" indent="-171450" algn="l" defTabSz="11067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간격 최솟값 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Data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가장 낮은 값 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 90%</a:t>
                      </a:r>
                    </a:p>
                    <a:p>
                      <a:pPr marL="171450" marR="0" lvl="0" indent="-171450" algn="l" defTabSz="11067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최댓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최솟값은 표시하지 않음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3" y="2222775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4224" y="1613250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2F82BB-F82F-4441-9882-45D4398FFB22}"/>
              </a:ext>
            </a:extLst>
          </p:cNvPr>
          <p:cNvSpPr/>
          <p:nvPr/>
        </p:nvSpPr>
        <p:spPr>
          <a:xfrm>
            <a:off x="1264605" y="3028427"/>
            <a:ext cx="7015949" cy="208886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5FC1B02-EE5F-4A36-A2A8-7CADF8D45DE4}"/>
              </a:ext>
            </a:extLst>
          </p:cNvPr>
          <p:cNvSpPr txBox="1"/>
          <p:nvPr/>
        </p:nvSpPr>
        <p:spPr>
          <a:xfrm>
            <a:off x="1168694" y="2183238"/>
            <a:ext cx="2808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삼성전자 </a:t>
            </a:r>
            <a:r>
              <a:rPr lang="en-US" altLang="ko-KR" sz="1100" dirty="0"/>
              <a:t>005930</a:t>
            </a:r>
            <a:r>
              <a:rPr lang="en-US" altLang="ko-KR" sz="1400" dirty="0"/>
              <a:t>  </a:t>
            </a:r>
            <a:r>
              <a:rPr lang="en-US" altLang="ko-KR" sz="900" dirty="0"/>
              <a:t>(</a:t>
            </a:r>
            <a:r>
              <a:rPr lang="ko-KR" altLang="en-US" sz="900" dirty="0"/>
              <a:t>코스피</a:t>
            </a:r>
            <a:r>
              <a:rPr lang="en-US" altLang="ko-KR" sz="900" dirty="0"/>
              <a:t>)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9855E5-895C-49FF-9885-528F516DA5C5}"/>
              </a:ext>
            </a:extLst>
          </p:cNvPr>
          <p:cNvSpPr txBox="1"/>
          <p:nvPr/>
        </p:nvSpPr>
        <p:spPr>
          <a:xfrm>
            <a:off x="1168694" y="2496926"/>
            <a:ext cx="2808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79,000  </a:t>
            </a:r>
            <a:r>
              <a:rPr lang="ko-KR" altLang="en-US" sz="1000" dirty="0"/>
              <a:t>▼ </a:t>
            </a:r>
            <a:r>
              <a:rPr lang="en-US" altLang="ko-KR" sz="1000" dirty="0"/>
              <a:t>200   -0.25%</a:t>
            </a:r>
            <a:endParaRPr lang="ko-KR" altLang="en-US" sz="1600" dirty="0"/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B1F1D8A-C3A3-4166-9588-8A83DEE1E517}"/>
              </a:ext>
            </a:extLst>
          </p:cNvPr>
          <p:cNvGrpSpPr/>
          <p:nvPr/>
        </p:nvGrpSpPr>
        <p:grpSpPr>
          <a:xfrm>
            <a:off x="1475804" y="3700063"/>
            <a:ext cx="5683062" cy="1291387"/>
            <a:chOff x="1475804" y="3112833"/>
            <a:chExt cx="5683062" cy="1291387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DC99115-0BD1-4855-9BC4-9BFB716B9D10}"/>
                </a:ext>
              </a:extLst>
            </p:cNvPr>
            <p:cNvCxnSpPr/>
            <p:nvPr/>
          </p:nvCxnSpPr>
          <p:spPr>
            <a:xfrm flipV="1">
              <a:off x="1475804" y="4076186"/>
              <a:ext cx="109715" cy="11830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3A101A2F-FAE0-4B66-94AB-577B3A9ECC76}"/>
                </a:ext>
              </a:extLst>
            </p:cNvPr>
            <p:cNvCxnSpPr>
              <a:cxnSpLocks/>
            </p:cNvCxnSpPr>
            <p:nvPr/>
          </p:nvCxnSpPr>
          <p:spPr>
            <a:xfrm>
              <a:off x="1585519" y="4076186"/>
              <a:ext cx="169872" cy="20006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25CE52B-EA90-451C-97B9-45BFCCA9C2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5391" y="3892225"/>
              <a:ext cx="320914" cy="38402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88D1BFA-F897-4ADC-9B46-0F48FC3210E8}"/>
                </a:ext>
              </a:extLst>
            </p:cNvPr>
            <p:cNvCxnSpPr>
              <a:cxnSpLocks/>
            </p:cNvCxnSpPr>
            <p:nvPr/>
          </p:nvCxnSpPr>
          <p:spPr>
            <a:xfrm>
              <a:off x="2076305" y="3892225"/>
              <a:ext cx="169872" cy="18396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CAC45134-AF31-4D6B-B859-9EC6F6029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6177" y="3892225"/>
              <a:ext cx="222678" cy="18396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C93C8CEC-469F-4F26-98F9-F6E4BAE69FA3}"/>
                </a:ext>
              </a:extLst>
            </p:cNvPr>
            <p:cNvCxnSpPr>
              <a:cxnSpLocks/>
            </p:cNvCxnSpPr>
            <p:nvPr/>
          </p:nvCxnSpPr>
          <p:spPr>
            <a:xfrm>
              <a:off x="2468855" y="3892225"/>
              <a:ext cx="319752" cy="24311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49CE4155-4174-4DF3-AB77-65B5E5522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8607" y="3501056"/>
              <a:ext cx="169872" cy="63428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08A38B6A-20D9-4EE1-B524-8FDAEDE06AF7}"/>
                </a:ext>
              </a:extLst>
            </p:cNvPr>
            <p:cNvCxnSpPr>
              <a:cxnSpLocks/>
            </p:cNvCxnSpPr>
            <p:nvPr/>
          </p:nvCxnSpPr>
          <p:spPr>
            <a:xfrm>
              <a:off x="2958479" y="3501056"/>
              <a:ext cx="207104" cy="31714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0953458A-C19A-4EF2-A839-09B2D3737C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1157" y="3112833"/>
              <a:ext cx="319752" cy="70536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1427F9DB-A957-4821-9F52-B12FD51EC35D}"/>
                </a:ext>
              </a:extLst>
            </p:cNvPr>
            <p:cNvCxnSpPr>
              <a:cxnSpLocks/>
            </p:cNvCxnSpPr>
            <p:nvPr/>
          </p:nvCxnSpPr>
          <p:spPr>
            <a:xfrm>
              <a:off x="3500909" y="3112833"/>
              <a:ext cx="214790" cy="116341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6DF7F80B-48EC-4B35-BD35-F832A9CD7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5699" y="3892225"/>
              <a:ext cx="106407" cy="38402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F19DF813-9E9A-43AE-9CAF-77304ED9E48E}"/>
                </a:ext>
              </a:extLst>
            </p:cNvPr>
            <p:cNvCxnSpPr>
              <a:cxnSpLocks/>
            </p:cNvCxnSpPr>
            <p:nvPr/>
          </p:nvCxnSpPr>
          <p:spPr>
            <a:xfrm>
              <a:off x="3822106" y="3892225"/>
              <a:ext cx="169589" cy="51199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1E5190B-C323-475F-9D75-3A4DF90E0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1695" y="4194495"/>
              <a:ext cx="198304" cy="20972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55EE987A-CC2A-44FC-90A2-EC7E7F25EDEB}"/>
                </a:ext>
              </a:extLst>
            </p:cNvPr>
            <p:cNvCxnSpPr>
              <a:cxnSpLocks/>
            </p:cNvCxnSpPr>
            <p:nvPr/>
          </p:nvCxnSpPr>
          <p:spPr>
            <a:xfrm>
              <a:off x="4189999" y="4194495"/>
              <a:ext cx="145781" cy="10486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18321549-9AEC-4AA4-889C-B5E315E59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2609" y="4135340"/>
              <a:ext cx="436963" cy="16401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4534B729-0355-4C73-9033-B10490D57F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9572" y="4135340"/>
              <a:ext cx="152400" cy="1524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225881A6-FD11-488E-881F-21C66C6AC3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1677" y="4221215"/>
              <a:ext cx="319253" cy="5503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5304A3-DAE4-4D13-9B22-C30D64032003}"/>
                </a:ext>
              </a:extLst>
            </p:cNvPr>
            <p:cNvCxnSpPr>
              <a:cxnSpLocks/>
            </p:cNvCxnSpPr>
            <p:nvPr/>
          </p:nvCxnSpPr>
          <p:spPr>
            <a:xfrm>
              <a:off x="5220930" y="4217348"/>
              <a:ext cx="224377" cy="8200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DC42A5D6-A84A-484D-B29E-A6A2579B7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5307" y="3892225"/>
              <a:ext cx="152400" cy="39551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E2DE0875-421E-4EA0-99E5-CA37808FB9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8277" y="3892225"/>
              <a:ext cx="155083" cy="38402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79A0006C-B643-4C0F-B0F7-52116975C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3360" y="3984205"/>
              <a:ext cx="225282" cy="27414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50DC3EE9-EE8C-4D57-BD45-A50371C27B8E}"/>
                </a:ext>
              </a:extLst>
            </p:cNvPr>
            <p:cNvCxnSpPr>
              <a:cxnSpLocks/>
            </p:cNvCxnSpPr>
            <p:nvPr/>
          </p:nvCxnSpPr>
          <p:spPr>
            <a:xfrm>
              <a:off x="5978158" y="3984205"/>
              <a:ext cx="197650" cy="16728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40FAE840-5DD0-4D3F-9BB0-D756A75710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193" y="4013782"/>
              <a:ext cx="150176" cy="13444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ADC61511-8EF9-4A16-93BF-2C96693DCE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8370" y="4010520"/>
              <a:ext cx="156646" cy="21069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49E2A4E6-DF12-4B15-B151-5D1B6B74B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6925" y="4076236"/>
              <a:ext cx="113336" cy="1436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2C7FED0B-CC98-42F2-8EA7-EE92EA5C6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7269" y="4067845"/>
              <a:ext cx="243542" cy="1639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EEB7FECE-1A20-4612-BF4E-6774F4C4AF31}"/>
                </a:ext>
              </a:extLst>
            </p:cNvPr>
            <p:cNvCxnSpPr>
              <a:cxnSpLocks/>
            </p:cNvCxnSpPr>
            <p:nvPr/>
          </p:nvCxnSpPr>
          <p:spPr>
            <a:xfrm>
              <a:off x="6840811" y="4076040"/>
              <a:ext cx="110344" cy="23030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012A1A7B-36D8-44F7-B08B-35908374C6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9121" y="4132645"/>
              <a:ext cx="219745" cy="15639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F26734C-3344-46B6-BB5E-D03FE6F183AC}"/>
              </a:ext>
            </a:extLst>
          </p:cNvPr>
          <p:cNvSpPr/>
          <p:nvPr/>
        </p:nvSpPr>
        <p:spPr>
          <a:xfrm>
            <a:off x="1439568" y="3137483"/>
            <a:ext cx="515067" cy="21357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r>
              <a:rPr lang="ko-KR" altLang="en-US" sz="900" dirty="0"/>
              <a:t>일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259FAC5-B6B6-4B6A-967B-4F4AEDE4B122}"/>
              </a:ext>
            </a:extLst>
          </p:cNvPr>
          <p:cNvSpPr/>
          <p:nvPr/>
        </p:nvSpPr>
        <p:spPr>
          <a:xfrm>
            <a:off x="2038526" y="3137483"/>
            <a:ext cx="515067" cy="21357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r>
              <a:rPr lang="ko-KR" altLang="en-US" sz="900" dirty="0"/>
              <a:t>개월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5763960E-ABA1-4928-B77C-11CC3ED84823}"/>
              </a:ext>
            </a:extLst>
          </p:cNvPr>
          <p:cNvSpPr/>
          <p:nvPr/>
        </p:nvSpPr>
        <p:spPr>
          <a:xfrm>
            <a:off x="2637484" y="3137483"/>
            <a:ext cx="515067" cy="213574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r>
              <a:rPr lang="ko-KR" altLang="en-US" sz="900" dirty="0">
                <a:solidFill>
                  <a:schemeClr val="bg1"/>
                </a:solidFill>
              </a:rPr>
              <a:t>개월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2C8BAB4-0D5A-4DA2-AC1F-455578E101EC}"/>
              </a:ext>
            </a:extLst>
          </p:cNvPr>
          <p:cNvSpPr/>
          <p:nvPr/>
        </p:nvSpPr>
        <p:spPr>
          <a:xfrm>
            <a:off x="3234734" y="3139625"/>
            <a:ext cx="515067" cy="21357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r>
              <a:rPr lang="ko-KR" altLang="en-US" sz="900" dirty="0"/>
              <a:t>년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E854EABE-96FF-4294-A417-D97ED24016DC}"/>
              </a:ext>
            </a:extLst>
          </p:cNvPr>
          <p:cNvSpPr txBox="1"/>
          <p:nvPr/>
        </p:nvSpPr>
        <p:spPr>
          <a:xfrm>
            <a:off x="7430878" y="3245430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95,500</a:t>
            </a:r>
            <a:endParaRPr lang="ko-KR" altLang="en-US" sz="900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CEF243A-4196-43D3-AD26-558147A005B5}"/>
              </a:ext>
            </a:extLst>
          </p:cNvPr>
          <p:cNvSpPr txBox="1"/>
          <p:nvPr/>
        </p:nvSpPr>
        <p:spPr>
          <a:xfrm>
            <a:off x="7435216" y="3602940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84,400</a:t>
            </a:r>
            <a:endParaRPr lang="ko-KR" altLang="en-US" sz="900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F7058D8-A326-4442-9388-F6C0B7D9AD65}"/>
              </a:ext>
            </a:extLst>
          </p:cNvPr>
          <p:cNvSpPr txBox="1"/>
          <p:nvPr/>
        </p:nvSpPr>
        <p:spPr>
          <a:xfrm>
            <a:off x="7439789" y="4014330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73,000</a:t>
            </a:r>
            <a:endParaRPr lang="ko-KR" altLang="en-US" sz="9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6D522AD-269A-4FA4-AC81-D55AD71D40C8}"/>
              </a:ext>
            </a:extLst>
          </p:cNvPr>
          <p:cNvSpPr txBox="1"/>
          <p:nvPr/>
        </p:nvSpPr>
        <p:spPr>
          <a:xfrm>
            <a:off x="7439789" y="4424243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62,020</a:t>
            </a:r>
            <a:endParaRPr lang="ko-KR" altLang="en-US" sz="900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968ABACA-ED9C-4521-A969-736D0ED4491B}"/>
              </a:ext>
            </a:extLst>
          </p:cNvPr>
          <p:cNvSpPr txBox="1"/>
          <p:nvPr/>
        </p:nvSpPr>
        <p:spPr>
          <a:xfrm>
            <a:off x="7439789" y="4834156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51,300</a:t>
            </a:r>
            <a:endParaRPr lang="ko-KR" altLang="en-US" sz="900" dirty="0"/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D78C9DC2-E39D-427B-8972-6F2580D14046}"/>
              </a:ext>
            </a:extLst>
          </p:cNvPr>
          <p:cNvGrpSpPr/>
          <p:nvPr/>
        </p:nvGrpSpPr>
        <p:grpSpPr>
          <a:xfrm>
            <a:off x="4204008" y="4571435"/>
            <a:ext cx="216074" cy="242624"/>
            <a:chOff x="2366388" y="5440537"/>
            <a:chExt cx="368561" cy="413848"/>
          </a:xfrm>
        </p:grpSpPr>
        <p:sp>
          <p:nvSpPr>
            <p:cNvPr id="197" name="순서도: 다른 페이지 연결선 196">
              <a:extLst>
                <a:ext uri="{FF2B5EF4-FFF2-40B4-BE49-F238E27FC236}">
                  <a16:creationId xmlns:a16="http://schemas.microsoft.com/office/drawing/2014/main" id="{8FD19798-ED97-4FB7-923E-DF2CFC63FA2B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495779B0-5D8C-4008-9BB4-B7BE40A1241F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195" name="그림 194">
              <a:extLst>
                <a:ext uri="{FF2B5EF4-FFF2-40B4-BE49-F238E27FC236}">
                  <a16:creationId xmlns:a16="http://schemas.microsoft.com/office/drawing/2014/main" id="{7867C95E-8F0B-4FDC-BA48-CB6D44DF1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C9C48350-0002-4F88-BA32-B9A62EDB3AEF}"/>
              </a:ext>
            </a:extLst>
          </p:cNvPr>
          <p:cNvGrpSpPr/>
          <p:nvPr/>
        </p:nvGrpSpPr>
        <p:grpSpPr>
          <a:xfrm>
            <a:off x="4851545" y="4563888"/>
            <a:ext cx="216074" cy="242624"/>
            <a:chOff x="2366388" y="5440537"/>
            <a:chExt cx="368561" cy="413848"/>
          </a:xfrm>
        </p:grpSpPr>
        <p:sp>
          <p:nvSpPr>
            <p:cNvPr id="200" name="순서도: 다른 페이지 연결선 199">
              <a:extLst>
                <a:ext uri="{FF2B5EF4-FFF2-40B4-BE49-F238E27FC236}">
                  <a16:creationId xmlns:a16="http://schemas.microsoft.com/office/drawing/2014/main" id="{9D810F4F-ACF8-43D6-AE10-03DA8A81842E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3B3593D-4595-49C7-9F38-D2AF7E9E8F91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202" name="그림 201">
              <a:extLst>
                <a:ext uri="{FF2B5EF4-FFF2-40B4-BE49-F238E27FC236}">
                  <a16:creationId xmlns:a16="http://schemas.microsoft.com/office/drawing/2014/main" id="{6974F6BC-D121-42A4-822E-E8D4C4667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A81799C0-E5BE-49AE-B794-0C6CA2053ADC}"/>
              </a:ext>
            </a:extLst>
          </p:cNvPr>
          <p:cNvGrpSpPr/>
          <p:nvPr/>
        </p:nvGrpSpPr>
        <p:grpSpPr>
          <a:xfrm>
            <a:off x="5468138" y="4232827"/>
            <a:ext cx="216074" cy="242624"/>
            <a:chOff x="2366388" y="5440537"/>
            <a:chExt cx="368561" cy="413848"/>
          </a:xfrm>
        </p:grpSpPr>
        <p:sp>
          <p:nvSpPr>
            <p:cNvPr id="204" name="순서도: 다른 페이지 연결선 203">
              <a:extLst>
                <a:ext uri="{FF2B5EF4-FFF2-40B4-BE49-F238E27FC236}">
                  <a16:creationId xmlns:a16="http://schemas.microsoft.com/office/drawing/2014/main" id="{A3750FF6-793B-4836-83EB-C36014C05A23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C8D9121-8122-45E7-B36B-01860C2ECB36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206" name="그림 205">
              <a:extLst>
                <a:ext uri="{FF2B5EF4-FFF2-40B4-BE49-F238E27FC236}">
                  <a16:creationId xmlns:a16="http://schemas.microsoft.com/office/drawing/2014/main" id="{CD9512BA-130E-4AEC-98CF-6768865CF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D4ECF8E-A666-4D87-9C89-7C7B60738B6C}"/>
              </a:ext>
            </a:extLst>
          </p:cNvPr>
          <p:cNvGrpSpPr/>
          <p:nvPr/>
        </p:nvGrpSpPr>
        <p:grpSpPr>
          <a:xfrm>
            <a:off x="6541890" y="4411673"/>
            <a:ext cx="216074" cy="242624"/>
            <a:chOff x="2366388" y="5440537"/>
            <a:chExt cx="368561" cy="413848"/>
          </a:xfrm>
        </p:grpSpPr>
        <p:sp>
          <p:nvSpPr>
            <p:cNvPr id="208" name="순서도: 다른 페이지 연결선 207">
              <a:extLst>
                <a:ext uri="{FF2B5EF4-FFF2-40B4-BE49-F238E27FC236}">
                  <a16:creationId xmlns:a16="http://schemas.microsoft.com/office/drawing/2014/main" id="{74A61CB2-D556-4AE4-A5CA-8235A0CE91D1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2C35E6A1-8B9A-424E-B158-89750CA0606E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210" name="그림 209">
              <a:extLst>
                <a:ext uri="{FF2B5EF4-FFF2-40B4-BE49-F238E27FC236}">
                  <a16:creationId xmlns:a16="http://schemas.microsoft.com/office/drawing/2014/main" id="{2B532EE9-67C9-4A02-B75E-5E2714E0B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FB849A1E-66FC-47F5-B7DF-64E0F1B3FC2B}"/>
              </a:ext>
            </a:extLst>
          </p:cNvPr>
          <p:cNvGrpSpPr/>
          <p:nvPr/>
        </p:nvGrpSpPr>
        <p:grpSpPr>
          <a:xfrm>
            <a:off x="2130806" y="4336653"/>
            <a:ext cx="216074" cy="242624"/>
            <a:chOff x="2366388" y="5440537"/>
            <a:chExt cx="368561" cy="413848"/>
          </a:xfrm>
        </p:grpSpPr>
        <p:sp>
          <p:nvSpPr>
            <p:cNvPr id="212" name="순서도: 다른 페이지 연결선 211">
              <a:extLst>
                <a:ext uri="{FF2B5EF4-FFF2-40B4-BE49-F238E27FC236}">
                  <a16:creationId xmlns:a16="http://schemas.microsoft.com/office/drawing/2014/main" id="{4305A053-993F-4613-B4C5-D1AD17595E6E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60A54AD-9077-480A-A355-B2BAE91684D5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214" name="그림 213">
              <a:extLst>
                <a:ext uri="{FF2B5EF4-FFF2-40B4-BE49-F238E27FC236}">
                  <a16:creationId xmlns:a16="http://schemas.microsoft.com/office/drawing/2014/main" id="{DA8051C9-214A-45DA-BDEF-0709994EB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1F1C6F2E-EE39-4175-9A42-AE030A76877C}"/>
              </a:ext>
            </a:extLst>
          </p:cNvPr>
          <p:cNvSpPr/>
          <p:nvPr/>
        </p:nvSpPr>
        <p:spPr>
          <a:xfrm>
            <a:off x="2102986" y="4136594"/>
            <a:ext cx="286382" cy="158391"/>
          </a:xfrm>
          <a:prstGeom prst="roundRect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+2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81714082-0A2E-4C58-9B9D-47D0FDDBBF8C}"/>
              </a:ext>
            </a:extLst>
          </p:cNvPr>
          <p:cNvSpPr/>
          <p:nvPr/>
        </p:nvSpPr>
        <p:spPr>
          <a:xfrm>
            <a:off x="5374260" y="4043882"/>
            <a:ext cx="397365" cy="158391"/>
          </a:xfrm>
          <a:prstGeom prst="roundRect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+124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7" name="사각형: 둥근 모서리 216">
            <a:extLst>
              <a:ext uri="{FF2B5EF4-FFF2-40B4-BE49-F238E27FC236}">
                <a16:creationId xmlns:a16="http://schemas.microsoft.com/office/drawing/2014/main" id="{191709DC-4125-456C-9DEA-BF253B494B85}"/>
              </a:ext>
            </a:extLst>
          </p:cNvPr>
          <p:cNvSpPr/>
          <p:nvPr/>
        </p:nvSpPr>
        <p:spPr>
          <a:xfrm>
            <a:off x="4813828" y="4351847"/>
            <a:ext cx="286382" cy="158391"/>
          </a:xfrm>
          <a:prstGeom prst="roundRect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+ 12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40CBB0F-E4C8-413C-956B-AEEE8058CCAC}"/>
              </a:ext>
            </a:extLst>
          </p:cNvPr>
          <p:cNvSpPr txBox="1"/>
          <p:nvPr/>
        </p:nvSpPr>
        <p:spPr>
          <a:xfrm>
            <a:off x="7571224" y="2143708"/>
            <a:ext cx="8985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07.28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데이터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CEBB5FC-B148-470A-8FE7-CE19A41BA26B}"/>
              </a:ext>
            </a:extLst>
          </p:cNvPr>
          <p:cNvSpPr txBox="1"/>
          <p:nvPr/>
        </p:nvSpPr>
        <p:spPr>
          <a:xfrm>
            <a:off x="4778819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전일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시가 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3C5F22A-E7BA-4F0B-81B9-8952ADB2215D}"/>
              </a:ext>
            </a:extLst>
          </p:cNvPr>
          <p:cNvSpPr txBox="1"/>
          <p:nvPr/>
        </p:nvSpPr>
        <p:spPr>
          <a:xfrm>
            <a:off x="5426790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79,200</a:t>
            </a:r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/>
              <a:t>78,800</a:t>
            </a:r>
            <a:endParaRPr lang="ko-KR" altLang="en-US" sz="80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67CCA353-FA19-465D-8653-AC436D0586C2}"/>
              </a:ext>
            </a:extLst>
          </p:cNvPr>
          <p:cNvSpPr txBox="1"/>
          <p:nvPr/>
        </p:nvSpPr>
        <p:spPr>
          <a:xfrm>
            <a:off x="5935963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고가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저가 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1EDF69E-944A-4182-B12C-C602F846A313}"/>
              </a:ext>
            </a:extLst>
          </p:cNvPr>
          <p:cNvSpPr txBox="1"/>
          <p:nvPr/>
        </p:nvSpPr>
        <p:spPr>
          <a:xfrm>
            <a:off x="6466488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79,400</a:t>
            </a:r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/>
              <a:t>78,800</a:t>
            </a:r>
            <a:endParaRPr lang="ko-KR" altLang="en-US" sz="800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5E8C7F5-967E-4A2C-8594-DA688844F269}"/>
              </a:ext>
            </a:extLst>
          </p:cNvPr>
          <p:cNvSpPr txBox="1"/>
          <p:nvPr/>
        </p:nvSpPr>
        <p:spPr>
          <a:xfrm>
            <a:off x="7053253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거래량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거래대금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DB26C36-61B6-4745-8224-6ABF2D614862}"/>
              </a:ext>
            </a:extLst>
          </p:cNvPr>
          <p:cNvSpPr txBox="1"/>
          <p:nvPr/>
        </p:nvSpPr>
        <p:spPr>
          <a:xfrm>
            <a:off x="7339602" y="2369687"/>
            <a:ext cx="104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/>
              <a:t>13,843,010</a:t>
            </a:r>
          </a:p>
          <a:p>
            <a:pPr algn="r"/>
            <a:endParaRPr lang="en-US" altLang="ko-KR" sz="800" dirty="0"/>
          </a:p>
          <a:p>
            <a:pPr algn="r"/>
            <a:r>
              <a:rPr lang="en-US" altLang="ko-KR" sz="800" dirty="0"/>
              <a:t>1,093,934</a:t>
            </a:r>
            <a:r>
              <a:rPr lang="ko-KR" altLang="en-US" sz="800" dirty="0"/>
              <a:t>백만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0E12150-5FC2-43AA-9890-92F730F9BC1A}"/>
              </a:ext>
            </a:extLst>
          </p:cNvPr>
          <p:cNvSpPr txBox="1"/>
          <p:nvPr/>
        </p:nvSpPr>
        <p:spPr>
          <a:xfrm>
            <a:off x="1233398" y="5339088"/>
            <a:ext cx="280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삼성전자  </a:t>
            </a:r>
            <a:r>
              <a:rPr lang="ko-KR" altLang="en-US" sz="1000" dirty="0"/>
              <a:t>커뮤니티   </a:t>
            </a:r>
            <a:r>
              <a:rPr lang="en-US" altLang="ko-KR" sz="1000" b="1" dirty="0"/>
              <a:t>138</a:t>
            </a:r>
            <a:r>
              <a:rPr lang="en-US" altLang="ko-KR" sz="1000" dirty="0"/>
              <a:t> </a:t>
            </a:r>
            <a:r>
              <a:rPr lang="ko-KR" altLang="en-US" sz="1000" dirty="0"/>
              <a:t>게시글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6089E4BD-4155-413E-AF68-F7A755CE1A7A}"/>
              </a:ext>
            </a:extLst>
          </p:cNvPr>
          <p:cNvSpPr/>
          <p:nvPr/>
        </p:nvSpPr>
        <p:spPr>
          <a:xfrm>
            <a:off x="137439" y="6679092"/>
            <a:ext cx="9664072" cy="1077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indent="180975" algn="ctr"/>
            <a:r>
              <a:rPr lang="ko-KR" altLang="en-US" sz="700" b="1">
                <a:solidFill>
                  <a:srgbClr val="002060"/>
                </a:solidFill>
                <a:cs typeface="Segoe UI" panose="020B0502040204020203" pitchFamily="34" charset="0"/>
              </a:rPr>
              <a:t>다음 이어서</a:t>
            </a:r>
            <a:endParaRPr lang="en-US" altLang="ko-KR" sz="700" b="1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49A3FF70-3B13-4D12-86C5-585167F1865C}"/>
              </a:ext>
            </a:extLst>
          </p:cNvPr>
          <p:cNvSpPr txBox="1"/>
          <p:nvPr/>
        </p:nvSpPr>
        <p:spPr>
          <a:xfrm>
            <a:off x="1347441" y="6095920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2021-05-01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36D7D7F-C551-4A69-A276-85D86256BB96}"/>
              </a:ext>
            </a:extLst>
          </p:cNvPr>
          <p:cNvSpPr txBox="1"/>
          <p:nvPr/>
        </p:nvSpPr>
        <p:spPr>
          <a:xfrm>
            <a:off x="2203962" y="6095920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/>
              <a:t>124</a:t>
            </a:r>
            <a:endParaRPr lang="ko-KR" altLang="en-US" sz="900" b="1" dirty="0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65FB4CB3-2D7D-4339-A2BB-7CBCBF7D0027}"/>
              </a:ext>
            </a:extLst>
          </p:cNvPr>
          <p:cNvSpPr txBox="1"/>
          <p:nvPr/>
        </p:nvSpPr>
        <p:spPr>
          <a:xfrm>
            <a:off x="1340342" y="6404012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2021-03-12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9FE8C6A4-2E84-430B-8E99-6CB72985D7D1}"/>
              </a:ext>
            </a:extLst>
          </p:cNvPr>
          <p:cNvSpPr txBox="1"/>
          <p:nvPr/>
        </p:nvSpPr>
        <p:spPr>
          <a:xfrm>
            <a:off x="2196863" y="6404012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/>
              <a:t>12</a:t>
            </a:r>
            <a:endParaRPr lang="ko-KR" altLang="en-US" sz="900" b="1" dirty="0"/>
          </a:p>
        </p:txBody>
      </p:sp>
      <p:pic>
        <p:nvPicPr>
          <p:cNvPr id="249" name="그림 248">
            <a:extLst>
              <a:ext uri="{FF2B5EF4-FFF2-40B4-BE49-F238E27FC236}">
                <a16:creationId xmlns:a16="http://schemas.microsoft.com/office/drawing/2014/main" id="{D7B3403C-73E8-4E3A-B55B-21D9A497061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2486"/>
          <a:stretch/>
        </p:blipFill>
        <p:spPr>
          <a:xfrm>
            <a:off x="3531192" y="5667308"/>
            <a:ext cx="4740972" cy="994228"/>
          </a:xfrm>
          <a:prstGeom prst="rect">
            <a:avLst/>
          </a:prstGeom>
        </p:spPr>
      </p:pic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DDD8924B-657B-44B8-B217-07FB0A5C72F5}"/>
              </a:ext>
            </a:extLst>
          </p:cNvPr>
          <p:cNvSpPr/>
          <p:nvPr/>
        </p:nvSpPr>
        <p:spPr>
          <a:xfrm>
            <a:off x="1264605" y="5708610"/>
            <a:ext cx="2153561" cy="393863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7F7E134-D3E4-43A6-BBB8-3689437C6A5D}"/>
              </a:ext>
            </a:extLst>
          </p:cNvPr>
          <p:cNvSpPr txBox="1"/>
          <p:nvPr/>
        </p:nvSpPr>
        <p:spPr>
          <a:xfrm>
            <a:off x="1347441" y="5786052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2021-07-29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F833203-A78E-4B5C-B61E-D30B540F2201}"/>
              </a:ext>
            </a:extLst>
          </p:cNvPr>
          <p:cNvSpPr txBox="1"/>
          <p:nvPr/>
        </p:nvSpPr>
        <p:spPr>
          <a:xfrm>
            <a:off x="2203962" y="5786052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251" name="사각형: 둥근 모서리 250">
            <a:extLst>
              <a:ext uri="{FF2B5EF4-FFF2-40B4-BE49-F238E27FC236}">
                <a16:creationId xmlns:a16="http://schemas.microsoft.com/office/drawing/2014/main" id="{D968A154-9CFF-4191-8F36-068D9FF74945}"/>
              </a:ext>
            </a:extLst>
          </p:cNvPr>
          <p:cNvSpPr/>
          <p:nvPr/>
        </p:nvSpPr>
        <p:spPr>
          <a:xfrm>
            <a:off x="1066711" y="2943345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0F830B2A-C65A-4AB1-85E9-B28E0C7A0B88}"/>
              </a:ext>
            </a:extLst>
          </p:cNvPr>
          <p:cNvSpPr/>
          <p:nvPr/>
        </p:nvSpPr>
        <p:spPr>
          <a:xfrm>
            <a:off x="1548842" y="292835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3.1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43FFE63D-D654-4497-9FEB-B3801F2F31A0}"/>
              </a:ext>
            </a:extLst>
          </p:cNvPr>
          <p:cNvSpPr/>
          <p:nvPr/>
        </p:nvSpPr>
        <p:spPr>
          <a:xfrm flipV="1">
            <a:off x="1391779" y="3075762"/>
            <a:ext cx="2459252" cy="35771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88A3B2-1329-45FB-9AC6-E989B8C7C15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848" t="28840" r="37039" b="23817"/>
          <a:stretch/>
        </p:blipFill>
        <p:spPr>
          <a:xfrm>
            <a:off x="10056140" y="1692037"/>
            <a:ext cx="1927699" cy="883383"/>
          </a:xfrm>
          <a:prstGeom prst="rect">
            <a:avLst/>
          </a:prstGeom>
        </p:spPr>
      </p:pic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98E15B71-A9A0-45DB-AE71-E244690C96D0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종목정보</a:t>
            </a: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B28BCFFC-B43C-43B0-8130-5F50C55ECED5}"/>
              </a:ext>
            </a:extLst>
          </p:cNvPr>
          <p:cNvSpPr/>
          <p:nvPr/>
        </p:nvSpPr>
        <p:spPr>
          <a:xfrm>
            <a:off x="2100576" y="1689953"/>
            <a:ext cx="865042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AI </a:t>
            </a:r>
            <a:r>
              <a:rPr lang="ko-KR" altLang="en-US" sz="800" dirty="0">
                <a:solidFill>
                  <a:schemeClr val="tx1"/>
                </a:solidFill>
              </a:rPr>
              <a:t>종목 분석</a:t>
            </a: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2DA8B283-8E66-4883-93A8-E39390C21EE7}"/>
              </a:ext>
            </a:extLst>
          </p:cNvPr>
          <p:cNvSpPr/>
          <p:nvPr/>
        </p:nvSpPr>
        <p:spPr>
          <a:xfrm>
            <a:off x="4085365" y="1687576"/>
            <a:ext cx="996249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전문가 분석요청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C571ADED-6E25-43D9-91AB-2F873F2F7FDE}"/>
              </a:ext>
            </a:extLst>
          </p:cNvPr>
          <p:cNvSpPr/>
          <p:nvPr/>
        </p:nvSpPr>
        <p:spPr>
          <a:xfrm>
            <a:off x="3027367" y="1687514"/>
            <a:ext cx="996249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종목 심층 분석</a:t>
            </a:r>
          </a:p>
        </p:txBody>
      </p:sp>
    </p:spTree>
    <p:extLst>
      <p:ext uri="{BB962C8B-B14F-4D97-AF65-F5344CB8AC3E}">
        <p14:creationId xmlns:p14="http://schemas.microsoft.com/office/powerpoint/2010/main" val="755877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삼성전자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830134"/>
              </p:ext>
            </p:extLst>
          </p:nvPr>
        </p:nvGraphicFramePr>
        <p:xfrm>
          <a:off x="9801510" y="768586"/>
          <a:ext cx="2258189" cy="258365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3.2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차트</a:t>
                      </a:r>
                      <a:endParaRPr lang="en-US" altLang="ko-KR" sz="7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기본</a:t>
                      </a:r>
                      <a:r>
                        <a:rPr lang="en-US" altLang="ko-KR" sz="7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선</a:t>
                      </a:r>
                      <a:r>
                        <a:rPr lang="en-US" altLang="ko-KR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(line) </a:t>
                      </a:r>
                      <a:r>
                        <a:rPr lang="ko-KR" altLang="en-US" sz="7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차트</a:t>
                      </a: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700" b="0" u="none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*</a:t>
                      </a:r>
                      <a:r>
                        <a:rPr lang="ko-KR" altLang="en-US" sz="700" b="0" u="none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선 </a:t>
                      </a:r>
                      <a:r>
                        <a:rPr lang="en-US" altLang="ko-KR" sz="700" b="0" u="none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&lt;-&gt; </a:t>
                      </a:r>
                      <a:r>
                        <a:rPr lang="ko-KR" altLang="en-US" sz="700" b="0" u="none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캔들 변경가능 할 경우 캔들 차트 추가</a:t>
                      </a:r>
                      <a:endParaRPr lang="en-US" altLang="ko-KR" sz="700" b="0" u="none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1" u="sng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r>
                        <a:rPr lang="ko-KR" altLang="en-US" sz="700" b="1" u="sng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축</a:t>
                      </a:r>
                      <a:r>
                        <a:rPr lang="en-US" altLang="ko-KR" sz="700" b="1" u="sng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700" b="1" u="sng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  <a:endParaRPr lang="en-US" altLang="ko-KR" sz="700" b="1" u="sng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1" u="sng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700" b="1" u="sng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Y</a:t>
                      </a:r>
                      <a:r>
                        <a:rPr lang="ko-KR" altLang="en-US" sz="700" b="1" u="sng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축 </a:t>
                      </a:r>
                      <a:r>
                        <a:rPr lang="en-US" altLang="ko-KR" sz="700" b="1" u="sng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: Data </a:t>
                      </a:r>
                      <a:r>
                        <a:rPr lang="ko-KR" altLang="en-US" sz="700" b="1" u="sng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값</a:t>
                      </a:r>
                      <a:endParaRPr lang="en-US" altLang="ko-KR" sz="700" b="1" u="sng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11067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7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Data </a:t>
                      </a:r>
                      <a:r>
                        <a:rPr lang="ko-KR" altLang="en-US" sz="7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간격 </a:t>
                      </a:r>
                      <a:r>
                        <a:rPr lang="en-US" altLang="ko-KR" sz="7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5</a:t>
                      </a:r>
                      <a:r>
                        <a:rPr lang="ko-KR" altLang="en-US" sz="7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개의 눈금선을 표시</a:t>
                      </a:r>
                      <a:endParaRPr lang="en-US" altLang="ko-KR" sz="7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11067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7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11067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간격 최댓값 </a:t>
                      </a:r>
                      <a:r>
                        <a:rPr lang="en-US" altLang="ko-KR" sz="7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Data </a:t>
                      </a:r>
                      <a:r>
                        <a:rPr lang="ko-KR" altLang="en-US" sz="7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가장 높은 값 </a:t>
                      </a:r>
                      <a:r>
                        <a:rPr lang="en-US" altLang="ko-KR" sz="7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 110%</a:t>
                      </a:r>
                    </a:p>
                    <a:p>
                      <a:pPr marL="171450" marR="0" lvl="0" indent="-171450" algn="l" defTabSz="11067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간격 최솟값 </a:t>
                      </a:r>
                      <a:r>
                        <a:rPr lang="en-US" altLang="ko-KR" sz="7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Data </a:t>
                      </a:r>
                      <a:r>
                        <a:rPr lang="ko-KR" altLang="en-US" sz="7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가장 낮은 값 </a:t>
                      </a:r>
                      <a:r>
                        <a:rPr lang="en-US" altLang="ko-KR" sz="7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x 90%</a:t>
                      </a:r>
                    </a:p>
                    <a:p>
                      <a:pPr marL="171450" marR="0" lvl="0" indent="-171450" algn="l" defTabSz="11067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7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최댓</a:t>
                      </a:r>
                      <a:r>
                        <a:rPr lang="en-US" altLang="ko-KR" sz="7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7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최솟값은 표시하지 않음</a:t>
                      </a:r>
                      <a:endParaRPr lang="en-US" altLang="ko-KR" sz="7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11067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700" b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067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마우스 오버 시 반응 없음</a:t>
                      </a:r>
                      <a:endParaRPr lang="en-US" altLang="ko-KR" sz="700" b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067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067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1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의도</a:t>
                      </a:r>
                      <a:r>
                        <a:rPr lang="en-US" altLang="ko-KR" sz="700" b="1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b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가격 과 게시물 글 개수의 간에 혼란을 줄 수 있을 것 같음</a:t>
                      </a: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3" y="2222775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4224" y="1613250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2F82BB-F82F-4441-9882-45D4398FFB22}"/>
              </a:ext>
            </a:extLst>
          </p:cNvPr>
          <p:cNvSpPr/>
          <p:nvPr/>
        </p:nvSpPr>
        <p:spPr>
          <a:xfrm>
            <a:off x="1264605" y="3028427"/>
            <a:ext cx="7015949" cy="208886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5FC1B02-EE5F-4A36-A2A8-7CADF8D45DE4}"/>
              </a:ext>
            </a:extLst>
          </p:cNvPr>
          <p:cNvSpPr txBox="1"/>
          <p:nvPr/>
        </p:nvSpPr>
        <p:spPr>
          <a:xfrm>
            <a:off x="1168694" y="2183238"/>
            <a:ext cx="2808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삼성전자 </a:t>
            </a:r>
            <a:r>
              <a:rPr lang="en-US" altLang="ko-KR" sz="1100" dirty="0"/>
              <a:t>005930</a:t>
            </a:r>
            <a:r>
              <a:rPr lang="en-US" altLang="ko-KR" sz="1400" dirty="0"/>
              <a:t>  </a:t>
            </a:r>
            <a:r>
              <a:rPr lang="en-US" altLang="ko-KR" sz="900" dirty="0"/>
              <a:t>(</a:t>
            </a:r>
            <a:r>
              <a:rPr lang="ko-KR" altLang="en-US" sz="900" dirty="0"/>
              <a:t>코스피</a:t>
            </a:r>
            <a:r>
              <a:rPr lang="en-US" altLang="ko-KR" sz="900" dirty="0"/>
              <a:t>)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9855E5-895C-49FF-9885-528F516DA5C5}"/>
              </a:ext>
            </a:extLst>
          </p:cNvPr>
          <p:cNvSpPr txBox="1"/>
          <p:nvPr/>
        </p:nvSpPr>
        <p:spPr>
          <a:xfrm>
            <a:off x="1168694" y="2496926"/>
            <a:ext cx="2808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79,000  </a:t>
            </a:r>
            <a:r>
              <a:rPr lang="ko-KR" altLang="en-US" sz="1000" dirty="0"/>
              <a:t>▼ </a:t>
            </a:r>
            <a:r>
              <a:rPr lang="en-US" altLang="ko-KR" sz="1000" dirty="0"/>
              <a:t>200   -0.25%</a:t>
            </a:r>
            <a:endParaRPr lang="ko-KR" altLang="en-US" sz="1600" dirty="0"/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B1F1D8A-C3A3-4166-9588-8A83DEE1E517}"/>
              </a:ext>
            </a:extLst>
          </p:cNvPr>
          <p:cNvGrpSpPr/>
          <p:nvPr/>
        </p:nvGrpSpPr>
        <p:grpSpPr>
          <a:xfrm>
            <a:off x="1475804" y="3700063"/>
            <a:ext cx="5683062" cy="1291387"/>
            <a:chOff x="1475804" y="3112833"/>
            <a:chExt cx="5683062" cy="1291387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DC99115-0BD1-4855-9BC4-9BFB716B9D10}"/>
                </a:ext>
              </a:extLst>
            </p:cNvPr>
            <p:cNvCxnSpPr/>
            <p:nvPr/>
          </p:nvCxnSpPr>
          <p:spPr>
            <a:xfrm flipV="1">
              <a:off x="1475804" y="4076186"/>
              <a:ext cx="109715" cy="11830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3A101A2F-FAE0-4B66-94AB-577B3A9ECC76}"/>
                </a:ext>
              </a:extLst>
            </p:cNvPr>
            <p:cNvCxnSpPr>
              <a:cxnSpLocks/>
            </p:cNvCxnSpPr>
            <p:nvPr/>
          </p:nvCxnSpPr>
          <p:spPr>
            <a:xfrm>
              <a:off x="1585519" y="4076186"/>
              <a:ext cx="169872" cy="20006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25CE52B-EA90-451C-97B9-45BFCCA9C2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5391" y="3892225"/>
              <a:ext cx="320914" cy="38402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88D1BFA-F897-4ADC-9B46-0F48FC3210E8}"/>
                </a:ext>
              </a:extLst>
            </p:cNvPr>
            <p:cNvCxnSpPr>
              <a:cxnSpLocks/>
            </p:cNvCxnSpPr>
            <p:nvPr/>
          </p:nvCxnSpPr>
          <p:spPr>
            <a:xfrm>
              <a:off x="2076305" y="3892225"/>
              <a:ext cx="169872" cy="18396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CAC45134-AF31-4D6B-B859-9EC6F6029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6177" y="3892225"/>
              <a:ext cx="222678" cy="18396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C93C8CEC-469F-4F26-98F9-F6E4BAE69FA3}"/>
                </a:ext>
              </a:extLst>
            </p:cNvPr>
            <p:cNvCxnSpPr>
              <a:cxnSpLocks/>
            </p:cNvCxnSpPr>
            <p:nvPr/>
          </p:nvCxnSpPr>
          <p:spPr>
            <a:xfrm>
              <a:off x="2468855" y="3892225"/>
              <a:ext cx="319752" cy="24311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49CE4155-4174-4DF3-AB77-65B5E5522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8607" y="3501056"/>
              <a:ext cx="169872" cy="63428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08A38B6A-20D9-4EE1-B524-8FDAEDE06AF7}"/>
                </a:ext>
              </a:extLst>
            </p:cNvPr>
            <p:cNvCxnSpPr>
              <a:cxnSpLocks/>
            </p:cNvCxnSpPr>
            <p:nvPr/>
          </p:nvCxnSpPr>
          <p:spPr>
            <a:xfrm>
              <a:off x="2958479" y="3501056"/>
              <a:ext cx="207104" cy="31714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0953458A-C19A-4EF2-A839-09B2D3737C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1157" y="3112833"/>
              <a:ext cx="319752" cy="70536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1427F9DB-A957-4821-9F52-B12FD51EC35D}"/>
                </a:ext>
              </a:extLst>
            </p:cNvPr>
            <p:cNvCxnSpPr>
              <a:cxnSpLocks/>
            </p:cNvCxnSpPr>
            <p:nvPr/>
          </p:nvCxnSpPr>
          <p:spPr>
            <a:xfrm>
              <a:off x="3500909" y="3112833"/>
              <a:ext cx="214790" cy="116341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6DF7F80B-48EC-4B35-BD35-F832A9CD7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5699" y="3892225"/>
              <a:ext cx="106407" cy="38402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F19DF813-9E9A-43AE-9CAF-77304ED9E48E}"/>
                </a:ext>
              </a:extLst>
            </p:cNvPr>
            <p:cNvCxnSpPr>
              <a:cxnSpLocks/>
            </p:cNvCxnSpPr>
            <p:nvPr/>
          </p:nvCxnSpPr>
          <p:spPr>
            <a:xfrm>
              <a:off x="3822106" y="3892225"/>
              <a:ext cx="169589" cy="51199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1E5190B-C323-475F-9D75-3A4DF90E0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1695" y="4194495"/>
              <a:ext cx="198304" cy="20972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55EE987A-CC2A-44FC-90A2-EC7E7F25EDEB}"/>
                </a:ext>
              </a:extLst>
            </p:cNvPr>
            <p:cNvCxnSpPr>
              <a:cxnSpLocks/>
            </p:cNvCxnSpPr>
            <p:nvPr/>
          </p:nvCxnSpPr>
          <p:spPr>
            <a:xfrm>
              <a:off x="4189999" y="4194495"/>
              <a:ext cx="145781" cy="10486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18321549-9AEC-4AA4-889C-B5E315E59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2609" y="4135340"/>
              <a:ext cx="436963" cy="16401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4534B729-0355-4C73-9033-B10490D57F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9572" y="4135340"/>
              <a:ext cx="152400" cy="1524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225881A6-FD11-488E-881F-21C66C6AC3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1677" y="4221215"/>
              <a:ext cx="319253" cy="5503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5304A3-DAE4-4D13-9B22-C30D64032003}"/>
                </a:ext>
              </a:extLst>
            </p:cNvPr>
            <p:cNvCxnSpPr>
              <a:cxnSpLocks/>
            </p:cNvCxnSpPr>
            <p:nvPr/>
          </p:nvCxnSpPr>
          <p:spPr>
            <a:xfrm>
              <a:off x="5220930" y="4217348"/>
              <a:ext cx="224377" cy="8200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DC42A5D6-A84A-484D-B29E-A6A2579B7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5307" y="3892225"/>
              <a:ext cx="152400" cy="39551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E2DE0875-421E-4EA0-99E5-CA37808FB9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8277" y="3892225"/>
              <a:ext cx="155083" cy="38402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79A0006C-B643-4C0F-B0F7-52116975C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3360" y="3984205"/>
              <a:ext cx="225282" cy="27414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50DC3EE9-EE8C-4D57-BD45-A50371C27B8E}"/>
                </a:ext>
              </a:extLst>
            </p:cNvPr>
            <p:cNvCxnSpPr>
              <a:cxnSpLocks/>
            </p:cNvCxnSpPr>
            <p:nvPr/>
          </p:nvCxnSpPr>
          <p:spPr>
            <a:xfrm>
              <a:off x="5978158" y="3984205"/>
              <a:ext cx="197650" cy="16728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40FAE840-5DD0-4D3F-9BB0-D756A75710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193" y="4013782"/>
              <a:ext cx="150176" cy="13444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ADC61511-8EF9-4A16-93BF-2C96693DCE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8370" y="4010520"/>
              <a:ext cx="156646" cy="21069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49E2A4E6-DF12-4B15-B151-5D1B6B74B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6925" y="4076236"/>
              <a:ext cx="113336" cy="1436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2C7FED0B-CC98-42F2-8EA7-EE92EA5C6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7269" y="4067845"/>
              <a:ext cx="243542" cy="1639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EEB7FECE-1A20-4612-BF4E-6774F4C4AF31}"/>
                </a:ext>
              </a:extLst>
            </p:cNvPr>
            <p:cNvCxnSpPr>
              <a:cxnSpLocks/>
            </p:cNvCxnSpPr>
            <p:nvPr/>
          </p:nvCxnSpPr>
          <p:spPr>
            <a:xfrm>
              <a:off x="6840811" y="4076040"/>
              <a:ext cx="110344" cy="23030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012A1A7B-36D8-44F7-B08B-35908374C6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9121" y="4132645"/>
              <a:ext cx="219745" cy="15639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F26734C-3344-46B6-BB5E-D03FE6F183AC}"/>
              </a:ext>
            </a:extLst>
          </p:cNvPr>
          <p:cNvSpPr/>
          <p:nvPr/>
        </p:nvSpPr>
        <p:spPr>
          <a:xfrm>
            <a:off x="1439568" y="3137483"/>
            <a:ext cx="515067" cy="21357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r>
              <a:rPr lang="ko-KR" altLang="en-US" sz="900" dirty="0"/>
              <a:t>일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259FAC5-B6B6-4B6A-967B-4F4AEDE4B122}"/>
              </a:ext>
            </a:extLst>
          </p:cNvPr>
          <p:cNvSpPr/>
          <p:nvPr/>
        </p:nvSpPr>
        <p:spPr>
          <a:xfrm>
            <a:off x="2038526" y="3137483"/>
            <a:ext cx="515067" cy="21357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r>
              <a:rPr lang="ko-KR" altLang="en-US" sz="900" dirty="0"/>
              <a:t>개월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5763960E-ABA1-4928-B77C-11CC3ED84823}"/>
              </a:ext>
            </a:extLst>
          </p:cNvPr>
          <p:cNvSpPr/>
          <p:nvPr/>
        </p:nvSpPr>
        <p:spPr>
          <a:xfrm>
            <a:off x="2637484" y="3137483"/>
            <a:ext cx="515067" cy="213574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r>
              <a:rPr lang="ko-KR" altLang="en-US" sz="900" dirty="0">
                <a:solidFill>
                  <a:schemeClr val="bg1"/>
                </a:solidFill>
              </a:rPr>
              <a:t>개월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2C8BAB4-0D5A-4DA2-AC1F-455578E101EC}"/>
              </a:ext>
            </a:extLst>
          </p:cNvPr>
          <p:cNvSpPr/>
          <p:nvPr/>
        </p:nvSpPr>
        <p:spPr>
          <a:xfrm>
            <a:off x="3234734" y="3139625"/>
            <a:ext cx="515067" cy="21357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r>
              <a:rPr lang="ko-KR" altLang="en-US" sz="900" dirty="0"/>
              <a:t>년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E854EABE-96FF-4294-A417-D97ED24016DC}"/>
              </a:ext>
            </a:extLst>
          </p:cNvPr>
          <p:cNvSpPr txBox="1"/>
          <p:nvPr/>
        </p:nvSpPr>
        <p:spPr>
          <a:xfrm>
            <a:off x="7430878" y="3245430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95,500</a:t>
            </a:r>
            <a:endParaRPr lang="ko-KR" altLang="en-US" sz="900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CEF243A-4196-43D3-AD26-558147A005B5}"/>
              </a:ext>
            </a:extLst>
          </p:cNvPr>
          <p:cNvSpPr txBox="1"/>
          <p:nvPr/>
        </p:nvSpPr>
        <p:spPr>
          <a:xfrm>
            <a:off x="7435216" y="3602940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84,400</a:t>
            </a:r>
            <a:endParaRPr lang="ko-KR" altLang="en-US" sz="900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F7058D8-A326-4442-9388-F6C0B7D9AD65}"/>
              </a:ext>
            </a:extLst>
          </p:cNvPr>
          <p:cNvSpPr txBox="1"/>
          <p:nvPr/>
        </p:nvSpPr>
        <p:spPr>
          <a:xfrm>
            <a:off x="7439789" y="4014330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73,000</a:t>
            </a:r>
            <a:endParaRPr lang="ko-KR" altLang="en-US" sz="9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6D522AD-269A-4FA4-AC81-D55AD71D40C8}"/>
              </a:ext>
            </a:extLst>
          </p:cNvPr>
          <p:cNvSpPr txBox="1"/>
          <p:nvPr/>
        </p:nvSpPr>
        <p:spPr>
          <a:xfrm>
            <a:off x="7439789" y="4424243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62,020</a:t>
            </a:r>
            <a:endParaRPr lang="ko-KR" altLang="en-US" sz="900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968ABACA-ED9C-4521-A969-736D0ED4491B}"/>
              </a:ext>
            </a:extLst>
          </p:cNvPr>
          <p:cNvSpPr txBox="1"/>
          <p:nvPr/>
        </p:nvSpPr>
        <p:spPr>
          <a:xfrm>
            <a:off x="7439789" y="4834156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51,300</a:t>
            </a:r>
            <a:endParaRPr lang="ko-KR" altLang="en-US" sz="900" dirty="0"/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D78C9DC2-E39D-427B-8972-6F2580D14046}"/>
              </a:ext>
            </a:extLst>
          </p:cNvPr>
          <p:cNvGrpSpPr/>
          <p:nvPr/>
        </p:nvGrpSpPr>
        <p:grpSpPr>
          <a:xfrm>
            <a:off x="4204008" y="4571435"/>
            <a:ext cx="216074" cy="242624"/>
            <a:chOff x="2366388" y="5440537"/>
            <a:chExt cx="368561" cy="413848"/>
          </a:xfrm>
        </p:grpSpPr>
        <p:sp>
          <p:nvSpPr>
            <p:cNvPr id="197" name="순서도: 다른 페이지 연결선 196">
              <a:extLst>
                <a:ext uri="{FF2B5EF4-FFF2-40B4-BE49-F238E27FC236}">
                  <a16:creationId xmlns:a16="http://schemas.microsoft.com/office/drawing/2014/main" id="{8FD19798-ED97-4FB7-923E-DF2CFC63FA2B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495779B0-5D8C-4008-9BB4-B7BE40A1241F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195" name="그림 194">
              <a:extLst>
                <a:ext uri="{FF2B5EF4-FFF2-40B4-BE49-F238E27FC236}">
                  <a16:creationId xmlns:a16="http://schemas.microsoft.com/office/drawing/2014/main" id="{7867C95E-8F0B-4FDC-BA48-CB6D44DF1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C9C48350-0002-4F88-BA32-B9A62EDB3AEF}"/>
              </a:ext>
            </a:extLst>
          </p:cNvPr>
          <p:cNvGrpSpPr/>
          <p:nvPr/>
        </p:nvGrpSpPr>
        <p:grpSpPr>
          <a:xfrm>
            <a:off x="4851545" y="4563888"/>
            <a:ext cx="216074" cy="242624"/>
            <a:chOff x="2366388" y="5440537"/>
            <a:chExt cx="368561" cy="413848"/>
          </a:xfrm>
        </p:grpSpPr>
        <p:sp>
          <p:nvSpPr>
            <p:cNvPr id="200" name="순서도: 다른 페이지 연결선 199">
              <a:extLst>
                <a:ext uri="{FF2B5EF4-FFF2-40B4-BE49-F238E27FC236}">
                  <a16:creationId xmlns:a16="http://schemas.microsoft.com/office/drawing/2014/main" id="{9D810F4F-ACF8-43D6-AE10-03DA8A81842E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3B3593D-4595-49C7-9F38-D2AF7E9E8F91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202" name="그림 201">
              <a:extLst>
                <a:ext uri="{FF2B5EF4-FFF2-40B4-BE49-F238E27FC236}">
                  <a16:creationId xmlns:a16="http://schemas.microsoft.com/office/drawing/2014/main" id="{6974F6BC-D121-42A4-822E-E8D4C4667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A81799C0-E5BE-49AE-B794-0C6CA2053ADC}"/>
              </a:ext>
            </a:extLst>
          </p:cNvPr>
          <p:cNvGrpSpPr/>
          <p:nvPr/>
        </p:nvGrpSpPr>
        <p:grpSpPr>
          <a:xfrm>
            <a:off x="5468138" y="4232827"/>
            <a:ext cx="216074" cy="242624"/>
            <a:chOff x="2366388" y="5440537"/>
            <a:chExt cx="368561" cy="413848"/>
          </a:xfrm>
        </p:grpSpPr>
        <p:sp>
          <p:nvSpPr>
            <p:cNvPr id="204" name="순서도: 다른 페이지 연결선 203">
              <a:extLst>
                <a:ext uri="{FF2B5EF4-FFF2-40B4-BE49-F238E27FC236}">
                  <a16:creationId xmlns:a16="http://schemas.microsoft.com/office/drawing/2014/main" id="{A3750FF6-793B-4836-83EB-C36014C05A23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C8D9121-8122-45E7-B36B-01860C2ECB36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206" name="그림 205">
              <a:extLst>
                <a:ext uri="{FF2B5EF4-FFF2-40B4-BE49-F238E27FC236}">
                  <a16:creationId xmlns:a16="http://schemas.microsoft.com/office/drawing/2014/main" id="{CD9512BA-130E-4AEC-98CF-6768865CF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D4ECF8E-A666-4D87-9C89-7C7B60738B6C}"/>
              </a:ext>
            </a:extLst>
          </p:cNvPr>
          <p:cNvGrpSpPr/>
          <p:nvPr/>
        </p:nvGrpSpPr>
        <p:grpSpPr>
          <a:xfrm>
            <a:off x="6541890" y="4411673"/>
            <a:ext cx="216074" cy="242624"/>
            <a:chOff x="2366388" y="5440537"/>
            <a:chExt cx="368561" cy="413848"/>
          </a:xfrm>
        </p:grpSpPr>
        <p:sp>
          <p:nvSpPr>
            <p:cNvPr id="208" name="순서도: 다른 페이지 연결선 207">
              <a:extLst>
                <a:ext uri="{FF2B5EF4-FFF2-40B4-BE49-F238E27FC236}">
                  <a16:creationId xmlns:a16="http://schemas.microsoft.com/office/drawing/2014/main" id="{74A61CB2-D556-4AE4-A5CA-8235A0CE91D1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2C35E6A1-8B9A-424E-B158-89750CA0606E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210" name="그림 209">
              <a:extLst>
                <a:ext uri="{FF2B5EF4-FFF2-40B4-BE49-F238E27FC236}">
                  <a16:creationId xmlns:a16="http://schemas.microsoft.com/office/drawing/2014/main" id="{2B532EE9-67C9-4A02-B75E-5E2714E0B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FB849A1E-66FC-47F5-B7DF-64E0F1B3FC2B}"/>
              </a:ext>
            </a:extLst>
          </p:cNvPr>
          <p:cNvGrpSpPr/>
          <p:nvPr/>
        </p:nvGrpSpPr>
        <p:grpSpPr>
          <a:xfrm>
            <a:off x="2130806" y="4336653"/>
            <a:ext cx="216074" cy="242624"/>
            <a:chOff x="2366388" y="5440537"/>
            <a:chExt cx="368561" cy="413848"/>
          </a:xfrm>
        </p:grpSpPr>
        <p:sp>
          <p:nvSpPr>
            <p:cNvPr id="212" name="순서도: 다른 페이지 연결선 211">
              <a:extLst>
                <a:ext uri="{FF2B5EF4-FFF2-40B4-BE49-F238E27FC236}">
                  <a16:creationId xmlns:a16="http://schemas.microsoft.com/office/drawing/2014/main" id="{4305A053-993F-4613-B4C5-D1AD17595E6E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60A54AD-9077-480A-A355-B2BAE91684D5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214" name="그림 213">
              <a:extLst>
                <a:ext uri="{FF2B5EF4-FFF2-40B4-BE49-F238E27FC236}">
                  <a16:creationId xmlns:a16="http://schemas.microsoft.com/office/drawing/2014/main" id="{DA8051C9-214A-45DA-BDEF-0709994EB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1F1C6F2E-EE39-4175-9A42-AE030A76877C}"/>
              </a:ext>
            </a:extLst>
          </p:cNvPr>
          <p:cNvSpPr/>
          <p:nvPr/>
        </p:nvSpPr>
        <p:spPr>
          <a:xfrm>
            <a:off x="2102986" y="4136594"/>
            <a:ext cx="286382" cy="158391"/>
          </a:xfrm>
          <a:prstGeom prst="roundRect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+2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81714082-0A2E-4C58-9B9D-47D0FDDBBF8C}"/>
              </a:ext>
            </a:extLst>
          </p:cNvPr>
          <p:cNvSpPr/>
          <p:nvPr/>
        </p:nvSpPr>
        <p:spPr>
          <a:xfrm>
            <a:off x="5374260" y="4043882"/>
            <a:ext cx="397365" cy="158391"/>
          </a:xfrm>
          <a:prstGeom prst="roundRect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+124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7" name="사각형: 둥근 모서리 216">
            <a:extLst>
              <a:ext uri="{FF2B5EF4-FFF2-40B4-BE49-F238E27FC236}">
                <a16:creationId xmlns:a16="http://schemas.microsoft.com/office/drawing/2014/main" id="{191709DC-4125-456C-9DEA-BF253B494B85}"/>
              </a:ext>
            </a:extLst>
          </p:cNvPr>
          <p:cNvSpPr/>
          <p:nvPr/>
        </p:nvSpPr>
        <p:spPr>
          <a:xfrm>
            <a:off x="4813828" y="4351847"/>
            <a:ext cx="286382" cy="158391"/>
          </a:xfrm>
          <a:prstGeom prst="roundRect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+ 12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40CBB0F-E4C8-413C-956B-AEEE8058CCAC}"/>
              </a:ext>
            </a:extLst>
          </p:cNvPr>
          <p:cNvSpPr txBox="1"/>
          <p:nvPr/>
        </p:nvSpPr>
        <p:spPr>
          <a:xfrm>
            <a:off x="7571224" y="2143708"/>
            <a:ext cx="8985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07.28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데이터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CEBB5FC-B148-470A-8FE7-CE19A41BA26B}"/>
              </a:ext>
            </a:extLst>
          </p:cNvPr>
          <p:cNvSpPr txBox="1"/>
          <p:nvPr/>
        </p:nvSpPr>
        <p:spPr>
          <a:xfrm>
            <a:off x="4778819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전일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시가 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3C5F22A-E7BA-4F0B-81B9-8952ADB2215D}"/>
              </a:ext>
            </a:extLst>
          </p:cNvPr>
          <p:cNvSpPr txBox="1"/>
          <p:nvPr/>
        </p:nvSpPr>
        <p:spPr>
          <a:xfrm>
            <a:off x="5426790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79,200</a:t>
            </a:r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/>
              <a:t>78,800</a:t>
            </a:r>
            <a:endParaRPr lang="ko-KR" altLang="en-US" sz="80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67CCA353-FA19-465D-8653-AC436D0586C2}"/>
              </a:ext>
            </a:extLst>
          </p:cNvPr>
          <p:cNvSpPr txBox="1"/>
          <p:nvPr/>
        </p:nvSpPr>
        <p:spPr>
          <a:xfrm>
            <a:off x="5935963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고가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저가 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1EDF69E-944A-4182-B12C-C602F846A313}"/>
              </a:ext>
            </a:extLst>
          </p:cNvPr>
          <p:cNvSpPr txBox="1"/>
          <p:nvPr/>
        </p:nvSpPr>
        <p:spPr>
          <a:xfrm>
            <a:off x="6466488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79,400</a:t>
            </a:r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/>
              <a:t>78,800</a:t>
            </a:r>
            <a:endParaRPr lang="ko-KR" altLang="en-US" sz="800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5E8C7F5-967E-4A2C-8594-DA688844F269}"/>
              </a:ext>
            </a:extLst>
          </p:cNvPr>
          <p:cNvSpPr txBox="1"/>
          <p:nvPr/>
        </p:nvSpPr>
        <p:spPr>
          <a:xfrm>
            <a:off x="7053253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거래량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거래대금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DB26C36-61B6-4745-8224-6ABF2D614862}"/>
              </a:ext>
            </a:extLst>
          </p:cNvPr>
          <p:cNvSpPr txBox="1"/>
          <p:nvPr/>
        </p:nvSpPr>
        <p:spPr>
          <a:xfrm>
            <a:off x="7339602" y="2369687"/>
            <a:ext cx="104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/>
              <a:t>13,843,010</a:t>
            </a:r>
          </a:p>
          <a:p>
            <a:pPr algn="r"/>
            <a:endParaRPr lang="en-US" altLang="ko-KR" sz="800" dirty="0"/>
          </a:p>
          <a:p>
            <a:pPr algn="r"/>
            <a:r>
              <a:rPr lang="en-US" altLang="ko-KR" sz="800" dirty="0"/>
              <a:t>1,093,934</a:t>
            </a:r>
            <a:r>
              <a:rPr lang="ko-KR" altLang="en-US" sz="800" dirty="0"/>
              <a:t>백만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0E12150-5FC2-43AA-9890-92F730F9BC1A}"/>
              </a:ext>
            </a:extLst>
          </p:cNvPr>
          <p:cNvSpPr txBox="1"/>
          <p:nvPr/>
        </p:nvSpPr>
        <p:spPr>
          <a:xfrm>
            <a:off x="1233398" y="5339088"/>
            <a:ext cx="280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삼성전자  </a:t>
            </a:r>
            <a:r>
              <a:rPr lang="ko-KR" altLang="en-US" sz="1000" dirty="0"/>
              <a:t>커뮤니티   </a:t>
            </a:r>
            <a:r>
              <a:rPr lang="en-US" altLang="ko-KR" sz="1000" b="1" dirty="0"/>
              <a:t>138</a:t>
            </a:r>
            <a:r>
              <a:rPr lang="en-US" altLang="ko-KR" sz="1000" dirty="0"/>
              <a:t> </a:t>
            </a:r>
            <a:r>
              <a:rPr lang="ko-KR" altLang="en-US" sz="1000" dirty="0"/>
              <a:t>게시글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6089E4BD-4155-413E-AF68-F7A755CE1A7A}"/>
              </a:ext>
            </a:extLst>
          </p:cNvPr>
          <p:cNvSpPr/>
          <p:nvPr/>
        </p:nvSpPr>
        <p:spPr>
          <a:xfrm>
            <a:off x="137439" y="6679092"/>
            <a:ext cx="9664072" cy="1077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indent="180975" algn="ctr"/>
            <a:r>
              <a:rPr lang="ko-KR" altLang="en-US" sz="700" b="1">
                <a:solidFill>
                  <a:srgbClr val="002060"/>
                </a:solidFill>
                <a:cs typeface="Segoe UI" panose="020B0502040204020203" pitchFamily="34" charset="0"/>
              </a:rPr>
              <a:t>다음 이어서</a:t>
            </a:r>
            <a:endParaRPr lang="en-US" altLang="ko-KR" sz="700" b="1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65FB4CB3-2D7D-4339-A2BB-7CBCBF7D0027}"/>
              </a:ext>
            </a:extLst>
          </p:cNvPr>
          <p:cNvSpPr txBox="1"/>
          <p:nvPr/>
        </p:nvSpPr>
        <p:spPr>
          <a:xfrm>
            <a:off x="1340342" y="6404012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2021-03-12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9FE8C6A4-2E84-430B-8E99-6CB72985D7D1}"/>
              </a:ext>
            </a:extLst>
          </p:cNvPr>
          <p:cNvSpPr txBox="1"/>
          <p:nvPr/>
        </p:nvSpPr>
        <p:spPr>
          <a:xfrm>
            <a:off x="2196863" y="6404012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/>
              <a:t>12</a:t>
            </a:r>
            <a:endParaRPr lang="ko-KR" altLang="en-US" sz="900" b="1" dirty="0"/>
          </a:p>
        </p:txBody>
      </p:sp>
      <p:pic>
        <p:nvPicPr>
          <p:cNvPr id="249" name="그림 248">
            <a:extLst>
              <a:ext uri="{FF2B5EF4-FFF2-40B4-BE49-F238E27FC236}">
                <a16:creationId xmlns:a16="http://schemas.microsoft.com/office/drawing/2014/main" id="{D7B3403C-73E8-4E3A-B55B-21D9A497061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2486"/>
          <a:stretch/>
        </p:blipFill>
        <p:spPr>
          <a:xfrm>
            <a:off x="3531192" y="5667308"/>
            <a:ext cx="4740972" cy="994228"/>
          </a:xfrm>
          <a:prstGeom prst="rect">
            <a:avLst/>
          </a:prstGeom>
        </p:spPr>
      </p:pic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DDD8924B-657B-44B8-B217-07FB0A5C72F5}"/>
              </a:ext>
            </a:extLst>
          </p:cNvPr>
          <p:cNvSpPr/>
          <p:nvPr/>
        </p:nvSpPr>
        <p:spPr>
          <a:xfrm>
            <a:off x="1280735" y="5993425"/>
            <a:ext cx="2153561" cy="393863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7F7E134-D3E4-43A6-BBB8-3689437C6A5D}"/>
              </a:ext>
            </a:extLst>
          </p:cNvPr>
          <p:cNvSpPr txBox="1"/>
          <p:nvPr/>
        </p:nvSpPr>
        <p:spPr>
          <a:xfrm>
            <a:off x="1347441" y="5786052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2021-07-29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F833203-A78E-4B5C-B61E-D30B540F2201}"/>
              </a:ext>
            </a:extLst>
          </p:cNvPr>
          <p:cNvSpPr txBox="1"/>
          <p:nvPr/>
        </p:nvSpPr>
        <p:spPr>
          <a:xfrm>
            <a:off x="2203962" y="5786052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51D75ED-0925-4D39-A6D6-A9EF3566ADF7}"/>
              </a:ext>
            </a:extLst>
          </p:cNvPr>
          <p:cNvSpPr/>
          <p:nvPr/>
        </p:nvSpPr>
        <p:spPr>
          <a:xfrm>
            <a:off x="1363228" y="3605858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3.2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0D22156-432E-4202-A631-5340ABA414D0}"/>
              </a:ext>
            </a:extLst>
          </p:cNvPr>
          <p:cNvSpPr/>
          <p:nvPr/>
        </p:nvSpPr>
        <p:spPr>
          <a:xfrm flipV="1">
            <a:off x="1529018" y="3597275"/>
            <a:ext cx="5810584" cy="144027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49A3FF70-3B13-4D12-86C5-585167F1865C}"/>
              </a:ext>
            </a:extLst>
          </p:cNvPr>
          <p:cNvSpPr txBox="1"/>
          <p:nvPr/>
        </p:nvSpPr>
        <p:spPr>
          <a:xfrm>
            <a:off x="1347441" y="6095920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2021-05-01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36D7D7F-C551-4A69-A276-85D86256BB96}"/>
              </a:ext>
            </a:extLst>
          </p:cNvPr>
          <p:cNvSpPr txBox="1"/>
          <p:nvPr/>
        </p:nvSpPr>
        <p:spPr>
          <a:xfrm>
            <a:off x="2203962" y="6095920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/>
              <a:t>124</a:t>
            </a:r>
            <a:endParaRPr lang="ko-KR" altLang="en-US" sz="9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D2C544-75A0-4681-8292-AF701A326E6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52822" y="3217146"/>
            <a:ext cx="143700" cy="143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91A009-4B76-4CE7-B139-709D45E854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30667" y="3217146"/>
            <a:ext cx="146025" cy="146025"/>
          </a:xfrm>
          <a:prstGeom prst="rect">
            <a:avLst/>
          </a:prstGeom>
        </p:spPr>
      </p:pic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5F803030-5B4B-4B11-919E-E47B0CCF049F}"/>
              </a:ext>
            </a:extLst>
          </p:cNvPr>
          <p:cNvSpPr/>
          <p:nvPr/>
        </p:nvSpPr>
        <p:spPr>
          <a:xfrm>
            <a:off x="6557483" y="2965662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*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24946889-BCE5-4D99-96A7-815A290BD4EF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종목정보</a:t>
            </a: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A0D51CB0-8A55-4944-800D-FC3A49636295}"/>
              </a:ext>
            </a:extLst>
          </p:cNvPr>
          <p:cNvSpPr/>
          <p:nvPr/>
        </p:nvSpPr>
        <p:spPr>
          <a:xfrm>
            <a:off x="2100576" y="1689953"/>
            <a:ext cx="865042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AI </a:t>
            </a:r>
            <a:r>
              <a:rPr lang="ko-KR" altLang="en-US" sz="800" dirty="0">
                <a:solidFill>
                  <a:schemeClr val="tx1"/>
                </a:solidFill>
              </a:rPr>
              <a:t>종목 분석</a:t>
            </a:r>
          </a:p>
        </p:txBody>
      </p: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CACF6BB7-B9BC-49EC-9167-B92C04BF59CD}"/>
              </a:ext>
            </a:extLst>
          </p:cNvPr>
          <p:cNvSpPr/>
          <p:nvPr/>
        </p:nvSpPr>
        <p:spPr>
          <a:xfrm>
            <a:off x="4085365" y="1687576"/>
            <a:ext cx="996249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전문가 분석요청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F1B05886-9B4D-44F4-B4D1-D75EA02875D9}"/>
              </a:ext>
            </a:extLst>
          </p:cNvPr>
          <p:cNvSpPr/>
          <p:nvPr/>
        </p:nvSpPr>
        <p:spPr>
          <a:xfrm>
            <a:off x="3027367" y="1687514"/>
            <a:ext cx="996249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종목 심층 분석</a:t>
            </a:r>
          </a:p>
        </p:txBody>
      </p:sp>
    </p:spTree>
    <p:extLst>
      <p:ext uri="{BB962C8B-B14F-4D97-AF65-F5344CB8AC3E}">
        <p14:creationId xmlns:p14="http://schemas.microsoft.com/office/powerpoint/2010/main" val="3848236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5919831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907588"/>
              </p:ext>
            </p:extLst>
          </p:nvPr>
        </p:nvGraphicFramePr>
        <p:xfrm>
          <a:off x="9801510" y="768586"/>
          <a:ext cx="2258189" cy="446445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타이틀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클릭 시 노다지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홈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으로 페이지 이동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 검색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종목 검색 기능과 동일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포인트 충전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기존 포인트 충전 페이지로 이동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11691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메뉴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(GNB)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다음과 같이 메뉴가 존재함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진입 시 페이지 기본 값 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노다지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(Home)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노다지 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(Home) // </a:t>
                      </a:r>
                      <a:r>
                        <a:rPr lang="ko-KR" altLang="en-US" sz="7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7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Today </a:t>
                      </a:r>
                      <a:r>
                        <a:rPr lang="ko-KR" altLang="en-US" sz="7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endParaRPr lang="en-US" altLang="ko-KR" sz="7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추천종목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투자정보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주식공부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돈버는기법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커뮤니티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실시간리딩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증권가뉴스</a:t>
                      </a:r>
                      <a:endParaRPr lang="en-US" altLang="ko-KR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557713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4.1</a:t>
                      </a:r>
                      <a:endParaRPr lang="ko-KR" altLang="en-US" sz="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현재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로그인이 곧 회원가입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한번 로그인 후에는 자동 로그인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 후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로그인＇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&gt; ‘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마이페이지‘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 변경됨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7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7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7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7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로그인</a:t>
                      </a:r>
                      <a:r>
                        <a:rPr lang="en-US" altLang="ko-KR" sz="7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7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7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7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마이페이지＇ 버튼의 기능이 동일하여 마이페이지 버튼을 제거함</a:t>
                      </a:r>
                      <a:endParaRPr lang="en-US" altLang="ko-KR" sz="8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791609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20E4CDD-E1C7-4BAE-86EF-7507DA927739}"/>
              </a:ext>
            </a:extLst>
          </p:cNvPr>
          <p:cNvSpPr/>
          <p:nvPr/>
        </p:nvSpPr>
        <p:spPr>
          <a:xfrm>
            <a:off x="137438" y="1606761"/>
            <a:ext cx="9070208" cy="4289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5400000">
              <a:off x="4681743" y="2199833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7ACBBBD-DA08-47CD-BE33-A2C10F13271A}"/>
              </a:ext>
            </a:extLst>
          </p:cNvPr>
          <p:cNvSpPr txBox="1"/>
          <p:nvPr/>
        </p:nvSpPr>
        <p:spPr>
          <a:xfrm>
            <a:off x="1190208" y="1659524"/>
            <a:ext cx="83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한국증시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ko-KR" altLang="en-US" sz="900" dirty="0">
                <a:solidFill>
                  <a:schemeClr val="bg1"/>
                </a:solidFill>
              </a:rPr>
              <a:t>미국증시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FD851-AC91-4FD2-BC76-2114701091C6}"/>
              </a:ext>
            </a:extLst>
          </p:cNvPr>
          <p:cNvSpPr txBox="1"/>
          <p:nvPr/>
        </p:nvSpPr>
        <p:spPr>
          <a:xfrm>
            <a:off x="1755391" y="1666433"/>
            <a:ext cx="160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 상관지수  </a:t>
            </a:r>
            <a:r>
              <a:rPr lang="en-US" altLang="ko-KR" sz="1400" b="1" dirty="0">
                <a:solidFill>
                  <a:schemeClr val="bg1"/>
                </a:solidFill>
              </a:rPr>
              <a:t>68 </a:t>
            </a:r>
            <a:r>
              <a:rPr lang="ko-KR" altLang="en-US" sz="800" dirty="0">
                <a:solidFill>
                  <a:schemeClr val="bg1"/>
                </a:solidFill>
              </a:rPr>
              <a:t>▲ </a:t>
            </a:r>
            <a:r>
              <a:rPr lang="en-US" altLang="ko-KR" sz="800" dirty="0">
                <a:solidFill>
                  <a:schemeClr val="bg1"/>
                </a:solidFill>
              </a:rPr>
              <a:t>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6BBACF6-046A-490E-A0CC-A9A278A0BCF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3204707" y="1797606"/>
            <a:ext cx="117303" cy="11730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48CDCB9-E859-4BC4-8BBE-381082BF34C5}"/>
              </a:ext>
            </a:extLst>
          </p:cNvPr>
          <p:cNvSpPr txBox="1"/>
          <p:nvPr/>
        </p:nvSpPr>
        <p:spPr>
          <a:xfrm>
            <a:off x="6929306" y="1641986"/>
            <a:ext cx="149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KOSPI     </a:t>
            </a:r>
            <a:r>
              <a:rPr lang="en-US" altLang="ko-KR" sz="900" b="1" dirty="0">
                <a:solidFill>
                  <a:schemeClr val="bg1"/>
                </a:solidFill>
              </a:rPr>
              <a:t>3,241.65</a:t>
            </a:r>
          </a:p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NASDAQ   </a:t>
            </a:r>
            <a:r>
              <a:rPr lang="en-US" altLang="ko-KR" sz="900" b="1" dirty="0">
                <a:solidFill>
                  <a:schemeClr val="bg1"/>
                </a:solidFill>
              </a:rPr>
              <a:t>14,660.58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210CA8-DC00-4CEE-9AF3-99D455074128}"/>
              </a:ext>
            </a:extLst>
          </p:cNvPr>
          <p:cNvSpPr txBox="1"/>
          <p:nvPr/>
        </p:nvSpPr>
        <p:spPr>
          <a:xfrm>
            <a:off x="1264605" y="2208751"/>
            <a:ext cx="173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뉴스보다</a:t>
            </a:r>
            <a:endParaRPr lang="en-US" altLang="ko-KR" sz="1600" dirty="0"/>
          </a:p>
          <a:p>
            <a:r>
              <a:rPr lang="ko-KR" altLang="en-US" sz="1600" dirty="0"/>
              <a:t>빠른</a:t>
            </a:r>
            <a:r>
              <a:rPr lang="ko-KR" altLang="en-US" sz="1600" b="1" dirty="0"/>
              <a:t> 노다지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595AA26F-5AAA-4BA6-816D-4663E89AB1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4604" y="2854997"/>
            <a:ext cx="2352753" cy="404508"/>
          </a:xfrm>
          <a:prstGeom prst="rect">
            <a:avLst/>
          </a:prstGeom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F796282-209B-4953-B5F5-9AFB423AB68A}"/>
              </a:ext>
            </a:extLst>
          </p:cNvPr>
          <p:cNvSpPr/>
          <p:nvPr/>
        </p:nvSpPr>
        <p:spPr>
          <a:xfrm>
            <a:off x="3851030" y="2416029"/>
            <a:ext cx="4511326" cy="3583708"/>
          </a:xfrm>
          <a:prstGeom prst="roundRect">
            <a:avLst>
              <a:gd name="adj" fmla="val 2561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192F6CC-D20B-48BF-8A4C-F050C1DDD70E}"/>
              </a:ext>
            </a:extLst>
          </p:cNvPr>
          <p:cNvSpPr txBox="1"/>
          <p:nvPr/>
        </p:nvSpPr>
        <p:spPr>
          <a:xfrm>
            <a:off x="3845095" y="2136994"/>
            <a:ext cx="111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TODAY</a:t>
            </a:r>
            <a:endParaRPr lang="ko-KR" altLang="en-US" sz="11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E0561F-9754-47AD-9E8E-28D7CFEA8F47}"/>
              </a:ext>
            </a:extLst>
          </p:cNvPr>
          <p:cNvSpPr txBox="1"/>
          <p:nvPr/>
        </p:nvSpPr>
        <p:spPr>
          <a:xfrm>
            <a:off x="7312838" y="2167772"/>
            <a:ext cx="1112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</a:rPr>
              <a:t>더보기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ko-KR" alt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56C7C9D-4948-40B9-A9A6-AB3A987B002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733"/>
          <a:stretch/>
        </p:blipFill>
        <p:spPr>
          <a:xfrm>
            <a:off x="3951599" y="2528470"/>
            <a:ext cx="4068896" cy="3445911"/>
          </a:xfrm>
          <a:prstGeom prst="rect">
            <a:avLst/>
          </a:prstGeom>
        </p:spPr>
      </p:pic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A25EC2D8-BF98-45B1-984B-7B9C8103AF5C}"/>
              </a:ext>
            </a:extLst>
          </p:cNvPr>
          <p:cNvCxnSpPr>
            <a:cxnSpLocks/>
          </p:cNvCxnSpPr>
          <p:nvPr/>
        </p:nvCxnSpPr>
        <p:spPr>
          <a:xfrm>
            <a:off x="1264605" y="3346724"/>
            <a:ext cx="23451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695AF586-2F73-4092-A8B2-7612E308E3A2}"/>
              </a:ext>
            </a:extLst>
          </p:cNvPr>
          <p:cNvGrpSpPr/>
          <p:nvPr/>
        </p:nvGrpSpPr>
        <p:grpSpPr>
          <a:xfrm>
            <a:off x="1270299" y="5363365"/>
            <a:ext cx="2347058" cy="644800"/>
            <a:chOff x="1262680" y="3493327"/>
            <a:chExt cx="2347058" cy="644800"/>
          </a:xfrm>
        </p:grpSpPr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426CCF75-9B9E-48DC-BDC9-BDE12F338947}"/>
                </a:ext>
              </a:extLst>
            </p:cNvPr>
            <p:cNvSpPr/>
            <p:nvPr/>
          </p:nvSpPr>
          <p:spPr>
            <a:xfrm>
              <a:off x="1262680" y="3493327"/>
              <a:ext cx="2347058" cy="644800"/>
            </a:xfrm>
            <a:prstGeom prst="roundRect">
              <a:avLst>
                <a:gd name="adj" fmla="val 7765"/>
              </a:avLst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C05DA88-48E8-4988-9CDB-51C077E6F8F1}"/>
                </a:ext>
              </a:extLst>
            </p:cNvPr>
            <p:cNvSpPr txBox="1"/>
            <p:nvPr/>
          </p:nvSpPr>
          <p:spPr>
            <a:xfrm>
              <a:off x="1272745" y="3523561"/>
              <a:ext cx="8112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이벤트</a:t>
              </a: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E4B35F4-B21E-4CB6-B27B-DB0E4D7B85E1}"/>
                </a:ext>
              </a:extLst>
            </p:cNvPr>
            <p:cNvSpPr/>
            <p:nvPr/>
          </p:nvSpPr>
          <p:spPr>
            <a:xfrm>
              <a:off x="1360475" y="3746004"/>
              <a:ext cx="2157083" cy="3244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6863A615-4481-467D-A16F-13015F11C584}"/>
                </a:ext>
              </a:extLst>
            </p:cNvPr>
            <p:cNvCxnSpPr>
              <a:cxnSpLocks/>
            </p:cNvCxnSpPr>
            <p:nvPr/>
          </p:nvCxnSpPr>
          <p:spPr>
            <a:xfrm>
              <a:off x="1360475" y="3754393"/>
              <a:ext cx="2148694" cy="316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E93B1735-DC65-4479-8540-BA51428460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0475" y="3762782"/>
              <a:ext cx="2148694" cy="316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22804F0-0BA0-4D67-8DC0-80F185BCE247}"/>
                </a:ext>
              </a:extLst>
            </p:cNvPr>
            <p:cNvSpPr txBox="1"/>
            <p:nvPr/>
          </p:nvSpPr>
          <p:spPr>
            <a:xfrm>
              <a:off x="1974255" y="3805576"/>
              <a:ext cx="9211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/>
                <a:t>image</a:t>
              </a:r>
              <a:endParaRPr lang="ko-KR" altLang="en-US" sz="9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E0EB491-B823-41D9-8F73-5B0B6888231C}"/>
                </a:ext>
              </a:extLst>
            </p:cNvPr>
            <p:cNvSpPr txBox="1"/>
            <p:nvPr/>
          </p:nvSpPr>
          <p:spPr>
            <a:xfrm>
              <a:off x="2785617" y="3548998"/>
              <a:ext cx="8112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700" dirty="0" err="1">
                  <a:solidFill>
                    <a:schemeClr val="bg1">
                      <a:lumMod val="50000"/>
                    </a:schemeClr>
                  </a:solidFill>
                </a:rPr>
                <a:t>더보기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</a:rPr>
                <a:t> 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&gt;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B3231EC-F04B-472E-BFAA-7B2E01F3AD3D}"/>
              </a:ext>
            </a:extLst>
          </p:cNvPr>
          <p:cNvGrpSpPr/>
          <p:nvPr/>
        </p:nvGrpSpPr>
        <p:grpSpPr>
          <a:xfrm>
            <a:off x="1279297" y="3451040"/>
            <a:ext cx="2347058" cy="1785542"/>
            <a:chOff x="1262680" y="4207883"/>
            <a:chExt cx="2347058" cy="1785542"/>
          </a:xfrm>
        </p:grpSpPr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BF76F214-6711-4F35-A522-D312AAC887F0}"/>
                </a:ext>
              </a:extLst>
            </p:cNvPr>
            <p:cNvSpPr/>
            <p:nvPr/>
          </p:nvSpPr>
          <p:spPr>
            <a:xfrm>
              <a:off x="1262680" y="4207883"/>
              <a:ext cx="2347058" cy="1785542"/>
            </a:xfrm>
            <a:prstGeom prst="roundRect">
              <a:avLst>
                <a:gd name="adj" fmla="val 1657"/>
              </a:avLst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AFDE9BB-7BA5-497A-AC90-BCB35FC4392B}"/>
                </a:ext>
              </a:extLst>
            </p:cNvPr>
            <p:cNvSpPr txBox="1"/>
            <p:nvPr/>
          </p:nvSpPr>
          <p:spPr>
            <a:xfrm>
              <a:off x="1272745" y="4267439"/>
              <a:ext cx="98625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최근 게시물</a:t>
              </a:r>
            </a:p>
          </p:txBody>
        </p:sp>
        <p:grpSp>
          <p:nvGrpSpPr>
            <p:cNvPr id="85" name="Scrollbar">
              <a:extLst>
                <a:ext uri="{FF2B5EF4-FFF2-40B4-BE49-F238E27FC236}">
                  <a16:creationId xmlns:a16="http://schemas.microsoft.com/office/drawing/2014/main" id="{A25BEB68-341E-4980-810E-6602B81CAB84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3472865" y="4543255"/>
              <a:ext cx="87730" cy="1382412"/>
              <a:chOff x="5066722" y="1652481"/>
              <a:chExt cx="144017" cy="2304355"/>
            </a:xfrm>
            <a:solidFill>
              <a:srgbClr val="FFFFFF"/>
            </a:solidFill>
          </p:grpSpPr>
          <p:sp>
            <p:nvSpPr>
              <p:cNvPr id="86" name="Track">
                <a:extLst>
                  <a:ext uri="{FF2B5EF4-FFF2-40B4-BE49-F238E27FC236}">
                    <a16:creationId xmlns:a16="http://schemas.microsoft.com/office/drawing/2014/main" id="{A4E45319-02FD-4861-A956-03FE011F1E55}"/>
                  </a:ext>
                </a:extLst>
              </p:cNvPr>
              <p:cNvSpPr/>
              <p:nvPr/>
            </p:nvSpPr>
            <p:spPr>
              <a:xfrm rot="5400000">
                <a:off x="3986553" y="2732650"/>
                <a:ext cx="2304355" cy="144017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7" name="Scroll Thumb">
                <a:extLst>
                  <a:ext uri="{FF2B5EF4-FFF2-40B4-BE49-F238E27FC236}">
                    <a16:creationId xmlns:a16="http://schemas.microsoft.com/office/drawing/2014/main" id="{3D167044-4CCF-45C5-88AB-4B32ED7E7CFF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5400000">
                <a:off x="4681743" y="2199833"/>
                <a:ext cx="913976" cy="44635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8" name="Chevron">
                <a:extLst>
                  <a:ext uri="{FF2B5EF4-FFF2-40B4-BE49-F238E27FC236}">
                    <a16:creationId xmlns:a16="http://schemas.microsoft.com/office/drawing/2014/main" id="{B1007F47-55F0-4630-AE42-CCA5447793B0}"/>
                  </a:ext>
                </a:extLst>
              </p:cNvPr>
              <p:cNvSpPr>
                <a:spLocks noChangeAspect="1"/>
              </p:cNvSpPr>
              <p:nvPr>
                <p:custDataLst>
                  <p:tags r:id="rId4"/>
                </p:custDataLst>
              </p:nvPr>
            </p:nvSpPr>
            <p:spPr bwMode="auto">
              <a:xfrm rot="10800000" flipH="1">
                <a:off x="5086917" y="1692943"/>
                <a:ext cx="103692" cy="24704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9" name="Chevron">
                <a:extLst>
                  <a:ext uri="{FF2B5EF4-FFF2-40B4-BE49-F238E27FC236}">
                    <a16:creationId xmlns:a16="http://schemas.microsoft.com/office/drawing/2014/main" id="{3A87BAEC-F910-4FE8-B182-679EA1272F2C}"/>
                  </a:ext>
                </a:extLst>
              </p:cNvPr>
              <p:cNvSpPr>
                <a:spLocks noChangeAspect="1"/>
              </p:cNvSpPr>
              <p:nvPr>
                <p:custDataLst>
                  <p:tags r:id="rId5"/>
                </p:custDataLst>
              </p:nvPr>
            </p:nvSpPr>
            <p:spPr bwMode="auto">
              <a:xfrm flipH="1">
                <a:off x="5086917" y="3893835"/>
                <a:ext cx="103692" cy="24704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07B0C076-49C9-4480-B323-029BE20D69A4}"/>
                </a:ext>
              </a:extLst>
            </p:cNvPr>
            <p:cNvGrpSpPr/>
            <p:nvPr/>
          </p:nvGrpSpPr>
          <p:grpSpPr>
            <a:xfrm>
              <a:off x="1279961" y="4536188"/>
              <a:ext cx="2138395" cy="200056"/>
              <a:chOff x="1279961" y="4536188"/>
              <a:chExt cx="2138395" cy="200056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F4D38A88-E970-42F4-B35F-A7CEE9066D0D}"/>
                  </a:ext>
                </a:extLst>
              </p:cNvPr>
              <p:cNvSpPr txBox="1"/>
              <p:nvPr/>
            </p:nvSpPr>
            <p:spPr>
              <a:xfrm>
                <a:off x="1279961" y="4536188"/>
                <a:ext cx="15103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10</a:t>
                </a:r>
                <a:r>
                  <a:rPr lang="ko-KR" altLang="en-US" sz="700" dirty="0"/>
                  <a:t>시에 </a:t>
                </a:r>
                <a:r>
                  <a:rPr lang="ko-KR" altLang="en-US" sz="700" dirty="0" err="1"/>
                  <a:t>가매동을</a:t>
                </a:r>
                <a:r>
                  <a:rPr lang="ko-KR" altLang="en-US" sz="700" dirty="0"/>
                  <a:t> 올리지 않는</a:t>
                </a:r>
                <a:r>
                  <a:rPr lang="en-US" altLang="ko-KR" sz="700" dirty="0"/>
                  <a:t>…</a:t>
                </a:r>
                <a:endParaRPr lang="ko-KR" altLang="en-US" sz="700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0D51387-8123-4130-8CDD-B3513E9C1742}"/>
                  </a:ext>
                </a:extLst>
              </p:cNvPr>
              <p:cNvSpPr txBox="1"/>
              <p:nvPr/>
            </p:nvSpPr>
            <p:spPr>
              <a:xfrm>
                <a:off x="2556584" y="4536189"/>
                <a:ext cx="86177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700" b="1" dirty="0" err="1"/>
                  <a:t>세종메디칼</a:t>
                </a:r>
                <a:endParaRPr lang="ko-KR" altLang="en-US" sz="700" b="1" dirty="0"/>
              </a:p>
            </p:txBody>
          </p:sp>
        </p:grp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4824AABE-F1CD-4B60-A61E-58095F7A6B39}"/>
                </a:ext>
              </a:extLst>
            </p:cNvPr>
            <p:cNvGrpSpPr/>
            <p:nvPr/>
          </p:nvGrpSpPr>
          <p:grpSpPr>
            <a:xfrm>
              <a:off x="1279961" y="4815986"/>
              <a:ext cx="2138395" cy="200056"/>
              <a:chOff x="1279961" y="4536188"/>
              <a:chExt cx="2138395" cy="200056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010C588-AA60-4D33-A028-13F1692A358C}"/>
                  </a:ext>
                </a:extLst>
              </p:cNvPr>
              <p:cNvSpPr txBox="1"/>
              <p:nvPr/>
            </p:nvSpPr>
            <p:spPr>
              <a:xfrm>
                <a:off x="1279961" y="4536188"/>
                <a:ext cx="15103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/>
                  <a:t>오늘도 아이러니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99AB5944-5581-4CB3-AF76-DFF8B80AE919}"/>
                  </a:ext>
                </a:extLst>
              </p:cNvPr>
              <p:cNvSpPr txBox="1"/>
              <p:nvPr/>
            </p:nvSpPr>
            <p:spPr>
              <a:xfrm>
                <a:off x="2556584" y="4536189"/>
                <a:ext cx="86177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700" b="1"/>
                  <a:t>아난티</a:t>
                </a:r>
                <a:endParaRPr lang="ko-KR" altLang="en-US" sz="700" b="1" dirty="0"/>
              </a:p>
            </p:txBody>
          </p:sp>
        </p:grpSp>
        <p:grpSp>
          <p:nvGrpSpPr>
            <p:cNvPr id="100" name="그룹 99">
              <a:extLst>
                <a:ext uri="{FF2B5EF4-FFF2-40B4-BE49-F238E27FC236}">
                  <a16:creationId xmlns:a16="http://schemas.microsoft.com/office/drawing/2014/main" id="{1541B48B-03D2-4DFA-9B75-291544899FFB}"/>
                </a:ext>
              </a:extLst>
            </p:cNvPr>
            <p:cNvGrpSpPr/>
            <p:nvPr/>
          </p:nvGrpSpPr>
          <p:grpSpPr>
            <a:xfrm>
              <a:off x="1272745" y="5098448"/>
              <a:ext cx="2138395" cy="200056"/>
              <a:chOff x="1279961" y="4536188"/>
              <a:chExt cx="2138395" cy="200056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507A682-9042-4191-9CE3-F8E2A01651C4}"/>
                  </a:ext>
                </a:extLst>
              </p:cNvPr>
              <p:cNvSpPr txBox="1"/>
              <p:nvPr/>
            </p:nvSpPr>
            <p:spPr>
              <a:xfrm>
                <a:off x="1279961" y="4536188"/>
                <a:ext cx="15103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/>
                  <a:t>팩트를 알려드리지</a:t>
                </a:r>
                <a:r>
                  <a:rPr lang="en-US" altLang="ko-KR" sz="700" dirty="0"/>
                  <a:t>…</a:t>
                </a:r>
                <a:endParaRPr lang="ko-KR" altLang="en-US" sz="700" dirty="0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860BDD6-E1F6-486A-B738-3DD04BCB6368}"/>
                  </a:ext>
                </a:extLst>
              </p:cNvPr>
              <p:cNvSpPr txBox="1"/>
              <p:nvPr/>
            </p:nvSpPr>
            <p:spPr>
              <a:xfrm>
                <a:off x="2556584" y="4536189"/>
                <a:ext cx="86177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700" b="1"/>
                  <a:t>황금에스티</a:t>
                </a:r>
                <a:endParaRPr lang="ko-KR" altLang="en-US" sz="700" b="1" dirty="0"/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A19C5929-4065-4E25-98C0-EBE664DD2450}"/>
                </a:ext>
              </a:extLst>
            </p:cNvPr>
            <p:cNvGrpSpPr/>
            <p:nvPr/>
          </p:nvGrpSpPr>
          <p:grpSpPr>
            <a:xfrm>
              <a:off x="1284185" y="5375961"/>
              <a:ext cx="2138395" cy="200056"/>
              <a:chOff x="1279961" y="4536188"/>
              <a:chExt cx="2138395" cy="200056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E8FE0DC-A8A0-4128-8052-F7F6DCFF231B}"/>
                  </a:ext>
                </a:extLst>
              </p:cNvPr>
              <p:cNvSpPr txBox="1"/>
              <p:nvPr/>
            </p:nvSpPr>
            <p:spPr>
              <a:xfrm>
                <a:off x="1279961" y="4536188"/>
                <a:ext cx="15103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3</a:t>
                </a:r>
                <a:r>
                  <a:rPr lang="ko-KR" altLang="en-US" sz="700" dirty="0"/>
                  <a:t>만</a:t>
                </a:r>
                <a:r>
                  <a:rPr lang="en-US" altLang="ko-KR" sz="700" dirty="0"/>
                  <a:t>5</a:t>
                </a:r>
                <a:r>
                  <a:rPr lang="ko-KR" altLang="en-US" sz="700" dirty="0"/>
                  <a:t>천원 언제 옵니까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3C28622-BBE0-40CE-AB03-21F18882DA85}"/>
                  </a:ext>
                </a:extLst>
              </p:cNvPr>
              <p:cNvSpPr txBox="1"/>
              <p:nvPr/>
            </p:nvSpPr>
            <p:spPr>
              <a:xfrm>
                <a:off x="2556584" y="4536189"/>
                <a:ext cx="86177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 dirty="0"/>
                  <a:t>SBI</a:t>
                </a:r>
                <a:r>
                  <a:rPr lang="ko-KR" altLang="en-US" sz="700" b="1" dirty="0" err="1"/>
                  <a:t>인베스트</a:t>
                </a:r>
                <a:r>
                  <a:rPr lang="en-US" altLang="ko-KR" sz="700" b="1" dirty="0"/>
                  <a:t>…</a:t>
                </a:r>
                <a:endParaRPr lang="ko-KR" altLang="en-US" sz="700" b="1" dirty="0"/>
              </a:p>
            </p:txBody>
          </p:sp>
        </p:grp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FD22C49E-A79D-465A-BB69-1D2D30FF6AFD}"/>
                </a:ext>
              </a:extLst>
            </p:cNvPr>
            <p:cNvGrpSpPr/>
            <p:nvPr/>
          </p:nvGrpSpPr>
          <p:grpSpPr>
            <a:xfrm>
              <a:off x="1284185" y="5653473"/>
              <a:ext cx="2138395" cy="200056"/>
              <a:chOff x="1279961" y="4536188"/>
              <a:chExt cx="2138395" cy="200056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852E29D-68B0-4395-A215-8B9CB8C08A69}"/>
                  </a:ext>
                </a:extLst>
              </p:cNvPr>
              <p:cNvSpPr txBox="1"/>
              <p:nvPr/>
            </p:nvSpPr>
            <p:spPr>
              <a:xfrm>
                <a:off x="1279961" y="4536188"/>
                <a:ext cx="15103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err="1"/>
                  <a:t>안팔아요</a:t>
                </a:r>
                <a:r>
                  <a:rPr lang="en-US" altLang="ko-KR" sz="700" dirty="0"/>
                  <a:t>.</a:t>
                </a:r>
                <a:endParaRPr lang="ko-KR" altLang="en-US" sz="700" dirty="0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F2AA74AE-C449-4E23-80DA-34422B262BDE}"/>
                  </a:ext>
                </a:extLst>
              </p:cNvPr>
              <p:cNvSpPr txBox="1"/>
              <p:nvPr/>
            </p:nvSpPr>
            <p:spPr>
              <a:xfrm>
                <a:off x="2556584" y="4536189"/>
                <a:ext cx="86177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700" b="1" dirty="0" err="1"/>
                  <a:t>뷰노</a:t>
                </a:r>
                <a:endParaRPr lang="ko-KR" altLang="en-US" sz="700" b="1" dirty="0"/>
              </a:p>
            </p:txBody>
          </p:sp>
        </p:grp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1DFAAB8B-A502-4A84-A0C1-D9F6A5D114F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" b="28757"/>
          <a:stretch/>
        </p:blipFill>
        <p:spPr>
          <a:xfrm>
            <a:off x="3867465" y="6161616"/>
            <a:ext cx="4517261" cy="507632"/>
          </a:xfrm>
          <a:prstGeom prst="rect">
            <a:avLst/>
          </a:prstGeom>
        </p:spPr>
      </p:pic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BEF1D4F2-A469-469B-821B-C9DC19C89BE2}"/>
              </a:ext>
            </a:extLst>
          </p:cNvPr>
          <p:cNvSpPr/>
          <p:nvPr/>
        </p:nvSpPr>
        <p:spPr>
          <a:xfrm>
            <a:off x="1268140" y="6163765"/>
            <a:ext cx="2347058" cy="505449"/>
          </a:xfrm>
          <a:prstGeom prst="roundRect">
            <a:avLst>
              <a:gd name="adj" fmla="val 1657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4EFC2D0-CFB4-4035-9F49-FD55869BF8AE}"/>
              </a:ext>
            </a:extLst>
          </p:cNvPr>
          <p:cNvSpPr txBox="1"/>
          <p:nvPr/>
        </p:nvSpPr>
        <p:spPr>
          <a:xfrm>
            <a:off x="1280676" y="6225470"/>
            <a:ext cx="9862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주식공부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0515F81-4189-440D-B589-2E6B9B5DC053}"/>
              </a:ext>
            </a:extLst>
          </p:cNvPr>
          <p:cNvSpPr txBox="1"/>
          <p:nvPr/>
        </p:nvSpPr>
        <p:spPr>
          <a:xfrm>
            <a:off x="2815073" y="6225470"/>
            <a:ext cx="8112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더보기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959E4C0-56BF-45BC-8791-97381F609DAC}"/>
              </a:ext>
            </a:extLst>
          </p:cNvPr>
          <p:cNvSpPr/>
          <p:nvPr/>
        </p:nvSpPr>
        <p:spPr>
          <a:xfrm>
            <a:off x="137439" y="6679092"/>
            <a:ext cx="9664072" cy="107722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indent="180975" algn="ctr"/>
            <a:r>
              <a:rPr lang="ko-KR" altLang="en-US" sz="700" b="1">
                <a:solidFill>
                  <a:srgbClr val="002060"/>
                </a:solidFill>
                <a:cs typeface="Segoe UI" panose="020B0502040204020203" pitchFamily="34" charset="0"/>
              </a:rPr>
              <a:t>다음 이어서</a:t>
            </a:r>
            <a:endParaRPr lang="en-US" altLang="ko-KR" sz="700" b="1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9D7734-EB1D-46B8-B746-E5C08CC0E083}"/>
              </a:ext>
            </a:extLst>
          </p:cNvPr>
          <p:cNvSpPr/>
          <p:nvPr/>
        </p:nvSpPr>
        <p:spPr>
          <a:xfrm>
            <a:off x="904901" y="687048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AB776457-D45D-4C2D-BA75-E3C11852D091}"/>
              </a:ext>
            </a:extLst>
          </p:cNvPr>
          <p:cNvSpPr/>
          <p:nvPr/>
        </p:nvSpPr>
        <p:spPr>
          <a:xfrm>
            <a:off x="5541061" y="770993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7C6E86EC-81E0-4E18-B04E-CAF6F73C76B0}"/>
              </a:ext>
            </a:extLst>
          </p:cNvPr>
          <p:cNvSpPr/>
          <p:nvPr/>
        </p:nvSpPr>
        <p:spPr>
          <a:xfrm>
            <a:off x="7823487" y="655592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4CDA578E-316D-4529-823F-44CAFEED17C9}"/>
              </a:ext>
            </a:extLst>
          </p:cNvPr>
          <p:cNvSpPr/>
          <p:nvPr/>
        </p:nvSpPr>
        <p:spPr>
          <a:xfrm>
            <a:off x="956382" y="1212179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74C89C5A-DFE8-4FC8-BA43-858A2E03355D}"/>
              </a:ext>
            </a:extLst>
          </p:cNvPr>
          <p:cNvSpPr/>
          <p:nvPr/>
        </p:nvSpPr>
        <p:spPr>
          <a:xfrm>
            <a:off x="7576066" y="1212498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4.1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7349231-6675-42C0-A3B7-402BAD3A5D73}"/>
              </a:ext>
            </a:extLst>
          </p:cNvPr>
          <p:cNvSpPr/>
          <p:nvPr/>
        </p:nvSpPr>
        <p:spPr>
          <a:xfrm>
            <a:off x="7813487" y="1301490"/>
            <a:ext cx="535286" cy="24523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769134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삼성전자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663649"/>
              </p:ext>
            </p:extLst>
          </p:nvPr>
        </p:nvGraphicFramePr>
        <p:xfrm>
          <a:off x="9801510" y="768586"/>
          <a:ext cx="2258189" cy="462581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3.2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차트</a:t>
                      </a:r>
                      <a:endParaRPr lang="en-US" altLang="ko-KR" sz="7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1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게시글 </a:t>
                      </a:r>
                      <a:r>
                        <a:rPr lang="en-US" altLang="ko-KR" sz="700" b="1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1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맵핑</a:t>
                      </a:r>
                      <a:r>
                        <a:rPr lang="en-US" altLang="ko-KR" sz="700" b="1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해당 날짜에 게시글 개수 맵핑 아이콘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클릭 시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하단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UI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왼쪽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해당 날짜로 선택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오른쪽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이에 해당하는 게시글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게시글 아이콘 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맵핑 아이콘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작성자의 프로필사진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그 날짜에 작성자가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명 이상 일 경우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가장 먼저</a:t>
                      </a:r>
                      <a:r>
                        <a:rPr lang="en-US" altLang="ko-KR" sz="8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게시글을 작성한 작성자의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사진을 대표로 사용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숫자표시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게시글이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 일 경우 안함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게시글이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 이상일 경우 숫자 표시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아이콘이 겹칠 경우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Layer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순위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최근 날짜 순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3" y="2222775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4224" y="1613250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2F82BB-F82F-4441-9882-45D4398FFB22}"/>
              </a:ext>
            </a:extLst>
          </p:cNvPr>
          <p:cNvSpPr/>
          <p:nvPr/>
        </p:nvSpPr>
        <p:spPr>
          <a:xfrm>
            <a:off x="1264605" y="3028427"/>
            <a:ext cx="7015949" cy="208886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5FC1B02-EE5F-4A36-A2A8-7CADF8D45DE4}"/>
              </a:ext>
            </a:extLst>
          </p:cNvPr>
          <p:cNvSpPr txBox="1"/>
          <p:nvPr/>
        </p:nvSpPr>
        <p:spPr>
          <a:xfrm>
            <a:off x="1168694" y="2183238"/>
            <a:ext cx="2808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삼성전자 </a:t>
            </a:r>
            <a:r>
              <a:rPr lang="en-US" altLang="ko-KR" sz="1100" dirty="0"/>
              <a:t>005930</a:t>
            </a:r>
            <a:r>
              <a:rPr lang="en-US" altLang="ko-KR" sz="1400" dirty="0"/>
              <a:t>  </a:t>
            </a:r>
            <a:r>
              <a:rPr lang="en-US" altLang="ko-KR" sz="900" dirty="0"/>
              <a:t>(</a:t>
            </a:r>
            <a:r>
              <a:rPr lang="ko-KR" altLang="en-US" sz="900" dirty="0"/>
              <a:t>코스피</a:t>
            </a:r>
            <a:r>
              <a:rPr lang="en-US" altLang="ko-KR" sz="900" dirty="0"/>
              <a:t>)</a:t>
            </a:r>
            <a:endParaRPr lang="ko-KR" altLang="en-US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79855E5-895C-49FF-9885-528F516DA5C5}"/>
              </a:ext>
            </a:extLst>
          </p:cNvPr>
          <p:cNvSpPr txBox="1"/>
          <p:nvPr/>
        </p:nvSpPr>
        <p:spPr>
          <a:xfrm>
            <a:off x="1168694" y="2496926"/>
            <a:ext cx="28081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79,000  </a:t>
            </a:r>
            <a:r>
              <a:rPr lang="ko-KR" altLang="en-US" sz="1000" dirty="0"/>
              <a:t>▼ </a:t>
            </a:r>
            <a:r>
              <a:rPr lang="en-US" altLang="ko-KR" sz="1000" dirty="0"/>
              <a:t>200   -0.25%</a:t>
            </a:r>
            <a:endParaRPr lang="ko-KR" altLang="en-US" sz="1600" dirty="0"/>
          </a:p>
        </p:txBody>
      </p: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B1F1D8A-C3A3-4166-9588-8A83DEE1E517}"/>
              </a:ext>
            </a:extLst>
          </p:cNvPr>
          <p:cNvGrpSpPr/>
          <p:nvPr/>
        </p:nvGrpSpPr>
        <p:grpSpPr>
          <a:xfrm>
            <a:off x="1475804" y="3700063"/>
            <a:ext cx="5683062" cy="1291387"/>
            <a:chOff x="1475804" y="3112833"/>
            <a:chExt cx="5683062" cy="1291387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DC99115-0BD1-4855-9BC4-9BFB716B9D10}"/>
                </a:ext>
              </a:extLst>
            </p:cNvPr>
            <p:cNvCxnSpPr/>
            <p:nvPr/>
          </p:nvCxnSpPr>
          <p:spPr>
            <a:xfrm flipV="1">
              <a:off x="1475804" y="4076186"/>
              <a:ext cx="109715" cy="11830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3A101A2F-FAE0-4B66-94AB-577B3A9ECC76}"/>
                </a:ext>
              </a:extLst>
            </p:cNvPr>
            <p:cNvCxnSpPr>
              <a:cxnSpLocks/>
            </p:cNvCxnSpPr>
            <p:nvPr/>
          </p:nvCxnSpPr>
          <p:spPr>
            <a:xfrm>
              <a:off x="1585519" y="4076186"/>
              <a:ext cx="169872" cy="20006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925CE52B-EA90-451C-97B9-45BFCCA9C2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55391" y="3892225"/>
              <a:ext cx="320914" cy="38402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088D1BFA-F897-4ADC-9B46-0F48FC3210E8}"/>
                </a:ext>
              </a:extLst>
            </p:cNvPr>
            <p:cNvCxnSpPr>
              <a:cxnSpLocks/>
            </p:cNvCxnSpPr>
            <p:nvPr/>
          </p:nvCxnSpPr>
          <p:spPr>
            <a:xfrm>
              <a:off x="2076305" y="3892225"/>
              <a:ext cx="169872" cy="18396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CAC45134-AF31-4D6B-B859-9EC6F60291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6177" y="3892225"/>
              <a:ext cx="222678" cy="18396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C93C8CEC-469F-4F26-98F9-F6E4BAE69FA3}"/>
                </a:ext>
              </a:extLst>
            </p:cNvPr>
            <p:cNvCxnSpPr>
              <a:cxnSpLocks/>
            </p:cNvCxnSpPr>
            <p:nvPr/>
          </p:nvCxnSpPr>
          <p:spPr>
            <a:xfrm>
              <a:off x="2468855" y="3892225"/>
              <a:ext cx="319752" cy="24311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49CE4155-4174-4DF3-AB77-65B5E5522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8607" y="3501056"/>
              <a:ext cx="169872" cy="63428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08A38B6A-20D9-4EE1-B524-8FDAEDE06AF7}"/>
                </a:ext>
              </a:extLst>
            </p:cNvPr>
            <p:cNvCxnSpPr>
              <a:cxnSpLocks/>
            </p:cNvCxnSpPr>
            <p:nvPr/>
          </p:nvCxnSpPr>
          <p:spPr>
            <a:xfrm>
              <a:off x="2958479" y="3501056"/>
              <a:ext cx="207104" cy="31714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0953458A-C19A-4EF2-A839-09B2D3737C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1157" y="3112833"/>
              <a:ext cx="319752" cy="70536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1427F9DB-A957-4821-9F52-B12FD51EC35D}"/>
                </a:ext>
              </a:extLst>
            </p:cNvPr>
            <p:cNvCxnSpPr>
              <a:cxnSpLocks/>
            </p:cNvCxnSpPr>
            <p:nvPr/>
          </p:nvCxnSpPr>
          <p:spPr>
            <a:xfrm>
              <a:off x="3500909" y="3112833"/>
              <a:ext cx="214790" cy="116341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6DF7F80B-48EC-4B35-BD35-F832A9CD7E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5699" y="3892225"/>
              <a:ext cx="106407" cy="38402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F19DF813-9E9A-43AE-9CAF-77304ED9E48E}"/>
                </a:ext>
              </a:extLst>
            </p:cNvPr>
            <p:cNvCxnSpPr>
              <a:cxnSpLocks/>
            </p:cNvCxnSpPr>
            <p:nvPr/>
          </p:nvCxnSpPr>
          <p:spPr>
            <a:xfrm>
              <a:off x="3822106" y="3892225"/>
              <a:ext cx="169589" cy="51199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51E5190B-C323-475F-9D75-3A4DF90E09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91695" y="4194495"/>
              <a:ext cx="198304" cy="20972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55EE987A-CC2A-44FC-90A2-EC7E7F25EDEB}"/>
                </a:ext>
              </a:extLst>
            </p:cNvPr>
            <p:cNvCxnSpPr>
              <a:cxnSpLocks/>
            </p:cNvCxnSpPr>
            <p:nvPr/>
          </p:nvCxnSpPr>
          <p:spPr>
            <a:xfrm>
              <a:off x="4189999" y="4194495"/>
              <a:ext cx="145781" cy="10486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>
              <a:extLst>
                <a:ext uri="{FF2B5EF4-FFF2-40B4-BE49-F238E27FC236}">
                  <a16:creationId xmlns:a16="http://schemas.microsoft.com/office/drawing/2014/main" id="{18321549-9AEC-4AA4-889C-B5E315E59D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2609" y="4135340"/>
              <a:ext cx="436963" cy="16401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4534B729-0355-4C73-9033-B10490D57F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49572" y="4135340"/>
              <a:ext cx="152400" cy="1524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225881A6-FD11-488E-881F-21C66C6AC3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1677" y="4221215"/>
              <a:ext cx="319253" cy="5503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955304A3-DAE4-4D13-9B22-C30D64032003}"/>
                </a:ext>
              </a:extLst>
            </p:cNvPr>
            <p:cNvCxnSpPr>
              <a:cxnSpLocks/>
            </p:cNvCxnSpPr>
            <p:nvPr/>
          </p:nvCxnSpPr>
          <p:spPr>
            <a:xfrm>
              <a:off x="5220930" y="4217348"/>
              <a:ext cx="224377" cy="8200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DC42A5D6-A84A-484D-B29E-A6A2579B7F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45307" y="3892225"/>
              <a:ext cx="152400" cy="39551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연결선 145">
              <a:extLst>
                <a:ext uri="{FF2B5EF4-FFF2-40B4-BE49-F238E27FC236}">
                  <a16:creationId xmlns:a16="http://schemas.microsoft.com/office/drawing/2014/main" id="{E2DE0875-421E-4EA0-99E5-CA37808FB968}"/>
                </a:ext>
              </a:extLst>
            </p:cNvPr>
            <p:cNvCxnSpPr>
              <a:cxnSpLocks/>
            </p:cNvCxnSpPr>
            <p:nvPr/>
          </p:nvCxnSpPr>
          <p:spPr>
            <a:xfrm>
              <a:off x="5608277" y="3892225"/>
              <a:ext cx="155083" cy="38402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79A0006C-B643-4C0F-B0F7-52116975C1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3360" y="3984205"/>
              <a:ext cx="225282" cy="27414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50DC3EE9-EE8C-4D57-BD45-A50371C27B8E}"/>
                </a:ext>
              </a:extLst>
            </p:cNvPr>
            <p:cNvCxnSpPr>
              <a:cxnSpLocks/>
            </p:cNvCxnSpPr>
            <p:nvPr/>
          </p:nvCxnSpPr>
          <p:spPr>
            <a:xfrm>
              <a:off x="5978158" y="3984205"/>
              <a:ext cx="197650" cy="16728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 157">
              <a:extLst>
                <a:ext uri="{FF2B5EF4-FFF2-40B4-BE49-F238E27FC236}">
                  <a16:creationId xmlns:a16="http://schemas.microsoft.com/office/drawing/2014/main" id="{40FAE840-5DD0-4D3F-9BB0-D756A75710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8193" y="4013782"/>
              <a:ext cx="150176" cy="13444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ADC61511-8EF9-4A16-93BF-2C96693DCE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8370" y="4010520"/>
              <a:ext cx="156646" cy="21069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49E2A4E6-DF12-4B15-B151-5D1B6B74B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86925" y="4076236"/>
              <a:ext cx="113336" cy="1436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2C7FED0B-CC98-42F2-8EA7-EE92EA5C6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7269" y="4067845"/>
              <a:ext cx="243542" cy="1639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EEB7FECE-1A20-4612-BF4E-6774F4C4AF31}"/>
                </a:ext>
              </a:extLst>
            </p:cNvPr>
            <p:cNvCxnSpPr>
              <a:cxnSpLocks/>
            </p:cNvCxnSpPr>
            <p:nvPr/>
          </p:nvCxnSpPr>
          <p:spPr>
            <a:xfrm>
              <a:off x="6840811" y="4076040"/>
              <a:ext cx="110344" cy="23030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012A1A7B-36D8-44F7-B08B-35908374C6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9121" y="4132645"/>
              <a:ext cx="219745" cy="15639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2F26734C-3344-46B6-BB5E-D03FE6F183AC}"/>
              </a:ext>
            </a:extLst>
          </p:cNvPr>
          <p:cNvSpPr/>
          <p:nvPr/>
        </p:nvSpPr>
        <p:spPr>
          <a:xfrm>
            <a:off x="1439568" y="3137483"/>
            <a:ext cx="515067" cy="21357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r>
              <a:rPr lang="ko-KR" altLang="en-US" sz="900" dirty="0"/>
              <a:t>일</a:t>
            </a:r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3259FAC5-B6B6-4B6A-967B-4F4AEDE4B122}"/>
              </a:ext>
            </a:extLst>
          </p:cNvPr>
          <p:cNvSpPr/>
          <p:nvPr/>
        </p:nvSpPr>
        <p:spPr>
          <a:xfrm>
            <a:off x="2038526" y="3137483"/>
            <a:ext cx="515067" cy="21357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r>
              <a:rPr lang="ko-KR" altLang="en-US" sz="900" dirty="0"/>
              <a:t>개월</a:t>
            </a: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5763960E-ABA1-4928-B77C-11CC3ED84823}"/>
              </a:ext>
            </a:extLst>
          </p:cNvPr>
          <p:cNvSpPr/>
          <p:nvPr/>
        </p:nvSpPr>
        <p:spPr>
          <a:xfrm>
            <a:off x="2637484" y="3137483"/>
            <a:ext cx="515067" cy="213574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</a:rPr>
              <a:t>3</a:t>
            </a:r>
            <a:r>
              <a:rPr lang="ko-KR" altLang="en-US" sz="900" dirty="0">
                <a:solidFill>
                  <a:schemeClr val="bg1"/>
                </a:solidFill>
              </a:rPr>
              <a:t>개월</a:t>
            </a:r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22C8BAB4-0D5A-4DA2-AC1F-455578E101EC}"/>
              </a:ext>
            </a:extLst>
          </p:cNvPr>
          <p:cNvSpPr/>
          <p:nvPr/>
        </p:nvSpPr>
        <p:spPr>
          <a:xfrm>
            <a:off x="3234734" y="3139625"/>
            <a:ext cx="515067" cy="21357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1</a:t>
            </a:r>
            <a:r>
              <a:rPr lang="ko-KR" altLang="en-US" sz="900" dirty="0"/>
              <a:t>년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E854EABE-96FF-4294-A417-D97ED24016DC}"/>
              </a:ext>
            </a:extLst>
          </p:cNvPr>
          <p:cNvSpPr txBox="1"/>
          <p:nvPr/>
        </p:nvSpPr>
        <p:spPr>
          <a:xfrm>
            <a:off x="7430878" y="3245430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95,500</a:t>
            </a:r>
            <a:endParaRPr lang="ko-KR" altLang="en-US" sz="900" dirty="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CEF243A-4196-43D3-AD26-558147A005B5}"/>
              </a:ext>
            </a:extLst>
          </p:cNvPr>
          <p:cNvSpPr txBox="1"/>
          <p:nvPr/>
        </p:nvSpPr>
        <p:spPr>
          <a:xfrm>
            <a:off x="7435216" y="3602940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84,400</a:t>
            </a:r>
            <a:endParaRPr lang="ko-KR" altLang="en-US" sz="900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F7058D8-A326-4442-9388-F6C0B7D9AD65}"/>
              </a:ext>
            </a:extLst>
          </p:cNvPr>
          <p:cNvSpPr txBox="1"/>
          <p:nvPr/>
        </p:nvSpPr>
        <p:spPr>
          <a:xfrm>
            <a:off x="7439789" y="4014330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73,000</a:t>
            </a:r>
            <a:endParaRPr lang="ko-KR" altLang="en-US" sz="900" dirty="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56D522AD-269A-4FA4-AC81-D55AD71D40C8}"/>
              </a:ext>
            </a:extLst>
          </p:cNvPr>
          <p:cNvSpPr txBox="1"/>
          <p:nvPr/>
        </p:nvSpPr>
        <p:spPr>
          <a:xfrm>
            <a:off x="7439789" y="4424243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62,020</a:t>
            </a:r>
            <a:endParaRPr lang="ko-KR" altLang="en-US" sz="900" dirty="0"/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968ABACA-ED9C-4521-A969-736D0ED4491B}"/>
              </a:ext>
            </a:extLst>
          </p:cNvPr>
          <p:cNvSpPr txBox="1"/>
          <p:nvPr/>
        </p:nvSpPr>
        <p:spPr>
          <a:xfrm>
            <a:off x="7439789" y="4834156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51,300</a:t>
            </a:r>
            <a:endParaRPr lang="ko-KR" altLang="en-US" sz="900" dirty="0"/>
          </a:p>
        </p:txBody>
      </p: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D78C9DC2-E39D-427B-8972-6F2580D14046}"/>
              </a:ext>
            </a:extLst>
          </p:cNvPr>
          <p:cNvGrpSpPr/>
          <p:nvPr/>
        </p:nvGrpSpPr>
        <p:grpSpPr>
          <a:xfrm>
            <a:off x="4204008" y="4571435"/>
            <a:ext cx="216074" cy="242624"/>
            <a:chOff x="2366388" y="5440537"/>
            <a:chExt cx="368561" cy="413848"/>
          </a:xfrm>
        </p:grpSpPr>
        <p:sp>
          <p:nvSpPr>
            <p:cNvPr id="197" name="순서도: 다른 페이지 연결선 196">
              <a:extLst>
                <a:ext uri="{FF2B5EF4-FFF2-40B4-BE49-F238E27FC236}">
                  <a16:creationId xmlns:a16="http://schemas.microsoft.com/office/drawing/2014/main" id="{8FD19798-ED97-4FB7-923E-DF2CFC63FA2B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96" name="타원 195">
              <a:extLst>
                <a:ext uri="{FF2B5EF4-FFF2-40B4-BE49-F238E27FC236}">
                  <a16:creationId xmlns:a16="http://schemas.microsoft.com/office/drawing/2014/main" id="{495779B0-5D8C-4008-9BB4-B7BE40A1241F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195" name="그림 194">
              <a:extLst>
                <a:ext uri="{FF2B5EF4-FFF2-40B4-BE49-F238E27FC236}">
                  <a16:creationId xmlns:a16="http://schemas.microsoft.com/office/drawing/2014/main" id="{7867C95E-8F0B-4FDC-BA48-CB6D44DF1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C9C48350-0002-4F88-BA32-B9A62EDB3AEF}"/>
              </a:ext>
            </a:extLst>
          </p:cNvPr>
          <p:cNvGrpSpPr/>
          <p:nvPr/>
        </p:nvGrpSpPr>
        <p:grpSpPr>
          <a:xfrm>
            <a:off x="4851545" y="4563888"/>
            <a:ext cx="216074" cy="242624"/>
            <a:chOff x="2366388" y="5440537"/>
            <a:chExt cx="368561" cy="413848"/>
          </a:xfrm>
        </p:grpSpPr>
        <p:sp>
          <p:nvSpPr>
            <p:cNvPr id="200" name="순서도: 다른 페이지 연결선 199">
              <a:extLst>
                <a:ext uri="{FF2B5EF4-FFF2-40B4-BE49-F238E27FC236}">
                  <a16:creationId xmlns:a16="http://schemas.microsoft.com/office/drawing/2014/main" id="{9D810F4F-ACF8-43D6-AE10-03DA8A81842E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201" name="타원 200">
              <a:extLst>
                <a:ext uri="{FF2B5EF4-FFF2-40B4-BE49-F238E27FC236}">
                  <a16:creationId xmlns:a16="http://schemas.microsoft.com/office/drawing/2014/main" id="{03B3593D-4595-49C7-9F38-D2AF7E9E8F91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202" name="그림 201">
              <a:extLst>
                <a:ext uri="{FF2B5EF4-FFF2-40B4-BE49-F238E27FC236}">
                  <a16:creationId xmlns:a16="http://schemas.microsoft.com/office/drawing/2014/main" id="{6974F6BC-D121-42A4-822E-E8D4C4667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A81799C0-E5BE-49AE-B794-0C6CA2053ADC}"/>
              </a:ext>
            </a:extLst>
          </p:cNvPr>
          <p:cNvGrpSpPr/>
          <p:nvPr/>
        </p:nvGrpSpPr>
        <p:grpSpPr>
          <a:xfrm>
            <a:off x="5468138" y="4232827"/>
            <a:ext cx="216074" cy="242624"/>
            <a:chOff x="2366388" y="5440537"/>
            <a:chExt cx="368561" cy="413848"/>
          </a:xfrm>
        </p:grpSpPr>
        <p:sp>
          <p:nvSpPr>
            <p:cNvPr id="204" name="순서도: 다른 페이지 연결선 203">
              <a:extLst>
                <a:ext uri="{FF2B5EF4-FFF2-40B4-BE49-F238E27FC236}">
                  <a16:creationId xmlns:a16="http://schemas.microsoft.com/office/drawing/2014/main" id="{A3750FF6-793B-4836-83EB-C36014C05A23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205" name="타원 204">
              <a:extLst>
                <a:ext uri="{FF2B5EF4-FFF2-40B4-BE49-F238E27FC236}">
                  <a16:creationId xmlns:a16="http://schemas.microsoft.com/office/drawing/2014/main" id="{CC8D9121-8122-45E7-B36B-01860C2ECB36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206" name="그림 205">
              <a:extLst>
                <a:ext uri="{FF2B5EF4-FFF2-40B4-BE49-F238E27FC236}">
                  <a16:creationId xmlns:a16="http://schemas.microsoft.com/office/drawing/2014/main" id="{CD9512BA-130E-4AEC-98CF-6768865CF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6D4ECF8E-A666-4D87-9C89-7C7B60738B6C}"/>
              </a:ext>
            </a:extLst>
          </p:cNvPr>
          <p:cNvGrpSpPr/>
          <p:nvPr/>
        </p:nvGrpSpPr>
        <p:grpSpPr>
          <a:xfrm>
            <a:off x="6541890" y="4411673"/>
            <a:ext cx="216074" cy="242624"/>
            <a:chOff x="2366388" y="5440537"/>
            <a:chExt cx="368561" cy="413848"/>
          </a:xfrm>
        </p:grpSpPr>
        <p:sp>
          <p:nvSpPr>
            <p:cNvPr id="208" name="순서도: 다른 페이지 연결선 207">
              <a:extLst>
                <a:ext uri="{FF2B5EF4-FFF2-40B4-BE49-F238E27FC236}">
                  <a16:creationId xmlns:a16="http://schemas.microsoft.com/office/drawing/2014/main" id="{74A61CB2-D556-4AE4-A5CA-8235A0CE91D1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209" name="타원 208">
              <a:extLst>
                <a:ext uri="{FF2B5EF4-FFF2-40B4-BE49-F238E27FC236}">
                  <a16:creationId xmlns:a16="http://schemas.microsoft.com/office/drawing/2014/main" id="{2C35E6A1-8B9A-424E-B158-89750CA0606E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210" name="그림 209">
              <a:extLst>
                <a:ext uri="{FF2B5EF4-FFF2-40B4-BE49-F238E27FC236}">
                  <a16:creationId xmlns:a16="http://schemas.microsoft.com/office/drawing/2014/main" id="{2B532EE9-67C9-4A02-B75E-5E2714E0B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FB849A1E-66FC-47F5-B7DF-64E0F1B3FC2B}"/>
              </a:ext>
            </a:extLst>
          </p:cNvPr>
          <p:cNvGrpSpPr/>
          <p:nvPr/>
        </p:nvGrpSpPr>
        <p:grpSpPr>
          <a:xfrm>
            <a:off x="2130806" y="4336653"/>
            <a:ext cx="216074" cy="242624"/>
            <a:chOff x="2366388" y="5440537"/>
            <a:chExt cx="368561" cy="413848"/>
          </a:xfrm>
        </p:grpSpPr>
        <p:sp>
          <p:nvSpPr>
            <p:cNvPr id="212" name="순서도: 다른 페이지 연결선 211">
              <a:extLst>
                <a:ext uri="{FF2B5EF4-FFF2-40B4-BE49-F238E27FC236}">
                  <a16:creationId xmlns:a16="http://schemas.microsoft.com/office/drawing/2014/main" id="{4305A053-993F-4613-B4C5-D1AD17595E6E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213" name="타원 212">
              <a:extLst>
                <a:ext uri="{FF2B5EF4-FFF2-40B4-BE49-F238E27FC236}">
                  <a16:creationId xmlns:a16="http://schemas.microsoft.com/office/drawing/2014/main" id="{E60A54AD-9077-480A-A355-B2BAE91684D5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214" name="그림 213">
              <a:extLst>
                <a:ext uri="{FF2B5EF4-FFF2-40B4-BE49-F238E27FC236}">
                  <a16:creationId xmlns:a16="http://schemas.microsoft.com/office/drawing/2014/main" id="{DA8051C9-214A-45DA-BDEF-0709994EB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1F1C6F2E-EE39-4175-9A42-AE030A76877C}"/>
              </a:ext>
            </a:extLst>
          </p:cNvPr>
          <p:cNvSpPr/>
          <p:nvPr/>
        </p:nvSpPr>
        <p:spPr>
          <a:xfrm>
            <a:off x="2102986" y="4136594"/>
            <a:ext cx="286382" cy="158391"/>
          </a:xfrm>
          <a:prstGeom prst="roundRect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+2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81714082-0A2E-4C58-9B9D-47D0FDDBBF8C}"/>
              </a:ext>
            </a:extLst>
          </p:cNvPr>
          <p:cNvSpPr/>
          <p:nvPr/>
        </p:nvSpPr>
        <p:spPr>
          <a:xfrm>
            <a:off x="5374260" y="4043882"/>
            <a:ext cx="397365" cy="158391"/>
          </a:xfrm>
          <a:prstGeom prst="roundRect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+124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7" name="사각형: 둥근 모서리 216">
            <a:extLst>
              <a:ext uri="{FF2B5EF4-FFF2-40B4-BE49-F238E27FC236}">
                <a16:creationId xmlns:a16="http://schemas.microsoft.com/office/drawing/2014/main" id="{191709DC-4125-456C-9DEA-BF253B494B85}"/>
              </a:ext>
            </a:extLst>
          </p:cNvPr>
          <p:cNvSpPr/>
          <p:nvPr/>
        </p:nvSpPr>
        <p:spPr>
          <a:xfrm>
            <a:off x="4813828" y="4351847"/>
            <a:ext cx="286382" cy="158391"/>
          </a:xfrm>
          <a:prstGeom prst="roundRect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+ 12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40CBB0F-E4C8-413C-956B-AEEE8058CCAC}"/>
              </a:ext>
            </a:extLst>
          </p:cNvPr>
          <p:cNvSpPr txBox="1"/>
          <p:nvPr/>
        </p:nvSpPr>
        <p:spPr>
          <a:xfrm>
            <a:off x="7571224" y="2143708"/>
            <a:ext cx="8985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07.28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데이터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3CEBB5FC-B148-470A-8FE7-CE19A41BA26B}"/>
              </a:ext>
            </a:extLst>
          </p:cNvPr>
          <p:cNvSpPr txBox="1"/>
          <p:nvPr/>
        </p:nvSpPr>
        <p:spPr>
          <a:xfrm>
            <a:off x="4778819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전일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시가 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3C5F22A-E7BA-4F0B-81B9-8952ADB2215D}"/>
              </a:ext>
            </a:extLst>
          </p:cNvPr>
          <p:cNvSpPr txBox="1"/>
          <p:nvPr/>
        </p:nvSpPr>
        <p:spPr>
          <a:xfrm>
            <a:off x="5426790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79,200</a:t>
            </a:r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/>
              <a:t>78,800</a:t>
            </a:r>
            <a:endParaRPr lang="ko-KR" altLang="en-US" sz="80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67CCA353-FA19-465D-8653-AC436D0586C2}"/>
              </a:ext>
            </a:extLst>
          </p:cNvPr>
          <p:cNvSpPr txBox="1"/>
          <p:nvPr/>
        </p:nvSpPr>
        <p:spPr>
          <a:xfrm>
            <a:off x="5935963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/>
              <a:t>고가</a:t>
            </a:r>
            <a:endParaRPr lang="en-US" altLang="ko-KR" sz="800" dirty="0"/>
          </a:p>
          <a:p>
            <a:pPr algn="ctr"/>
            <a:endParaRPr lang="en-US" altLang="ko-KR" sz="800" dirty="0"/>
          </a:p>
          <a:p>
            <a:pPr algn="ctr"/>
            <a:r>
              <a:rPr lang="ko-KR" altLang="en-US" sz="800" dirty="0"/>
              <a:t>저가 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D1EDF69E-944A-4182-B12C-C602F846A313}"/>
              </a:ext>
            </a:extLst>
          </p:cNvPr>
          <p:cNvSpPr txBox="1"/>
          <p:nvPr/>
        </p:nvSpPr>
        <p:spPr>
          <a:xfrm>
            <a:off x="6466488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/>
              <a:t>79,400</a:t>
            </a:r>
          </a:p>
          <a:p>
            <a:pPr algn="ctr"/>
            <a:endParaRPr lang="en-US" altLang="ko-KR" sz="800" dirty="0"/>
          </a:p>
          <a:p>
            <a:pPr algn="ctr"/>
            <a:r>
              <a:rPr lang="en-US" altLang="ko-KR" sz="800" dirty="0"/>
              <a:t>78,800</a:t>
            </a:r>
            <a:endParaRPr lang="ko-KR" altLang="en-US" sz="800" dirty="0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5E8C7F5-967E-4A2C-8594-DA688844F269}"/>
              </a:ext>
            </a:extLst>
          </p:cNvPr>
          <p:cNvSpPr txBox="1"/>
          <p:nvPr/>
        </p:nvSpPr>
        <p:spPr>
          <a:xfrm>
            <a:off x="7053253" y="2369687"/>
            <a:ext cx="62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거래량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ko-KR" altLang="en-US" sz="800" dirty="0"/>
              <a:t>거래대금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3DB26C36-61B6-4745-8224-6ABF2D614862}"/>
              </a:ext>
            </a:extLst>
          </p:cNvPr>
          <p:cNvSpPr txBox="1"/>
          <p:nvPr/>
        </p:nvSpPr>
        <p:spPr>
          <a:xfrm>
            <a:off x="7339602" y="2369687"/>
            <a:ext cx="1040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/>
              <a:t>13,843,010</a:t>
            </a:r>
          </a:p>
          <a:p>
            <a:pPr algn="r"/>
            <a:endParaRPr lang="en-US" altLang="ko-KR" sz="800" dirty="0"/>
          </a:p>
          <a:p>
            <a:pPr algn="r"/>
            <a:r>
              <a:rPr lang="en-US" altLang="ko-KR" sz="800" dirty="0"/>
              <a:t>1,093,934</a:t>
            </a:r>
            <a:r>
              <a:rPr lang="ko-KR" altLang="en-US" sz="800" dirty="0"/>
              <a:t>백만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0E12150-5FC2-43AA-9890-92F730F9BC1A}"/>
              </a:ext>
            </a:extLst>
          </p:cNvPr>
          <p:cNvSpPr txBox="1"/>
          <p:nvPr/>
        </p:nvSpPr>
        <p:spPr>
          <a:xfrm>
            <a:off x="1233398" y="5339088"/>
            <a:ext cx="280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삼성전자  </a:t>
            </a:r>
            <a:r>
              <a:rPr lang="ko-KR" altLang="en-US" sz="1000" dirty="0"/>
              <a:t>커뮤니티   </a:t>
            </a:r>
            <a:r>
              <a:rPr lang="en-US" altLang="ko-KR" sz="1000" b="1" dirty="0"/>
              <a:t>138</a:t>
            </a:r>
            <a:r>
              <a:rPr lang="en-US" altLang="ko-KR" sz="1000" dirty="0"/>
              <a:t> </a:t>
            </a:r>
            <a:r>
              <a:rPr lang="ko-KR" altLang="en-US" sz="1000" dirty="0"/>
              <a:t>게시글</a:t>
            </a: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6089E4BD-4155-413E-AF68-F7A755CE1A7A}"/>
              </a:ext>
            </a:extLst>
          </p:cNvPr>
          <p:cNvSpPr/>
          <p:nvPr/>
        </p:nvSpPr>
        <p:spPr>
          <a:xfrm>
            <a:off x="137439" y="6679092"/>
            <a:ext cx="9664072" cy="1077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indent="180975" algn="ctr"/>
            <a:r>
              <a:rPr lang="ko-KR" altLang="en-US" sz="700" b="1">
                <a:solidFill>
                  <a:srgbClr val="002060"/>
                </a:solidFill>
                <a:cs typeface="Segoe UI" panose="020B0502040204020203" pitchFamily="34" charset="0"/>
              </a:rPr>
              <a:t>다음 이어서</a:t>
            </a:r>
            <a:endParaRPr lang="en-US" altLang="ko-KR" sz="700" b="1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65FB4CB3-2D7D-4339-A2BB-7CBCBF7D0027}"/>
              </a:ext>
            </a:extLst>
          </p:cNvPr>
          <p:cNvSpPr txBox="1"/>
          <p:nvPr/>
        </p:nvSpPr>
        <p:spPr>
          <a:xfrm>
            <a:off x="1340342" y="6404012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2021-03-12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9FE8C6A4-2E84-430B-8E99-6CB72985D7D1}"/>
              </a:ext>
            </a:extLst>
          </p:cNvPr>
          <p:cNvSpPr txBox="1"/>
          <p:nvPr/>
        </p:nvSpPr>
        <p:spPr>
          <a:xfrm>
            <a:off x="2196863" y="6404012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/>
              <a:t>12</a:t>
            </a:r>
            <a:endParaRPr lang="ko-KR" altLang="en-US" sz="900" b="1" dirty="0"/>
          </a:p>
        </p:txBody>
      </p:sp>
      <p:pic>
        <p:nvPicPr>
          <p:cNvPr id="249" name="그림 248">
            <a:extLst>
              <a:ext uri="{FF2B5EF4-FFF2-40B4-BE49-F238E27FC236}">
                <a16:creationId xmlns:a16="http://schemas.microsoft.com/office/drawing/2014/main" id="{D7B3403C-73E8-4E3A-B55B-21D9A497061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2486"/>
          <a:stretch/>
        </p:blipFill>
        <p:spPr>
          <a:xfrm>
            <a:off x="3531192" y="5667308"/>
            <a:ext cx="4740972" cy="994228"/>
          </a:xfrm>
          <a:prstGeom prst="rect">
            <a:avLst/>
          </a:prstGeom>
        </p:spPr>
      </p:pic>
      <p:sp>
        <p:nvSpPr>
          <p:cNvPr id="250" name="직사각형 249">
            <a:extLst>
              <a:ext uri="{FF2B5EF4-FFF2-40B4-BE49-F238E27FC236}">
                <a16:creationId xmlns:a16="http://schemas.microsoft.com/office/drawing/2014/main" id="{DDD8924B-657B-44B8-B217-07FB0A5C72F5}"/>
              </a:ext>
            </a:extLst>
          </p:cNvPr>
          <p:cNvSpPr/>
          <p:nvPr/>
        </p:nvSpPr>
        <p:spPr>
          <a:xfrm>
            <a:off x="1280735" y="5993425"/>
            <a:ext cx="2153561" cy="393863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7F7E134-D3E4-43A6-BBB8-3689437C6A5D}"/>
              </a:ext>
            </a:extLst>
          </p:cNvPr>
          <p:cNvSpPr txBox="1"/>
          <p:nvPr/>
        </p:nvSpPr>
        <p:spPr>
          <a:xfrm>
            <a:off x="1347441" y="5786052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2021-07-29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7F833203-A78E-4B5C-B61E-D30B540F2201}"/>
              </a:ext>
            </a:extLst>
          </p:cNvPr>
          <p:cNvSpPr txBox="1"/>
          <p:nvPr/>
        </p:nvSpPr>
        <p:spPr>
          <a:xfrm>
            <a:off x="2203962" y="5786052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51D75ED-0925-4D39-A6D6-A9EF3566ADF7}"/>
              </a:ext>
            </a:extLst>
          </p:cNvPr>
          <p:cNvSpPr/>
          <p:nvPr/>
        </p:nvSpPr>
        <p:spPr>
          <a:xfrm>
            <a:off x="1363228" y="3605858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3.2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B0D22156-432E-4202-A631-5340ABA414D0}"/>
              </a:ext>
            </a:extLst>
          </p:cNvPr>
          <p:cNvSpPr/>
          <p:nvPr/>
        </p:nvSpPr>
        <p:spPr>
          <a:xfrm flipV="1">
            <a:off x="1529018" y="3597275"/>
            <a:ext cx="5810584" cy="144027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129BA3-0005-4B34-9798-697E5BAEEE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5872" y="1236107"/>
            <a:ext cx="1873064" cy="1061961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7B5189BE-8FBE-40C6-A3F0-CCF10611A6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29328" y="1721015"/>
            <a:ext cx="185480" cy="185480"/>
          </a:xfrm>
          <a:prstGeom prst="rect">
            <a:avLst/>
          </a:prstGeom>
        </p:spPr>
      </p:pic>
      <p:cxnSp>
        <p:nvCxnSpPr>
          <p:cNvPr id="126" name="연결선: 구부러짐 125">
            <a:extLst>
              <a:ext uri="{FF2B5EF4-FFF2-40B4-BE49-F238E27FC236}">
                <a16:creationId xmlns:a16="http://schemas.microsoft.com/office/drawing/2014/main" id="{12D6FC4C-383F-4088-A1F1-E4B1EA1075B0}"/>
              </a:ext>
            </a:extLst>
          </p:cNvPr>
          <p:cNvCxnSpPr>
            <a:cxnSpLocks/>
            <a:endCxn id="250" idx="3"/>
          </p:cNvCxnSpPr>
          <p:nvPr/>
        </p:nvCxnSpPr>
        <p:spPr>
          <a:xfrm rot="10800000" flipV="1">
            <a:off x="3434296" y="1866545"/>
            <a:ext cx="7493098" cy="4323811"/>
          </a:xfrm>
          <a:prstGeom prst="curvedConnector3">
            <a:avLst>
              <a:gd name="adj1" fmla="val 1966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49A3FF70-3B13-4D12-86C5-585167F1865C}"/>
              </a:ext>
            </a:extLst>
          </p:cNvPr>
          <p:cNvSpPr txBox="1"/>
          <p:nvPr/>
        </p:nvSpPr>
        <p:spPr>
          <a:xfrm>
            <a:off x="1347441" y="6095920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2021-05-01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036D7D7F-C551-4A69-A276-85D86256BB96}"/>
              </a:ext>
            </a:extLst>
          </p:cNvPr>
          <p:cNvSpPr txBox="1"/>
          <p:nvPr/>
        </p:nvSpPr>
        <p:spPr>
          <a:xfrm>
            <a:off x="2203962" y="6095920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/>
              <a:t>124</a:t>
            </a:r>
            <a:endParaRPr lang="ko-KR" altLang="en-US" sz="9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D2C544-75A0-4681-8292-AF701A326E60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52822" y="3217146"/>
            <a:ext cx="143700" cy="143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F91A009-4B76-4CE7-B139-709D45E8542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0667" y="3217146"/>
            <a:ext cx="146025" cy="146025"/>
          </a:xfrm>
          <a:prstGeom prst="rect">
            <a:avLst/>
          </a:prstGeom>
        </p:spPr>
      </p:pic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5F803030-5B4B-4B11-919E-E47B0CCF049F}"/>
              </a:ext>
            </a:extLst>
          </p:cNvPr>
          <p:cNvSpPr/>
          <p:nvPr/>
        </p:nvSpPr>
        <p:spPr>
          <a:xfrm>
            <a:off x="6557483" y="2965662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*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AD93D351-3A7D-49F4-8367-1AFC96772F6E}"/>
              </a:ext>
            </a:extLst>
          </p:cNvPr>
          <p:cNvGrpSpPr/>
          <p:nvPr/>
        </p:nvGrpSpPr>
        <p:grpSpPr>
          <a:xfrm>
            <a:off x="10159706" y="3533798"/>
            <a:ext cx="216074" cy="242624"/>
            <a:chOff x="2366388" y="5440537"/>
            <a:chExt cx="368561" cy="413848"/>
          </a:xfrm>
        </p:grpSpPr>
        <p:sp>
          <p:nvSpPr>
            <p:cNvPr id="131" name="순서도: 다른 페이지 연결선 130">
              <a:extLst>
                <a:ext uri="{FF2B5EF4-FFF2-40B4-BE49-F238E27FC236}">
                  <a16:creationId xmlns:a16="http://schemas.microsoft.com/office/drawing/2014/main" id="{1F878514-3017-4DBE-AAF6-957CF57473A7}"/>
                </a:ext>
              </a:extLst>
            </p:cNvPr>
            <p:cNvSpPr/>
            <p:nvPr/>
          </p:nvSpPr>
          <p:spPr>
            <a:xfrm>
              <a:off x="2457869" y="5470364"/>
              <a:ext cx="188004" cy="384021"/>
            </a:xfrm>
            <a:prstGeom prst="flowChartOffpageConnector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32" name="타원 131">
              <a:extLst>
                <a:ext uri="{FF2B5EF4-FFF2-40B4-BE49-F238E27FC236}">
                  <a16:creationId xmlns:a16="http://schemas.microsoft.com/office/drawing/2014/main" id="{048D2CC9-C39F-4236-9AB3-3EE867776854}"/>
                </a:ext>
              </a:extLst>
            </p:cNvPr>
            <p:cNvSpPr/>
            <p:nvPr/>
          </p:nvSpPr>
          <p:spPr>
            <a:xfrm>
              <a:off x="2366388" y="5440537"/>
              <a:ext cx="368561" cy="368561"/>
            </a:xfrm>
            <a:prstGeom prst="ellipse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8BF50587-117B-4833-9A40-08CB6EDFB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396215" y="5470364"/>
              <a:ext cx="312492" cy="312492"/>
            </a:xfrm>
            <a:prstGeom prst="rect">
              <a:avLst/>
            </a:prstGeom>
          </p:spPr>
        </p:pic>
      </p:grp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D3A4F197-79B6-4BA2-AFFC-3BB039E157AC}"/>
              </a:ext>
            </a:extLst>
          </p:cNvPr>
          <p:cNvSpPr/>
          <p:nvPr/>
        </p:nvSpPr>
        <p:spPr>
          <a:xfrm>
            <a:off x="10069060" y="3342104"/>
            <a:ext cx="397365" cy="158391"/>
          </a:xfrm>
          <a:prstGeom prst="roundRect">
            <a:avLst/>
          </a:prstGeom>
          <a:solidFill>
            <a:srgbClr val="0070C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+124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24946889-BCE5-4D99-96A7-815A290BD4EF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종목정보</a:t>
            </a: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A0D51CB0-8A55-4944-800D-FC3A49636295}"/>
              </a:ext>
            </a:extLst>
          </p:cNvPr>
          <p:cNvSpPr/>
          <p:nvPr/>
        </p:nvSpPr>
        <p:spPr>
          <a:xfrm>
            <a:off x="2100576" y="1689953"/>
            <a:ext cx="865042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AI </a:t>
            </a:r>
            <a:r>
              <a:rPr lang="ko-KR" altLang="en-US" sz="800" dirty="0">
                <a:solidFill>
                  <a:schemeClr val="tx1"/>
                </a:solidFill>
              </a:rPr>
              <a:t>종목 분석</a:t>
            </a:r>
          </a:p>
        </p:txBody>
      </p: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CACF6BB7-B9BC-49EC-9167-B92C04BF59CD}"/>
              </a:ext>
            </a:extLst>
          </p:cNvPr>
          <p:cNvSpPr/>
          <p:nvPr/>
        </p:nvSpPr>
        <p:spPr>
          <a:xfrm>
            <a:off x="4085365" y="1687576"/>
            <a:ext cx="996249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전문가 분석요청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F1B05886-9B4D-44F4-B4D1-D75EA02875D9}"/>
              </a:ext>
            </a:extLst>
          </p:cNvPr>
          <p:cNvSpPr/>
          <p:nvPr/>
        </p:nvSpPr>
        <p:spPr>
          <a:xfrm>
            <a:off x="3027367" y="1687514"/>
            <a:ext cx="996249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종목 심층 분석</a:t>
            </a:r>
          </a:p>
        </p:txBody>
      </p:sp>
    </p:spTree>
    <p:extLst>
      <p:ext uri="{BB962C8B-B14F-4D97-AF65-F5344CB8AC3E}">
        <p14:creationId xmlns:p14="http://schemas.microsoft.com/office/powerpoint/2010/main" val="1644704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삼성전자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118944"/>
              </p:ext>
            </p:extLst>
          </p:nvPr>
        </p:nvGraphicFramePr>
        <p:xfrm>
          <a:off x="9801510" y="768586"/>
          <a:ext cx="2258189" cy="279466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검색한 </a:t>
                      </a:r>
                      <a:r>
                        <a:rPr lang="ko-KR" altLang="en-US" sz="800" b="1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종목명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 작성한 날짜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날짜별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게시글 수 표시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정렬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최근순으로 상위에 배치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리스트 최대 개수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10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 이상 일 경우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스크롤링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700" b="0" u="none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*</a:t>
                      </a:r>
                      <a:r>
                        <a:rPr lang="ko-KR" altLang="en-US" sz="700" b="0" u="none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장이 열리지 않은 날 </a:t>
                      </a:r>
                      <a:r>
                        <a:rPr lang="en-US" altLang="ko-KR" sz="700" b="0" u="none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b="0" u="none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공휴일</a:t>
                      </a:r>
                      <a:r>
                        <a:rPr lang="en-US" altLang="ko-KR" sz="700" b="0" u="none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u="none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주말 등은 차트에 나타나지 않으므로 해당 날짜도 표시를 하지 않는다</a:t>
                      </a:r>
                      <a:r>
                        <a:rPr lang="en-US" altLang="ko-KR" sz="700" b="0" u="none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u="none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0" u="none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제외날짜 </a:t>
                      </a:r>
                      <a:r>
                        <a:rPr lang="en-US" altLang="ko-KR" sz="700" b="0" u="none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b="0" u="none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공휴일 주말</a:t>
                      </a:r>
                      <a:endParaRPr lang="en-US" altLang="ko-KR" sz="700" b="0" u="none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게시판 종류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이거어때요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커뮤니티의 게시글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손절해요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커뮤니티의 게시글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5.1 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해당 커뮤니티의 게시글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 게시글 표시방법과 동일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8" y="776408"/>
            <a:ext cx="82744" cy="5892807"/>
            <a:chOff x="5066724" y="1652482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5" y="2732651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4" y="3029765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4224" y="1613250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BA784D3-35D9-49E1-9173-A59DA51637F0}"/>
              </a:ext>
            </a:extLst>
          </p:cNvPr>
          <p:cNvSpPr txBox="1"/>
          <p:nvPr/>
        </p:nvSpPr>
        <p:spPr>
          <a:xfrm>
            <a:off x="1233398" y="2159657"/>
            <a:ext cx="280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삼성전자  </a:t>
            </a:r>
            <a:r>
              <a:rPr lang="ko-KR" altLang="en-US" sz="1000" dirty="0"/>
              <a:t>커뮤니티   </a:t>
            </a:r>
            <a:r>
              <a:rPr lang="en-US" altLang="ko-KR" sz="1000" b="1" dirty="0"/>
              <a:t>138</a:t>
            </a:r>
            <a:r>
              <a:rPr lang="en-US" altLang="ko-KR" sz="1000" dirty="0"/>
              <a:t> </a:t>
            </a:r>
            <a:r>
              <a:rPr lang="ko-KR" altLang="en-US" sz="1000" dirty="0"/>
              <a:t>게시글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53C364F-79FA-4A28-BEEB-07662A68A66B}"/>
              </a:ext>
            </a:extLst>
          </p:cNvPr>
          <p:cNvSpPr txBox="1"/>
          <p:nvPr/>
        </p:nvSpPr>
        <p:spPr>
          <a:xfrm>
            <a:off x="1340342" y="3191025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2021-03-12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A61D250-F3C6-4045-A5C5-8C7547ECBCB7}"/>
              </a:ext>
            </a:extLst>
          </p:cNvPr>
          <p:cNvSpPr txBox="1"/>
          <p:nvPr/>
        </p:nvSpPr>
        <p:spPr>
          <a:xfrm>
            <a:off x="2196863" y="3191025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/>
              <a:t>12</a:t>
            </a:r>
            <a:endParaRPr lang="ko-KR" altLang="en-US" sz="900" b="1" dirty="0"/>
          </a:p>
        </p:txBody>
      </p:sp>
      <p:pic>
        <p:nvPicPr>
          <p:cNvPr id="125" name="그림 124">
            <a:extLst>
              <a:ext uri="{FF2B5EF4-FFF2-40B4-BE49-F238E27FC236}">
                <a16:creationId xmlns:a16="http://schemas.microsoft.com/office/drawing/2014/main" id="{57D47156-DEF1-4817-8BB3-58E8362573C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-573"/>
          <a:stretch/>
        </p:blipFill>
        <p:spPr>
          <a:xfrm>
            <a:off x="3531192" y="2454320"/>
            <a:ext cx="4740972" cy="1142593"/>
          </a:xfrm>
          <a:prstGeom prst="rect">
            <a:avLst/>
          </a:prstGeom>
        </p:spPr>
      </p:pic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C74E44D-974B-4822-8FA7-7EA44EE805FA}"/>
              </a:ext>
            </a:extLst>
          </p:cNvPr>
          <p:cNvSpPr/>
          <p:nvPr/>
        </p:nvSpPr>
        <p:spPr>
          <a:xfrm>
            <a:off x="1264605" y="2789238"/>
            <a:ext cx="2153561" cy="393863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0794AE1-B8D9-4C83-B446-62ADCF8627DC}"/>
              </a:ext>
            </a:extLst>
          </p:cNvPr>
          <p:cNvSpPr txBox="1"/>
          <p:nvPr/>
        </p:nvSpPr>
        <p:spPr>
          <a:xfrm>
            <a:off x="1347441" y="2573065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2021-07-29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3561EDE-FEA0-4FC1-B217-33E92E31780D}"/>
              </a:ext>
            </a:extLst>
          </p:cNvPr>
          <p:cNvSpPr txBox="1"/>
          <p:nvPr/>
        </p:nvSpPr>
        <p:spPr>
          <a:xfrm>
            <a:off x="2203962" y="2573065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DD957D9E-0981-48C4-A9AC-DB3E2477A9F7}"/>
              </a:ext>
            </a:extLst>
          </p:cNvPr>
          <p:cNvSpPr txBox="1"/>
          <p:nvPr/>
        </p:nvSpPr>
        <p:spPr>
          <a:xfrm>
            <a:off x="1347441" y="3477817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2021-02-12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DD3A1D5-4551-437C-AAF6-3D720BD296D9}"/>
              </a:ext>
            </a:extLst>
          </p:cNvPr>
          <p:cNvSpPr txBox="1"/>
          <p:nvPr/>
        </p:nvSpPr>
        <p:spPr>
          <a:xfrm>
            <a:off x="2203962" y="3477817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/>
              <a:t>1</a:t>
            </a:r>
            <a:endParaRPr lang="ko-KR" altLang="en-US" sz="900" b="1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965D269-F185-43C9-8900-ED1CB6B4DB62}"/>
              </a:ext>
            </a:extLst>
          </p:cNvPr>
          <p:cNvSpPr txBox="1"/>
          <p:nvPr/>
        </p:nvSpPr>
        <p:spPr>
          <a:xfrm>
            <a:off x="1348731" y="3780368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2021-01-12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2D0C4585-685C-44C2-AF9A-BA36AB6A23DC}"/>
              </a:ext>
            </a:extLst>
          </p:cNvPr>
          <p:cNvSpPr txBox="1"/>
          <p:nvPr/>
        </p:nvSpPr>
        <p:spPr>
          <a:xfrm>
            <a:off x="2205252" y="3780368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/>
              <a:t>2</a:t>
            </a:r>
            <a:endParaRPr lang="ko-KR" altLang="en-US" sz="900" b="1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0F5C637-AAF0-422A-A4F8-5292EED8A4AC}"/>
              </a:ext>
            </a:extLst>
          </p:cNvPr>
          <p:cNvSpPr txBox="1"/>
          <p:nvPr/>
        </p:nvSpPr>
        <p:spPr>
          <a:xfrm>
            <a:off x="1347441" y="2882933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2021-05-01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CFDF778B-CA30-4842-A739-0AC4D4F0501C}"/>
              </a:ext>
            </a:extLst>
          </p:cNvPr>
          <p:cNvSpPr txBox="1"/>
          <p:nvPr/>
        </p:nvSpPr>
        <p:spPr>
          <a:xfrm>
            <a:off x="2203962" y="2882933"/>
            <a:ext cx="9742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b="1" dirty="0"/>
              <a:t>124</a:t>
            </a:r>
            <a:endParaRPr lang="ko-KR" altLang="en-US" sz="900" b="1" dirty="0"/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63ECA663-D8BA-4A38-957D-5490510F11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-573"/>
          <a:stretch/>
        </p:blipFill>
        <p:spPr>
          <a:xfrm>
            <a:off x="3531192" y="3708649"/>
            <a:ext cx="4740972" cy="1142593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FBD069CF-56AF-48BA-8B52-7593840292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-573"/>
          <a:stretch/>
        </p:blipFill>
        <p:spPr>
          <a:xfrm>
            <a:off x="3525791" y="4960264"/>
            <a:ext cx="4740972" cy="1142593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0A360A6C-EB43-4215-8E71-5E1CFE8F7D2E}"/>
              </a:ext>
            </a:extLst>
          </p:cNvPr>
          <p:cNvSpPr txBox="1"/>
          <p:nvPr/>
        </p:nvSpPr>
        <p:spPr>
          <a:xfrm>
            <a:off x="5127545" y="6199967"/>
            <a:ext cx="19369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</a:rPr>
              <a:t>더보기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4" name="화살표: 갈매기형 수장 143">
            <a:extLst>
              <a:ext uri="{FF2B5EF4-FFF2-40B4-BE49-F238E27FC236}">
                <a16:creationId xmlns:a16="http://schemas.microsoft.com/office/drawing/2014/main" id="{AB93CC3D-7EB1-4769-B58A-E43565143FA3}"/>
              </a:ext>
            </a:extLst>
          </p:cNvPr>
          <p:cNvSpPr/>
          <p:nvPr/>
        </p:nvSpPr>
        <p:spPr>
          <a:xfrm rot="5400000">
            <a:off x="6073140" y="6427359"/>
            <a:ext cx="45719" cy="110070"/>
          </a:xfrm>
          <a:prstGeom prst="chevron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7765F86-1238-458D-A16B-8288C62D7AC8}"/>
              </a:ext>
            </a:extLst>
          </p:cNvPr>
          <p:cNvSpPr txBox="1"/>
          <p:nvPr/>
        </p:nvSpPr>
        <p:spPr>
          <a:xfrm>
            <a:off x="3110411" y="2165611"/>
            <a:ext cx="19369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이거어때요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l 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</a:rPr>
              <a:t>손절해요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F265B03D-3BA5-49B1-80C0-DE8F58F1B645}"/>
              </a:ext>
            </a:extLst>
          </p:cNvPr>
          <p:cNvSpPr/>
          <p:nvPr/>
        </p:nvSpPr>
        <p:spPr>
          <a:xfrm>
            <a:off x="1021265" y="2029665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EB00307-DA83-4591-99AA-DF25335F29A1}"/>
              </a:ext>
            </a:extLst>
          </p:cNvPr>
          <p:cNvSpPr/>
          <p:nvPr/>
        </p:nvSpPr>
        <p:spPr>
          <a:xfrm>
            <a:off x="4858104" y="2321499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5.1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1E460FA-47BA-4574-8280-1A5BBE959C31}"/>
              </a:ext>
            </a:extLst>
          </p:cNvPr>
          <p:cNvSpPr/>
          <p:nvPr/>
        </p:nvSpPr>
        <p:spPr>
          <a:xfrm flipV="1">
            <a:off x="1228369" y="2139279"/>
            <a:ext cx="2189797" cy="257533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8189C0C-BB04-46F7-9BAB-1D833BF14F31}"/>
              </a:ext>
            </a:extLst>
          </p:cNvPr>
          <p:cNvSpPr/>
          <p:nvPr/>
        </p:nvSpPr>
        <p:spPr>
          <a:xfrm flipV="1">
            <a:off x="3469875" y="2134189"/>
            <a:ext cx="4939108" cy="443708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151E4115-67E8-455C-AF50-F20415EA1711}"/>
              </a:ext>
            </a:extLst>
          </p:cNvPr>
          <p:cNvSpPr/>
          <p:nvPr/>
        </p:nvSpPr>
        <p:spPr>
          <a:xfrm>
            <a:off x="3422965" y="2000405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C7CE4A41-D877-431B-B8AF-BBD816F98327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종목정보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A0675054-A1F3-4C80-9944-940216A055DA}"/>
              </a:ext>
            </a:extLst>
          </p:cNvPr>
          <p:cNvSpPr/>
          <p:nvPr/>
        </p:nvSpPr>
        <p:spPr>
          <a:xfrm>
            <a:off x="2100576" y="1689953"/>
            <a:ext cx="865042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AI </a:t>
            </a:r>
            <a:r>
              <a:rPr lang="ko-KR" altLang="en-US" sz="800" dirty="0">
                <a:solidFill>
                  <a:schemeClr val="tx1"/>
                </a:solidFill>
              </a:rPr>
              <a:t>종목 분석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8999811D-52E1-4820-9ECD-8454FE6B2844}"/>
              </a:ext>
            </a:extLst>
          </p:cNvPr>
          <p:cNvSpPr/>
          <p:nvPr/>
        </p:nvSpPr>
        <p:spPr>
          <a:xfrm>
            <a:off x="4085365" y="1687576"/>
            <a:ext cx="996249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전문가 분석요청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370D6A6D-909B-42B9-BCFE-E154358DD92A}"/>
              </a:ext>
            </a:extLst>
          </p:cNvPr>
          <p:cNvSpPr/>
          <p:nvPr/>
        </p:nvSpPr>
        <p:spPr>
          <a:xfrm>
            <a:off x="3027367" y="1687514"/>
            <a:ext cx="996249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종목 심층 분석</a:t>
            </a:r>
          </a:p>
        </p:txBody>
      </p:sp>
    </p:spTree>
    <p:extLst>
      <p:ext uri="{BB962C8B-B14F-4D97-AF65-F5344CB8AC3E}">
        <p14:creationId xmlns:p14="http://schemas.microsoft.com/office/powerpoint/2010/main" val="2437383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삼성전자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363342"/>
              </p:ext>
            </p:extLst>
          </p:nvPr>
        </p:nvGraphicFramePr>
        <p:xfrm>
          <a:off x="9801510" y="768586"/>
          <a:ext cx="2258189" cy="287086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검색한 종목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–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노다지 관련 게시글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노다지 </a:t>
                      </a:r>
                      <a:r>
                        <a:rPr lang="ko-KR" altLang="en-US" sz="800" b="0" u="none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어드민에서</a:t>
                      </a:r>
                      <a:r>
                        <a:rPr lang="ko-KR" altLang="en-US" sz="800" b="0" u="none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작성한 글 중에 검색한 종목이 있을 경우 노출함</a:t>
                      </a:r>
                      <a:endParaRPr lang="en-US" altLang="ko-KR" sz="800" b="0" u="none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관련된 게시글이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노다지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무료추천종목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)] , [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유료 노다지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유료추천종목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)] 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 모두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없을 경우 </a:t>
                      </a:r>
                      <a:r>
                        <a:rPr lang="ko-KR" altLang="en-US" sz="800" b="1" u="none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숨김 처리</a:t>
                      </a:r>
                      <a:endParaRPr lang="en-US" altLang="ko-KR" sz="800" b="1" u="none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1" u="none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6.1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노다지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무료 추천 종목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무료 추천 종목 중에 검색한 종목이 있을 경우 해당하는 게시글이 표시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최대 리스트 개수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5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정렬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최신순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 넘어 갈 경우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스크롤링‘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*</a:t>
                      </a:r>
                      <a:r>
                        <a:rPr lang="ko-KR" altLang="en-US" sz="8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추천 종목은 종목명을 입력하는 </a:t>
                      </a:r>
                      <a:r>
                        <a:rPr lang="en-US" altLang="ko-KR" sz="8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DB</a:t>
                      </a:r>
                      <a:r>
                        <a:rPr lang="ko-KR" altLang="en-US" sz="8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가 없으므로 검색이 되질 않음</a:t>
                      </a:r>
                      <a:endParaRPr lang="en-US" altLang="ko-KR" sz="8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&gt; </a:t>
                      </a:r>
                      <a:r>
                        <a:rPr lang="ko-KR" altLang="en-US" sz="800" b="0" kern="120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어드민에서</a:t>
                      </a:r>
                      <a:r>
                        <a:rPr lang="ko-KR" altLang="en-US" sz="8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kern="120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종목명</a:t>
                      </a:r>
                      <a:r>
                        <a:rPr lang="ko-KR" altLang="en-US" sz="8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 입력 추가</a:t>
                      </a:r>
                      <a:endParaRPr lang="en-US" altLang="ko-KR" sz="8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8" y="776408"/>
            <a:ext cx="82744" cy="5892807"/>
            <a:chOff x="5066724" y="1652482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5" y="2732651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4" y="3367647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4224" y="1613250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FBD069CF-56AF-48BA-8B52-7593840292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2819" b="-574"/>
          <a:stretch/>
        </p:blipFill>
        <p:spPr>
          <a:xfrm>
            <a:off x="3525791" y="2041501"/>
            <a:ext cx="4740972" cy="428919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0A360A6C-EB43-4215-8E71-5E1CFE8F7D2E}"/>
              </a:ext>
            </a:extLst>
          </p:cNvPr>
          <p:cNvSpPr txBox="1"/>
          <p:nvPr/>
        </p:nvSpPr>
        <p:spPr>
          <a:xfrm>
            <a:off x="5127545" y="2567530"/>
            <a:ext cx="19369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</a:rPr>
              <a:t>더보기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4" name="화살표: 갈매기형 수장 143">
            <a:extLst>
              <a:ext uri="{FF2B5EF4-FFF2-40B4-BE49-F238E27FC236}">
                <a16:creationId xmlns:a16="http://schemas.microsoft.com/office/drawing/2014/main" id="{AB93CC3D-7EB1-4769-B58A-E43565143FA3}"/>
              </a:ext>
            </a:extLst>
          </p:cNvPr>
          <p:cNvSpPr/>
          <p:nvPr/>
        </p:nvSpPr>
        <p:spPr>
          <a:xfrm rot="5400000">
            <a:off x="6073140" y="2794922"/>
            <a:ext cx="45719" cy="110070"/>
          </a:xfrm>
          <a:prstGeom prst="chevron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1F2947-C6AF-4574-A593-E186ADE9B11E}"/>
              </a:ext>
            </a:extLst>
          </p:cNvPr>
          <p:cNvSpPr txBox="1"/>
          <p:nvPr/>
        </p:nvSpPr>
        <p:spPr>
          <a:xfrm>
            <a:off x="1215745" y="3375754"/>
            <a:ext cx="280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삼성전자  </a:t>
            </a:r>
            <a:r>
              <a:rPr lang="ko-KR" altLang="en-US" sz="1000" dirty="0"/>
              <a:t>추천   </a:t>
            </a:r>
            <a:r>
              <a:rPr lang="en-US" altLang="ko-KR" sz="1000" b="1" dirty="0"/>
              <a:t>4</a:t>
            </a:r>
            <a:r>
              <a:rPr lang="en-US" altLang="ko-KR" sz="1000" dirty="0"/>
              <a:t>  </a:t>
            </a:r>
            <a:r>
              <a:rPr lang="ko-KR" altLang="en-US" sz="1000" dirty="0"/>
              <a:t>노다지 정보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24A6D2C-6386-4508-A28D-6E12EF5FC8A6}"/>
              </a:ext>
            </a:extLst>
          </p:cNvPr>
          <p:cNvGrpSpPr/>
          <p:nvPr/>
        </p:nvGrpSpPr>
        <p:grpSpPr>
          <a:xfrm>
            <a:off x="1323328" y="3722812"/>
            <a:ext cx="1956809" cy="328138"/>
            <a:chOff x="1323328" y="3722812"/>
            <a:chExt cx="1956809" cy="328138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97AEE6D-9933-444C-B7F5-9D88BB7C5913}"/>
                </a:ext>
              </a:extLst>
            </p:cNvPr>
            <p:cNvSpPr txBox="1"/>
            <p:nvPr/>
          </p:nvSpPr>
          <p:spPr>
            <a:xfrm>
              <a:off x="1439568" y="3779204"/>
              <a:ext cx="18405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/>
                <a:t>노다지                    </a:t>
              </a:r>
              <a:r>
                <a:rPr lang="en-US" altLang="ko-KR" sz="1000" b="1" dirty="0"/>
                <a:t>2</a:t>
              </a:r>
              <a:endParaRPr lang="ko-KR" altLang="en-US" sz="1000" b="1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D8554D42-973B-43F6-97BB-C7824DD9F551}"/>
                </a:ext>
              </a:extLst>
            </p:cNvPr>
            <p:cNvSpPr/>
            <p:nvPr/>
          </p:nvSpPr>
          <p:spPr>
            <a:xfrm>
              <a:off x="1323328" y="3722812"/>
              <a:ext cx="45719" cy="328138"/>
            </a:xfrm>
            <a:prstGeom prst="rect">
              <a:avLst/>
            </a:prstGeom>
            <a:solidFill>
              <a:srgbClr val="FF0000"/>
            </a:solidFill>
            <a:ln w="63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800" b="1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740FABA-F515-441C-9721-5E8A5DD1A518}"/>
              </a:ext>
            </a:extLst>
          </p:cNvPr>
          <p:cNvSpPr txBox="1"/>
          <p:nvPr/>
        </p:nvSpPr>
        <p:spPr>
          <a:xfrm>
            <a:off x="1439568" y="4208179"/>
            <a:ext cx="1840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유료 노다지            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05678E-4E6E-4B13-9203-996095E637E6}"/>
              </a:ext>
            </a:extLst>
          </p:cNvPr>
          <p:cNvSpPr/>
          <p:nvPr/>
        </p:nvSpPr>
        <p:spPr>
          <a:xfrm>
            <a:off x="3525791" y="3375754"/>
            <a:ext cx="4740972" cy="3293462"/>
          </a:xfrm>
          <a:prstGeom prst="rect">
            <a:avLst/>
          </a:prstGeom>
          <a:ln w="6350">
            <a:solidFill>
              <a:srgbClr val="D9D9D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5B5E3D7-CA46-4804-A108-38F5DFBD00B5}"/>
              </a:ext>
            </a:extLst>
          </p:cNvPr>
          <p:cNvGrpSpPr/>
          <p:nvPr/>
        </p:nvGrpSpPr>
        <p:grpSpPr>
          <a:xfrm>
            <a:off x="3727872" y="3621975"/>
            <a:ext cx="986299" cy="511574"/>
            <a:chOff x="3714081" y="3588331"/>
            <a:chExt cx="986299" cy="51157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40771ED-EA4B-4278-AB71-07B3220BC877}"/>
                </a:ext>
              </a:extLst>
            </p:cNvPr>
            <p:cNvSpPr/>
            <p:nvPr/>
          </p:nvSpPr>
          <p:spPr>
            <a:xfrm>
              <a:off x="3714081" y="3588331"/>
              <a:ext cx="986299" cy="511574"/>
            </a:xfrm>
            <a:prstGeom prst="rect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6B1D091-5A2B-4E27-81AB-DFE5041C29F9}"/>
                </a:ext>
              </a:extLst>
            </p:cNvPr>
            <p:cNvCxnSpPr>
              <a:cxnSpLocks/>
            </p:cNvCxnSpPr>
            <p:nvPr/>
          </p:nvCxnSpPr>
          <p:spPr>
            <a:xfrm>
              <a:off x="3714081" y="3588331"/>
              <a:ext cx="986299" cy="51157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DEF5276D-0B2B-455B-ACEC-B48421E6B5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4081" y="3596194"/>
              <a:ext cx="986299" cy="50371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AAF411B3-F320-423E-BC05-8A44B0284AED}"/>
              </a:ext>
            </a:extLst>
          </p:cNvPr>
          <p:cNvSpPr txBox="1"/>
          <p:nvPr/>
        </p:nvSpPr>
        <p:spPr>
          <a:xfrm>
            <a:off x="4769158" y="3599519"/>
            <a:ext cx="32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[7</a:t>
            </a:r>
            <a:r>
              <a:rPr lang="ko-KR" altLang="en-US" sz="900" b="1" dirty="0"/>
              <a:t>월 </a:t>
            </a:r>
            <a:r>
              <a:rPr lang="en-US" altLang="ko-KR" sz="900" b="1" dirty="0"/>
              <a:t>28</a:t>
            </a:r>
            <a:r>
              <a:rPr lang="ko-KR" altLang="en-US" sz="900" b="1" dirty="0"/>
              <a:t>일</a:t>
            </a:r>
            <a:r>
              <a:rPr lang="en-US" altLang="ko-KR" sz="900" b="1" dirty="0"/>
              <a:t>]</a:t>
            </a:r>
            <a:r>
              <a:rPr lang="ko-KR" altLang="en-US" sz="900" b="1" dirty="0"/>
              <a:t> </a:t>
            </a:r>
            <a:r>
              <a:rPr lang="ko-KR" altLang="en-US" sz="900" b="1" dirty="0" err="1"/>
              <a:t>급등유력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‘</a:t>
            </a:r>
            <a:r>
              <a:rPr lang="ko-KR" altLang="en-US" sz="900" b="1" dirty="0"/>
              <a:t>노다지 전문가 </a:t>
            </a:r>
            <a:r>
              <a:rPr lang="en-US" altLang="ko-KR" sz="900" b="1" dirty="0"/>
              <a:t>Pick</a:t>
            </a:r>
            <a:r>
              <a:rPr lang="ko-KR" altLang="en-US" sz="900" b="1" dirty="0"/>
              <a:t>＇ 단기매매 종목 리스트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77DBE2F-9CC4-4377-BE28-C7A219E9476A}"/>
              </a:ext>
            </a:extLst>
          </p:cNvPr>
          <p:cNvSpPr txBox="1"/>
          <p:nvPr/>
        </p:nvSpPr>
        <p:spPr>
          <a:xfrm>
            <a:off x="4785095" y="3965078"/>
            <a:ext cx="3235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2021-07-28  l 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조회수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283 l  </a:t>
            </a:r>
            <a:r>
              <a:rPr lang="ko-KR" altLang="en-US" sz="800">
                <a:solidFill>
                  <a:schemeClr val="bg1">
                    <a:lumMod val="50000"/>
                  </a:schemeClr>
                </a:solidFill>
              </a:rPr>
              <a:t>공유수 </a:t>
            </a:r>
            <a:r>
              <a:rPr lang="en-US" altLang="ko-KR" sz="800">
                <a:solidFill>
                  <a:schemeClr val="bg1">
                    <a:lumMod val="50000"/>
                  </a:schemeClr>
                </a:solidFill>
              </a:rPr>
              <a:t>9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66409B4-04AA-437F-B1C8-422239E0DAB4}"/>
              </a:ext>
            </a:extLst>
          </p:cNvPr>
          <p:cNvGrpSpPr/>
          <p:nvPr/>
        </p:nvGrpSpPr>
        <p:grpSpPr>
          <a:xfrm>
            <a:off x="3727872" y="4364149"/>
            <a:ext cx="986299" cy="511574"/>
            <a:chOff x="3714081" y="3588331"/>
            <a:chExt cx="986299" cy="511574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F635467C-964C-4DB1-B41F-9696DAAF854A}"/>
                </a:ext>
              </a:extLst>
            </p:cNvPr>
            <p:cNvSpPr/>
            <p:nvPr/>
          </p:nvSpPr>
          <p:spPr>
            <a:xfrm>
              <a:off x="3714081" y="3588331"/>
              <a:ext cx="986299" cy="511574"/>
            </a:xfrm>
            <a:prstGeom prst="rect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9743EC2B-AA0D-4467-8AE3-5136E78CD4CF}"/>
                </a:ext>
              </a:extLst>
            </p:cNvPr>
            <p:cNvCxnSpPr>
              <a:cxnSpLocks/>
            </p:cNvCxnSpPr>
            <p:nvPr/>
          </p:nvCxnSpPr>
          <p:spPr>
            <a:xfrm>
              <a:off x="3714081" y="3588331"/>
              <a:ext cx="986299" cy="51157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0642D7BB-384D-4F3C-B2FC-3FBDD6FE5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4081" y="3596194"/>
              <a:ext cx="986299" cy="50371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57A65855-0DED-4A4E-9219-90AB7E43EF2D}"/>
              </a:ext>
            </a:extLst>
          </p:cNvPr>
          <p:cNvSpPr txBox="1"/>
          <p:nvPr/>
        </p:nvSpPr>
        <p:spPr>
          <a:xfrm>
            <a:off x="4769158" y="4341693"/>
            <a:ext cx="32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[1</a:t>
            </a:r>
            <a:r>
              <a:rPr lang="ko-KR" altLang="en-US" sz="900" b="1" dirty="0"/>
              <a:t>월 </a:t>
            </a:r>
            <a:r>
              <a:rPr lang="en-US" altLang="ko-KR" sz="900" b="1" dirty="0"/>
              <a:t>22</a:t>
            </a:r>
            <a:r>
              <a:rPr lang="ko-KR" altLang="en-US" sz="900" b="1" dirty="0"/>
              <a:t>일</a:t>
            </a:r>
            <a:r>
              <a:rPr lang="en-US" altLang="ko-KR" sz="900" b="1" dirty="0"/>
              <a:t>]</a:t>
            </a:r>
            <a:r>
              <a:rPr lang="ko-KR" altLang="en-US" sz="900" b="1" dirty="0"/>
              <a:t> </a:t>
            </a:r>
            <a:r>
              <a:rPr lang="ko-KR" altLang="en-US" sz="900" b="1" dirty="0" err="1"/>
              <a:t>급등유력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‘</a:t>
            </a:r>
            <a:r>
              <a:rPr lang="ko-KR" altLang="en-US" sz="900" b="1" dirty="0"/>
              <a:t>노다지 전문가 </a:t>
            </a:r>
            <a:r>
              <a:rPr lang="en-US" altLang="ko-KR" sz="900" b="1" dirty="0"/>
              <a:t>Pick</a:t>
            </a:r>
            <a:r>
              <a:rPr lang="ko-KR" altLang="en-US" sz="900" b="1" dirty="0"/>
              <a:t>＇ 단기매매 종목 리스트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441FE31-92D9-4D6F-9320-9A96F688ECE2}"/>
              </a:ext>
            </a:extLst>
          </p:cNvPr>
          <p:cNvSpPr txBox="1"/>
          <p:nvPr/>
        </p:nvSpPr>
        <p:spPr>
          <a:xfrm>
            <a:off x="4785095" y="4707252"/>
            <a:ext cx="3235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2020-01-22  l  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조회수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1,283 l  </a:t>
            </a:r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공유수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0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BA78231F-7ACD-43D0-9816-C14F25CEDAF1}"/>
              </a:ext>
            </a:extLst>
          </p:cNvPr>
          <p:cNvSpPr/>
          <p:nvPr/>
        </p:nvSpPr>
        <p:spPr>
          <a:xfrm flipV="1">
            <a:off x="1228369" y="3263315"/>
            <a:ext cx="7253623" cy="34059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7D6B707-92DA-46A2-AF82-7A77610768AB}"/>
              </a:ext>
            </a:extLst>
          </p:cNvPr>
          <p:cNvSpPr/>
          <p:nvPr/>
        </p:nvSpPr>
        <p:spPr>
          <a:xfrm>
            <a:off x="1085850" y="3159128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A2621263-3A18-441A-B8A4-788E6EA816A9}"/>
              </a:ext>
            </a:extLst>
          </p:cNvPr>
          <p:cNvSpPr/>
          <p:nvPr/>
        </p:nvSpPr>
        <p:spPr>
          <a:xfrm>
            <a:off x="967299" y="3649479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6.1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324CD539-C5E8-4769-9441-66E967C8331B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종목정보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035E9F1C-2761-4C68-A1E3-266F3BB1E6CF}"/>
              </a:ext>
            </a:extLst>
          </p:cNvPr>
          <p:cNvSpPr/>
          <p:nvPr/>
        </p:nvSpPr>
        <p:spPr>
          <a:xfrm>
            <a:off x="2100576" y="1689953"/>
            <a:ext cx="865042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AI </a:t>
            </a:r>
            <a:r>
              <a:rPr lang="ko-KR" altLang="en-US" sz="800" dirty="0">
                <a:solidFill>
                  <a:schemeClr val="tx1"/>
                </a:solidFill>
              </a:rPr>
              <a:t>종목 분석</a:t>
            </a: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5023C9F9-5CAE-4EA7-8759-79F07DD08E40}"/>
              </a:ext>
            </a:extLst>
          </p:cNvPr>
          <p:cNvSpPr/>
          <p:nvPr/>
        </p:nvSpPr>
        <p:spPr>
          <a:xfrm>
            <a:off x="4085365" y="1687576"/>
            <a:ext cx="996249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전문가 분석요청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7C44E471-850B-4A02-A597-B216BC5CBBCC}"/>
              </a:ext>
            </a:extLst>
          </p:cNvPr>
          <p:cNvSpPr/>
          <p:nvPr/>
        </p:nvSpPr>
        <p:spPr>
          <a:xfrm>
            <a:off x="3027367" y="1687514"/>
            <a:ext cx="996249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종목 심층 분석</a:t>
            </a:r>
          </a:p>
        </p:txBody>
      </p:sp>
    </p:spTree>
    <p:extLst>
      <p:ext uri="{BB962C8B-B14F-4D97-AF65-F5344CB8AC3E}">
        <p14:creationId xmlns:p14="http://schemas.microsoft.com/office/powerpoint/2010/main" val="1844292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삼성전자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034252"/>
              </p:ext>
            </p:extLst>
          </p:nvPr>
        </p:nvGraphicFramePr>
        <p:xfrm>
          <a:off x="9801510" y="768586"/>
          <a:ext cx="2258189" cy="152974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6.2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유료 노다지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유료 추천 종목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유료 추천 종목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그 중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종료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된 게시글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최대 리스트 개수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5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정렬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최신순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 넘어 갈 경우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스크롤링‘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날짜기준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작성된 날짜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8" y="776408"/>
            <a:ext cx="82744" cy="5892807"/>
            <a:chOff x="5066724" y="1652482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5" y="2732651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4" y="3367647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4224" y="1613250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pic>
        <p:nvPicPr>
          <p:cNvPr id="139" name="그림 138">
            <a:extLst>
              <a:ext uri="{FF2B5EF4-FFF2-40B4-BE49-F238E27FC236}">
                <a16:creationId xmlns:a16="http://schemas.microsoft.com/office/drawing/2014/main" id="{FBD069CF-56AF-48BA-8B52-7593840292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2819" b="-574"/>
          <a:stretch/>
        </p:blipFill>
        <p:spPr>
          <a:xfrm>
            <a:off x="3525791" y="2041501"/>
            <a:ext cx="4740972" cy="428919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0A360A6C-EB43-4215-8E71-5E1CFE8F7D2E}"/>
              </a:ext>
            </a:extLst>
          </p:cNvPr>
          <p:cNvSpPr txBox="1"/>
          <p:nvPr/>
        </p:nvSpPr>
        <p:spPr>
          <a:xfrm>
            <a:off x="5127545" y="2567530"/>
            <a:ext cx="19369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</a:rPr>
              <a:t>더보기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4" name="화살표: 갈매기형 수장 143">
            <a:extLst>
              <a:ext uri="{FF2B5EF4-FFF2-40B4-BE49-F238E27FC236}">
                <a16:creationId xmlns:a16="http://schemas.microsoft.com/office/drawing/2014/main" id="{AB93CC3D-7EB1-4769-B58A-E43565143FA3}"/>
              </a:ext>
            </a:extLst>
          </p:cNvPr>
          <p:cNvSpPr/>
          <p:nvPr/>
        </p:nvSpPr>
        <p:spPr>
          <a:xfrm rot="5400000">
            <a:off x="6073140" y="2794922"/>
            <a:ext cx="45719" cy="110070"/>
          </a:xfrm>
          <a:prstGeom prst="chevron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1F2947-C6AF-4574-A593-E186ADE9B11E}"/>
              </a:ext>
            </a:extLst>
          </p:cNvPr>
          <p:cNvSpPr txBox="1"/>
          <p:nvPr/>
        </p:nvSpPr>
        <p:spPr>
          <a:xfrm>
            <a:off x="1215745" y="3375754"/>
            <a:ext cx="280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삼성전자  </a:t>
            </a:r>
            <a:r>
              <a:rPr lang="ko-KR" altLang="en-US" sz="1000" dirty="0"/>
              <a:t>추천   </a:t>
            </a:r>
            <a:r>
              <a:rPr lang="en-US" altLang="ko-KR" sz="1000" b="1" dirty="0"/>
              <a:t>4</a:t>
            </a:r>
            <a:r>
              <a:rPr lang="en-US" altLang="ko-KR" sz="1000" dirty="0"/>
              <a:t>  </a:t>
            </a:r>
            <a:r>
              <a:rPr lang="ko-KR" altLang="en-US" sz="1000" dirty="0"/>
              <a:t>노다지 정보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97AEE6D-9933-444C-B7F5-9D88BB7C5913}"/>
              </a:ext>
            </a:extLst>
          </p:cNvPr>
          <p:cNvSpPr txBox="1"/>
          <p:nvPr/>
        </p:nvSpPr>
        <p:spPr>
          <a:xfrm>
            <a:off x="1439568" y="3779204"/>
            <a:ext cx="1840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</a:rPr>
              <a:t>노다지                    </a:t>
            </a:r>
            <a:r>
              <a:rPr lang="en-US" altLang="ko-KR" sz="1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740FABA-F515-441C-9721-5E8A5DD1A518}"/>
              </a:ext>
            </a:extLst>
          </p:cNvPr>
          <p:cNvSpPr txBox="1"/>
          <p:nvPr/>
        </p:nvSpPr>
        <p:spPr>
          <a:xfrm>
            <a:off x="1439568" y="4208179"/>
            <a:ext cx="18405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유료 노다지             </a:t>
            </a:r>
            <a:r>
              <a:rPr lang="en-US" altLang="ko-KR" sz="1000" b="1" dirty="0"/>
              <a:t>2</a:t>
            </a:r>
            <a:endParaRPr lang="ko-KR" altLang="en-US" sz="10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405678E-4E6E-4B13-9203-996095E637E6}"/>
              </a:ext>
            </a:extLst>
          </p:cNvPr>
          <p:cNvSpPr/>
          <p:nvPr/>
        </p:nvSpPr>
        <p:spPr>
          <a:xfrm>
            <a:off x="3525791" y="3375754"/>
            <a:ext cx="4740972" cy="3293462"/>
          </a:xfrm>
          <a:prstGeom prst="rect">
            <a:avLst/>
          </a:prstGeom>
          <a:ln w="6350">
            <a:solidFill>
              <a:srgbClr val="D9D9D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EAEAC9F-7A71-4C0D-8330-93D65BAF34AD}"/>
              </a:ext>
            </a:extLst>
          </p:cNvPr>
          <p:cNvSpPr/>
          <p:nvPr/>
        </p:nvSpPr>
        <p:spPr>
          <a:xfrm>
            <a:off x="1323328" y="4133549"/>
            <a:ext cx="45719" cy="328138"/>
          </a:xfrm>
          <a:prstGeom prst="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E5FE31-C284-45AF-A036-6472DDC8AC42}"/>
              </a:ext>
            </a:extLst>
          </p:cNvPr>
          <p:cNvSpPr txBox="1"/>
          <p:nvPr/>
        </p:nvSpPr>
        <p:spPr>
          <a:xfrm>
            <a:off x="3596951" y="3450209"/>
            <a:ext cx="28081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노다지 추천 종목 종료 내역</a:t>
            </a:r>
            <a:endParaRPr lang="ko-KR" altLang="en-US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4F23510-B37B-4EA4-B742-A52B7CDE0A1E}"/>
              </a:ext>
            </a:extLst>
          </p:cNvPr>
          <p:cNvSpPr txBox="1"/>
          <p:nvPr/>
        </p:nvSpPr>
        <p:spPr>
          <a:xfrm>
            <a:off x="4444991" y="4017748"/>
            <a:ext cx="2381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활성화된 </a:t>
            </a:r>
            <a:r>
              <a:rPr lang="ko-KR" altLang="en-US" sz="800" dirty="0" err="1"/>
              <a:t>비대면</a:t>
            </a:r>
            <a:r>
              <a:rPr lang="ko-KR" altLang="en-US" sz="800" dirty="0"/>
              <a:t> 상황 속 북한에 몰래 공격을 맞기 딱 좋다</a:t>
            </a:r>
            <a:r>
              <a:rPr lang="en-US" altLang="ko-KR" sz="800" dirty="0"/>
              <a:t>! </a:t>
            </a:r>
            <a:r>
              <a:rPr lang="ko-KR" altLang="en-US" sz="800" dirty="0"/>
              <a:t>단기 </a:t>
            </a:r>
            <a:r>
              <a:rPr lang="en-US" altLang="ko-KR" sz="800" dirty="0"/>
              <a:t>8% </a:t>
            </a:r>
            <a:r>
              <a:rPr lang="ko-KR" altLang="en-US" sz="800" dirty="0"/>
              <a:t>수익을 기대해볼 수 있는 특급 세력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CD38439-332D-4654-8DC5-8931CB131DB3}"/>
              </a:ext>
            </a:extLst>
          </p:cNvPr>
          <p:cNvSpPr txBox="1"/>
          <p:nvPr/>
        </p:nvSpPr>
        <p:spPr>
          <a:xfrm>
            <a:off x="6783707" y="4101775"/>
            <a:ext cx="61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</a:rPr>
              <a:t>8%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59661BE-8429-43A3-B8B3-BE125626121A}"/>
              </a:ext>
            </a:extLst>
          </p:cNvPr>
          <p:cNvSpPr txBox="1"/>
          <p:nvPr/>
        </p:nvSpPr>
        <p:spPr>
          <a:xfrm>
            <a:off x="3581335" y="4117164"/>
            <a:ext cx="8519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삼성전자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6DD7EA1-4939-4E2B-95BF-DF0A8B42DA54}"/>
              </a:ext>
            </a:extLst>
          </p:cNvPr>
          <p:cNvSpPr txBox="1"/>
          <p:nvPr/>
        </p:nvSpPr>
        <p:spPr>
          <a:xfrm>
            <a:off x="7469877" y="4101775"/>
            <a:ext cx="61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/>
              <a:t>성공</a:t>
            </a:r>
            <a:endParaRPr lang="ko-KR" altLang="en-US" sz="11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0AA8E51-36B3-4437-BBE3-D51E976D147B}"/>
              </a:ext>
            </a:extLst>
          </p:cNvPr>
          <p:cNvSpPr txBox="1"/>
          <p:nvPr/>
        </p:nvSpPr>
        <p:spPr>
          <a:xfrm>
            <a:off x="4429211" y="4669314"/>
            <a:ext cx="2381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여당의 지지율 높이기 위한 마지막 카드</a:t>
            </a:r>
            <a:r>
              <a:rPr lang="en-US" altLang="ko-KR" sz="800" dirty="0"/>
              <a:t>! </a:t>
            </a:r>
            <a:r>
              <a:rPr lang="ko-KR" altLang="en-US" sz="800" dirty="0"/>
              <a:t>향후 정치권 핵심 이슈로 단기간 </a:t>
            </a:r>
            <a:r>
              <a:rPr lang="en-US" altLang="ko-KR" sz="800" dirty="0"/>
              <a:t>9% </a:t>
            </a:r>
            <a:r>
              <a:rPr lang="ko-KR" altLang="en-US" sz="800" dirty="0"/>
              <a:t>급등이 예고된 핵심 종목 단독 공개</a:t>
            </a:r>
            <a:r>
              <a:rPr lang="en-US" altLang="ko-KR" sz="800" dirty="0"/>
              <a:t>!</a:t>
            </a:r>
            <a:endParaRPr lang="ko-KR" altLang="en-US" sz="8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22EBED3-2C58-4CC7-AA43-E5AD6B5D92DD}"/>
              </a:ext>
            </a:extLst>
          </p:cNvPr>
          <p:cNvSpPr txBox="1"/>
          <p:nvPr/>
        </p:nvSpPr>
        <p:spPr>
          <a:xfrm>
            <a:off x="6767927" y="4753341"/>
            <a:ext cx="61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rgbClr val="FF0000"/>
                </a:solidFill>
              </a:rPr>
              <a:t>9%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6779A4B-3BCB-43E7-BFD3-D56C0AA713D8}"/>
              </a:ext>
            </a:extLst>
          </p:cNvPr>
          <p:cNvSpPr txBox="1"/>
          <p:nvPr/>
        </p:nvSpPr>
        <p:spPr>
          <a:xfrm>
            <a:off x="3593028" y="4768730"/>
            <a:ext cx="8519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삼성전자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227E59A-B94D-45B3-B23B-0D2D487B6E30}"/>
              </a:ext>
            </a:extLst>
          </p:cNvPr>
          <p:cNvSpPr txBox="1"/>
          <p:nvPr/>
        </p:nvSpPr>
        <p:spPr>
          <a:xfrm>
            <a:off x="7454097" y="4753341"/>
            <a:ext cx="613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실패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DD6DA73-1199-4210-B4F9-16F14BE0E31E}"/>
              </a:ext>
            </a:extLst>
          </p:cNvPr>
          <p:cNvSpPr txBox="1"/>
          <p:nvPr/>
        </p:nvSpPr>
        <p:spPr>
          <a:xfrm>
            <a:off x="7240783" y="4371691"/>
            <a:ext cx="788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2021-07-28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68D0E2-C51E-432F-A57C-9D875DDFE549}"/>
              </a:ext>
            </a:extLst>
          </p:cNvPr>
          <p:cNvSpPr txBox="1"/>
          <p:nvPr/>
        </p:nvSpPr>
        <p:spPr>
          <a:xfrm>
            <a:off x="7270473" y="5007430"/>
            <a:ext cx="788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2020-01-05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AD409E37-279D-4FDA-8DF8-27C0C3D6D263}"/>
              </a:ext>
            </a:extLst>
          </p:cNvPr>
          <p:cNvSpPr/>
          <p:nvPr/>
        </p:nvSpPr>
        <p:spPr>
          <a:xfrm flipV="1">
            <a:off x="1228369" y="3263315"/>
            <a:ext cx="7253623" cy="34059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3FB6E0CC-C547-41B7-BD96-C678CCC5DE22}"/>
              </a:ext>
            </a:extLst>
          </p:cNvPr>
          <p:cNvSpPr/>
          <p:nvPr/>
        </p:nvSpPr>
        <p:spPr>
          <a:xfrm>
            <a:off x="1125566" y="3902314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6.2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A267B5B0-7EED-4EF2-BE84-AFC1F50ACB86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종목정보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5E052FE0-D2E3-4EAB-BD4F-24B781C82F54}"/>
              </a:ext>
            </a:extLst>
          </p:cNvPr>
          <p:cNvSpPr/>
          <p:nvPr/>
        </p:nvSpPr>
        <p:spPr>
          <a:xfrm>
            <a:off x="2100576" y="1689953"/>
            <a:ext cx="865042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AI </a:t>
            </a:r>
            <a:r>
              <a:rPr lang="ko-KR" altLang="en-US" sz="800" dirty="0">
                <a:solidFill>
                  <a:schemeClr val="tx1"/>
                </a:solidFill>
              </a:rPr>
              <a:t>종목 분석</a:t>
            </a: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1C37A052-6AF3-4F22-B951-4BD71F0CD8A0}"/>
              </a:ext>
            </a:extLst>
          </p:cNvPr>
          <p:cNvSpPr/>
          <p:nvPr/>
        </p:nvSpPr>
        <p:spPr>
          <a:xfrm>
            <a:off x="4085365" y="1687576"/>
            <a:ext cx="996249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전문가 분석요청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2DDBC9B3-BE8B-4D09-BD80-ED1F0FB10A64}"/>
              </a:ext>
            </a:extLst>
          </p:cNvPr>
          <p:cNvSpPr/>
          <p:nvPr/>
        </p:nvSpPr>
        <p:spPr>
          <a:xfrm>
            <a:off x="3027367" y="1687514"/>
            <a:ext cx="996249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종목 심층 분석</a:t>
            </a:r>
          </a:p>
        </p:txBody>
      </p:sp>
    </p:spTree>
    <p:extLst>
      <p:ext uri="{BB962C8B-B14F-4D97-AF65-F5344CB8AC3E}">
        <p14:creationId xmlns:p14="http://schemas.microsoft.com/office/powerpoint/2010/main" val="462447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4023917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b="1" dirty="0">
                <a:solidFill>
                  <a:schemeClr val="tx1"/>
                </a:solidFill>
              </a:rPr>
              <a:t>삼성전자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924723"/>
              </p:ext>
            </p:extLst>
          </p:nvPr>
        </p:nvGraphicFramePr>
        <p:xfrm>
          <a:off x="9801510" y="768586"/>
          <a:ext cx="2258189" cy="501021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 심층 분석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검색한 종목에 대한 영상 컨텐츠가 있을 경우 그 컨텐츠를 제공하는 페이지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영상 컨텐츠가 없을 경우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7.1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영상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유튜브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Vinomo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등 임베디드 플레이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영역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600~700px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이나 개발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디자인 논의 가능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자동재생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X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썸네일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해당 종목에 등록된 영상 목록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7.2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영상 리스트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제목 텍스트 길이가 초과 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할시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…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처리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텍스트 길이 디자인팀과 논의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영상 길이 표시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제목 표시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썸네일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정렬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최신순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썸네일 선택 시 테두리 하이라이트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정렬 개수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3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초과시 스크롤링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34828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7.3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영상 내용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길이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최대 텍스트 길이가 초과 될 시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…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처리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텍스트 길이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디자인팀과 논의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602909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8" y="776408"/>
            <a:ext cx="82744" cy="5892807"/>
            <a:chOff x="5066724" y="1652482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5" y="2732651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 rot="5400000">
              <a:off x="4681744" y="2209625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17" name="그림 116">
            <a:extLst>
              <a:ext uri="{FF2B5EF4-FFF2-40B4-BE49-F238E27FC236}">
                <a16:creationId xmlns:a16="http://schemas.microsoft.com/office/drawing/2014/main" id="{832F77FD-41AB-4F99-A5E4-CA9AD91F89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50317" y="819825"/>
            <a:ext cx="1954241" cy="335992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37BED99-AF1C-4146-82DD-0A739405EF67}"/>
              </a:ext>
            </a:extLst>
          </p:cNvPr>
          <p:cNvSpPr/>
          <p:nvPr/>
        </p:nvSpPr>
        <p:spPr>
          <a:xfrm>
            <a:off x="134224" y="1613250"/>
            <a:ext cx="9070208" cy="42891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A267B5B0-7EED-4EF2-BE84-AFC1F50ACB86}"/>
              </a:ext>
            </a:extLst>
          </p:cNvPr>
          <p:cNvSpPr/>
          <p:nvPr/>
        </p:nvSpPr>
        <p:spPr>
          <a:xfrm>
            <a:off x="1264606" y="1689956"/>
            <a:ext cx="773920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종목정보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5E052FE0-D2E3-4EAB-BD4F-24B781C82F54}"/>
              </a:ext>
            </a:extLst>
          </p:cNvPr>
          <p:cNvSpPr/>
          <p:nvPr/>
        </p:nvSpPr>
        <p:spPr>
          <a:xfrm>
            <a:off x="2100576" y="1689953"/>
            <a:ext cx="865042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tx1"/>
                </a:solidFill>
              </a:rPr>
              <a:t>AI </a:t>
            </a:r>
            <a:r>
              <a:rPr lang="ko-KR" altLang="en-US" sz="800" dirty="0">
                <a:solidFill>
                  <a:schemeClr val="tx1"/>
                </a:solidFill>
              </a:rPr>
              <a:t>종목 분석</a:t>
            </a: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1C37A052-6AF3-4F22-B951-4BD71F0CD8A0}"/>
              </a:ext>
            </a:extLst>
          </p:cNvPr>
          <p:cNvSpPr/>
          <p:nvPr/>
        </p:nvSpPr>
        <p:spPr>
          <a:xfrm>
            <a:off x="4085365" y="1687576"/>
            <a:ext cx="996249" cy="284257"/>
          </a:xfrm>
          <a:prstGeom prst="round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전문가 분석요청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2DDBC9B3-BE8B-4D09-BD80-ED1F0FB10A64}"/>
              </a:ext>
            </a:extLst>
          </p:cNvPr>
          <p:cNvSpPr/>
          <p:nvPr/>
        </p:nvSpPr>
        <p:spPr>
          <a:xfrm>
            <a:off x="3027367" y="1687514"/>
            <a:ext cx="996249" cy="284257"/>
          </a:xfrm>
          <a:prstGeom prst="roundRect">
            <a:avLst/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종목 심층 분석</a:t>
            </a:r>
          </a:p>
        </p:txBody>
      </p:sp>
      <p:grpSp>
        <p:nvGrpSpPr>
          <p:cNvPr id="59" name="Media Player" descr="&lt;SmartSettings&gt;&lt;SmartResize enabled=&quot;False&quot; minWidth=&quot;78&quot; minHeight=&quot;82&quot; /&gt;&lt;/SmartSettings&gt;">
            <a:extLst>
              <a:ext uri="{FF2B5EF4-FFF2-40B4-BE49-F238E27FC236}">
                <a16:creationId xmlns:a16="http://schemas.microsoft.com/office/drawing/2014/main" id="{352AD5AD-EF7E-488F-AAEC-FE2703FCD2F3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385345" y="2635502"/>
            <a:ext cx="4371758" cy="2458842"/>
            <a:chOff x="508000" y="1397000"/>
            <a:chExt cx="2592288" cy="1458000"/>
          </a:xfrm>
        </p:grpSpPr>
        <p:sp>
          <p:nvSpPr>
            <p:cNvPr id="60" name="Media Area">
              <a:extLst>
                <a:ext uri="{FF2B5EF4-FFF2-40B4-BE49-F238E27FC236}">
                  <a16:creationId xmlns:a16="http://schemas.microsoft.com/office/drawing/2014/main" id="{29513BF4-DE9F-4173-AB3E-198542FD4E32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508000" y="1397000"/>
              <a:ext cx="2592288" cy="145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1" name="Play Icon">
              <a:extLst>
                <a:ext uri="{FF2B5EF4-FFF2-40B4-BE49-F238E27FC236}">
                  <a16:creationId xmlns:a16="http://schemas.microsoft.com/office/drawing/2014/main" id="{BFFE3075-0658-445A-B991-FE7026BBC027}"/>
                </a:ext>
              </a:extLst>
            </p:cNvPr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>
              <a:off x="1621820" y="1897712"/>
              <a:ext cx="364648" cy="456576"/>
            </a:xfrm>
            <a:custGeom>
              <a:avLst/>
              <a:gdLst>
                <a:gd name="connsiteX0" fmla="*/ 0 w 364648"/>
                <a:gd name="connsiteY0" fmla="*/ 456576 h 456576"/>
                <a:gd name="connsiteX1" fmla="*/ 0 w 364648"/>
                <a:gd name="connsiteY1" fmla="*/ 0 h 456576"/>
                <a:gd name="connsiteX2" fmla="*/ 364648 w 364648"/>
                <a:gd name="connsiteY2" fmla="*/ 228253 h 45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4648" h="456576">
                  <a:moveTo>
                    <a:pt x="0" y="456576"/>
                  </a:moveTo>
                  <a:lnTo>
                    <a:pt x="0" y="0"/>
                  </a:lnTo>
                  <a:lnTo>
                    <a:pt x="364648" y="228253"/>
                  </a:ln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78AD1911-CB87-466F-9BBC-F45B8D34DCCE}"/>
              </a:ext>
            </a:extLst>
          </p:cNvPr>
          <p:cNvSpPr txBox="1"/>
          <p:nvPr/>
        </p:nvSpPr>
        <p:spPr>
          <a:xfrm>
            <a:off x="1303950" y="2168602"/>
            <a:ext cx="11721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전문가 종목 분석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ACC8E2D-595E-4716-8516-F36EC97C1E3A}"/>
              </a:ext>
            </a:extLst>
          </p:cNvPr>
          <p:cNvSpPr txBox="1"/>
          <p:nvPr/>
        </p:nvSpPr>
        <p:spPr>
          <a:xfrm>
            <a:off x="1303950" y="5135682"/>
            <a:ext cx="20890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dirty="0"/>
              <a:t>바닥권에 대한 인식 </a:t>
            </a:r>
            <a:r>
              <a:rPr lang="en-US" altLang="ko-KR" sz="1050" b="1" dirty="0"/>
              <a:t>(</a:t>
            </a:r>
            <a:r>
              <a:rPr lang="ko-KR" altLang="en-US" sz="1050" b="1" dirty="0"/>
              <a:t>영상 제목</a:t>
            </a:r>
            <a:r>
              <a:rPr lang="en-US" altLang="ko-KR" sz="1050" b="1" dirty="0"/>
              <a:t>)</a:t>
            </a:r>
            <a:endParaRPr lang="ko-KR" altLang="en-US" sz="105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4C558FE-8836-4E3A-A523-19D860FC0DD7}"/>
              </a:ext>
            </a:extLst>
          </p:cNvPr>
          <p:cNvSpPr txBox="1"/>
          <p:nvPr/>
        </p:nvSpPr>
        <p:spPr>
          <a:xfrm>
            <a:off x="1303950" y="5389598"/>
            <a:ext cx="1093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1:02:24 (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</a:rPr>
              <a:t>영상 길이</a:t>
            </a:r>
            <a:r>
              <a:rPr lang="en-US" altLang="ko-KR" sz="8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8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B1E5321-12B1-4F38-90CE-05376255202A}"/>
              </a:ext>
            </a:extLst>
          </p:cNvPr>
          <p:cNvSpPr txBox="1"/>
          <p:nvPr/>
        </p:nvSpPr>
        <p:spPr>
          <a:xfrm>
            <a:off x="5107565" y="5146582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2027.07.28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6F687A-245F-4248-BA50-CC23D2976A63}"/>
              </a:ext>
            </a:extLst>
          </p:cNvPr>
          <p:cNvSpPr/>
          <p:nvPr/>
        </p:nvSpPr>
        <p:spPr>
          <a:xfrm>
            <a:off x="5978158" y="2801428"/>
            <a:ext cx="785654" cy="45716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썸네일</a:t>
            </a:r>
            <a:endParaRPr lang="en-US" altLang="ko-KR" sz="900" dirty="0"/>
          </a:p>
          <a:p>
            <a:pPr algn="ctr"/>
            <a:r>
              <a:rPr lang="en-US" altLang="ko-KR" sz="900" dirty="0"/>
              <a:t>(</a:t>
            </a:r>
            <a:r>
              <a:rPr lang="ko-KR" altLang="en-US" sz="900" dirty="0"/>
              <a:t>현재영상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3B184BA-3A73-4DBA-98D4-ECDF37CEDC75}"/>
              </a:ext>
            </a:extLst>
          </p:cNvPr>
          <p:cNvSpPr txBox="1"/>
          <p:nvPr/>
        </p:nvSpPr>
        <p:spPr>
          <a:xfrm>
            <a:off x="5909589" y="2598083"/>
            <a:ext cx="66556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b="1" dirty="0"/>
              <a:t>현재 동영상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F5CABDF-FC47-4BD2-A16E-2C4B03A7569D}"/>
              </a:ext>
            </a:extLst>
          </p:cNvPr>
          <p:cNvSpPr txBox="1"/>
          <p:nvPr/>
        </p:nvSpPr>
        <p:spPr>
          <a:xfrm>
            <a:off x="6792361" y="2702347"/>
            <a:ext cx="816743" cy="55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</a:rPr>
              <a:t>1:02:24</a:t>
            </a:r>
            <a:endParaRPr lang="en-US" altLang="ko-KR" sz="700" b="1" dirty="0"/>
          </a:p>
          <a:p>
            <a:pPr>
              <a:lnSpc>
                <a:spcPct val="150000"/>
              </a:lnSpc>
            </a:pPr>
            <a:r>
              <a:rPr lang="ko-KR" altLang="en-US" sz="700" b="1" dirty="0"/>
              <a:t>바닥권에 대한 인식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E5187ED-DCBE-47EB-8C4A-F461185B054A}"/>
              </a:ext>
            </a:extLst>
          </p:cNvPr>
          <p:cNvCxnSpPr/>
          <p:nvPr/>
        </p:nvCxnSpPr>
        <p:spPr>
          <a:xfrm>
            <a:off x="5978158" y="3333394"/>
            <a:ext cx="14492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856E73C7-22F3-4E9F-94AD-A047B040E1AD}"/>
              </a:ext>
            </a:extLst>
          </p:cNvPr>
          <p:cNvSpPr txBox="1"/>
          <p:nvPr/>
        </p:nvSpPr>
        <p:spPr>
          <a:xfrm>
            <a:off x="6804787" y="3321289"/>
            <a:ext cx="816743" cy="55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</a:rPr>
              <a:t>1:02:24</a:t>
            </a:r>
            <a:endParaRPr lang="en-US" altLang="ko-KR" sz="700" b="1" dirty="0"/>
          </a:p>
          <a:p>
            <a:pPr>
              <a:lnSpc>
                <a:spcPct val="150000"/>
              </a:lnSpc>
            </a:pPr>
            <a:r>
              <a:rPr lang="ko-KR" altLang="en-US" sz="700" b="1" dirty="0"/>
              <a:t>위치에 대한 해석과 이해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819418F3-ED36-4C8A-B41F-617369057F8E}"/>
              </a:ext>
            </a:extLst>
          </p:cNvPr>
          <p:cNvGrpSpPr/>
          <p:nvPr/>
        </p:nvGrpSpPr>
        <p:grpSpPr>
          <a:xfrm>
            <a:off x="5971929" y="3422791"/>
            <a:ext cx="791883" cy="410734"/>
            <a:chOff x="3714081" y="3588331"/>
            <a:chExt cx="986299" cy="511574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AA0D920-D2AA-48B2-A776-D8F47FF005E0}"/>
                </a:ext>
              </a:extLst>
            </p:cNvPr>
            <p:cNvSpPr/>
            <p:nvPr/>
          </p:nvSpPr>
          <p:spPr>
            <a:xfrm>
              <a:off x="3714081" y="3588331"/>
              <a:ext cx="986299" cy="511574"/>
            </a:xfrm>
            <a:prstGeom prst="rect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12264471-58ED-43E4-AC1D-EA558F61F2DA}"/>
                </a:ext>
              </a:extLst>
            </p:cNvPr>
            <p:cNvCxnSpPr>
              <a:cxnSpLocks/>
            </p:cNvCxnSpPr>
            <p:nvPr/>
          </p:nvCxnSpPr>
          <p:spPr>
            <a:xfrm>
              <a:off x="3714081" y="3588331"/>
              <a:ext cx="986299" cy="51157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C2BEE70B-F993-4898-9A53-FFCB57D394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4081" y="3596194"/>
              <a:ext cx="986299" cy="50371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07223653-198A-44BE-808C-8BD1CBCEA4B6}"/>
              </a:ext>
            </a:extLst>
          </p:cNvPr>
          <p:cNvSpPr txBox="1"/>
          <p:nvPr/>
        </p:nvSpPr>
        <p:spPr>
          <a:xfrm>
            <a:off x="6804787" y="3926833"/>
            <a:ext cx="816743" cy="55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</a:rPr>
              <a:t>1:02:24</a:t>
            </a:r>
            <a:endParaRPr lang="en-US" altLang="ko-KR" sz="700" b="1" dirty="0"/>
          </a:p>
          <a:p>
            <a:pPr>
              <a:lnSpc>
                <a:spcPct val="150000"/>
              </a:lnSpc>
            </a:pPr>
            <a:r>
              <a:rPr lang="ko-KR" altLang="en-US" sz="700" b="1" dirty="0"/>
              <a:t>위치에 대한 해석과 이해</a:t>
            </a: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CDF26836-9AD8-4EC4-B224-95D47D31C125}"/>
              </a:ext>
            </a:extLst>
          </p:cNvPr>
          <p:cNvGrpSpPr/>
          <p:nvPr/>
        </p:nvGrpSpPr>
        <p:grpSpPr>
          <a:xfrm>
            <a:off x="5971929" y="4028335"/>
            <a:ext cx="791883" cy="410734"/>
            <a:chOff x="3714081" y="3588331"/>
            <a:chExt cx="986299" cy="511574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758A57E2-53D3-41AD-AABD-DDBBE22F8270}"/>
                </a:ext>
              </a:extLst>
            </p:cNvPr>
            <p:cNvSpPr/>
            <p:nvPr/>
          </p:nvSpPr>
          <p:spPr>
            <a:xfrm>
              <a:off x="3714081" y="3588331"/>
              <a:ext cx="986299" cy="511574"/>
            </a:xfrm>
            <a:prstGeom prst="rect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6DA0CC18-DB3B-49FA-BCD9-4888227D0E27}"/>
                </a:ext>
              </a:extLst>
            </p:cNvPr>
            <p:cNvCxnSpPr>
              <a:cxnSpLocks/>
            </p:cNvCxnSpPr>
            <p:nvPr/>
          </p:nvCxnSpPr>
          <p:spPr>
            <a:xfrm>
              <a:off x="3714081" y="3588331"/>
              <a:ext cx="986299" cy="51157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BF42EBF7-3563-425D-97E2-E80C88205F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4081" y="3596194"/>
              <a:ext cx="986299" cy="50371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E33EDCB2-6861-4E13-B1BD-F961940B1B35}"/>
              </a:ext>
            </a:extLst>
          </p:cNvPr>
          <p:cNvSpPr txBox="1"/>
          <p:nvPr/>
        </p:nvSpPr>
        <p:spPr>
          <a:xfrm>
            <a:off x="6804787" y="4579247"/>
            <a:ext cx="816743" cy="55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bg1">
                    <a:lumMod val="50000"/>
                  </a:schemeClr>
                </a:solidFill>
              </a:rPr>
              <a:t>1:02:24</a:t>
            </a:r>
            <a:endParaRPr lang="en-US" altLang="ko-KR" sz="700" b="1" dirty="0"/>
          </a:p>
          <a:p>
            <a:pPr>
              <a:lnSpc>
                <a:spcPct val="150000"/>
              </a:lnSpc>
            </a:pPr>
            <a:r>
              <a:rPr lang="ko-KR" altLang="en-US" sz="700" b="1" dirty="0"/>
              <a:t>위치에 대한 해석과 이해</a:t>
            </a: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56182162-6881-4B37-BA66-ACBC6DA7DE55}"/>
              </a:ext>
            </a:extLst>
          </p:cNvPr>
          <p:cNvGrpSpPr/>
          <p:nvPr/>
        </p:nvGrpSpPr>
        <p:grpSpPr>
          <a:xfrm>
            <a:off x="5971929" y="4680749"/>
            <a:ext cx="791883" cy="410734"/>
            <a:chOff x="3714081" y="3588331"/>
            <a:chExt cx="986299" cy="511574"/>
          </a:xfrm>
        </p:grpSpPr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FEA5C863-D38E-4556-BA4D-A22DFA79ED41}"/>
                </a:ext>
              </a:extLst>
            </p:cNvPr>
            <p:cNvSpPr/>
            <p:nvPr/>
          </p:nvSpPr>
          <p:spPr>
            <a:xfrm>
              <a:off x="3714081" y="3588331"/>
              <a:ext cx="986299" cy="511574"/>
            </a:xfrm>
            <a:prstGeom prst="rect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6F7F0C3B-2930-4178-AEFC-34A92DC704AD}"/>
                </a:ext>
              </a:extLst>
            </p:cNvPr>
            <p:cNvCxnSpPr>
              <a:cxnSpLocks/>
            </p:cNvCxnSpPr>
            <p:nvPr/>
          </p:nvCxnSpPr>
          <p:spPr>
            <a:xfrm>
              <a:off x="3714081" y="3588331"/>
              <a:ext cx="986299" cy="511574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7F179538-6093-4D6D-831A-A182A3B499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4081" y="3596194"/>
              <a:ext cx="986299" cy="503711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Scrollbar">
            <a:extLst>
              <a:ext uri="{FF2B5EF4-FFF2-40B4-BE49-F238E27FC236}">
                <a16:creationId xmlns:a16="http://schemas.microsoft.com/office/drawing/2014/main" id="{D1CFAAA4-3A75-441E-9075-A73DD24E5945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7635502" y="3313726"/>
            <a:ext cx="82745" cy="1821763"/>
            <a:chOff x="5066724" y="1652482"/>
            <a:chExt cx="144017" cy="2304355"/>
          </a:xfrm>
          <a:solidFill>
            <a:srgbClr val="FFFFFF"/>
          </a:solidFill>
        </p:grpSpPr>
        <p:sp>
          <p:nvSpPr>
            <p:cNvPr id="120" name="Track">
              <a:extLst>
                <a:ext uri="{FF2B5EF4-FFF2-40B4-BE49-F238E27FC236}">
                  <a16:creationId xmlns:a16="http://schemas.microsoft.com/office/drawing/2014/main" id="{86DBF40E-AF26-4BAD-A33B-42864B078E0E}"/>
                </a:ext>
              </a:extLst>
            </p:cNvPr>
            <p:cNvSpPr/>
            <p:nvPr/>
          </p:nvSpPr>
          <p:spPr>
            <a:xfrm rot="5400000">
              <a:off x="3986555" y="2732651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1" name="Scroll Thumb">
              <a:extLst>
                <a:ext uri="{FF2B5EF4-FFF2-40B4-BE49-F238E27FC236}">
                  <a16:creationId xmlns:a16="http://schemas.microsoft.com/office/drawing/2014/main" id="{11CD57FB-0B17-4FBF-B63A-1F3900B54F57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 rot="5400000">
              <a:off x="4681744" y="2209625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Chevron">
              <a:extLst>
                <a:ext uri="{FF2B5EF4-FFF2-40B4-BE49-F238E27FC236}">
                  <a16:creationId xmlns:a16="http://schemas.microsoft.com/office/drawing/2014/main" id="{FF7A3C6D-57FB-4117-9361-27C0E307D496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3" name="Chevron">
              <a:extLst>
                <a:ext uri="{FF2B5EF4-FFF2-40B4-BE49-F238E27FC236}">
                  <a16:creationId xmlns:a16="http://schemas.microsoft.com/office/drawing/2014/main" id="{F078889B-26B8-4996-B196-3D8C8149A972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FE6E7FA6-6A75-4396-AAEE-DBB86BB2B791}"/>
              </a:ext>
            </a:extLst>
          </p:cNvPr>
          <p:cNvCxnSpPr>
            <a:cxnSpLocks/>
          </p:cNvCxnSpPr>
          <p:nvPr/>
        </p:nvCxnSpPr>
        <p:spPr>
          <a:xfrm>
            <a:off x="7719610" y="2618724"/>
            <a:ext cx="0" cy="6773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23FD53F7-18D1-4A41-A3EC-197FCCD5B9E4}"/>
              </a:ext>
            </a:extLst>
          </p:cNvPr>
          <p:cNvSpPr txBox="1"/>
          <p:nvPr/>
        </p:nvSpPr>
        <p:spPr>
          <a:xfrm>
            <a:off x="1352086" y="5792764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sz="800" dirty="0"/>
              <a:t>*주제 </a:t>
            </a:r>
            <a:r>
              <a:rPr lang="en-US" altLang="ko-KR" sz="800" dirty="0"/>
              <a:t>: </a:t>
            </a:r>
            <a:r>
              <a:rPr lang="ko-KR" altLang="en-US" sz="800" dirty="0"/>
              <a:t>바닥권에 대한 올바른 인식</a:t>
            </a:r>
          </a:p>
          <a:p>
            <a:pPr fontAlgn="base"/>
            <a:r>
              <a:rPr lang="ko-KR" altLang="en-US" sz="800" dirty="0"/>
              <a:t>*수업일 </a:t>
            </a:r>
            <a:r>
              <a:rPr lang="en-US" altLang="ko-KR" sz="800" dirty="0"/>
              <a:t>: 2021.03.17</a:t>
            </a:r>
            <a:endParaRPr lang="ko-KR" altLang="en-US" sz="800" dirty="0"/>
          </a:p>
          <a:p>
            <a:pPr fontAlgn="base"/>
            <a:r>
              <a:rPr lang="ko-KR" altLang="en-US" sz="800" dirty="0"/>
              <a:t>*총 영상시간 </a:t>
            </a:r>
            <a:r>
              <a:rPr lang="en-US" altLang="ko-KR" sz="800" dirty="0"/>
              <a:t>: 63</a:t>
            </a:r>
            <a:r>
              <a:rPr lang="ko-KR" altLang="en-US" sz="800" dirty="0"/>
              <a:t>분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BD378BF7-7076-439D-90C3-8481528CCE8F}"/>
              </a:ext>
            </a:extLst>
          </p:cNvPr>
          <p:cNvSpPr/>
          <p:nvPr/>
        </p:nvSpPr>
        <p:spPr>
          <a:xfrm>
            <a:off x="1088828" y="199903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6C19BC5A-7933-4DAE-87AA-71B03B1A8899}"/>
              </a:ext>
            </a:extLst>
          </p:cNvPr>
          <p:cNvSpPr/>
          <p:nvPr/>
        </p:nvSpPr>
        <p:spPr>
          <a:xfrm>
            <a:off x="1192220" y="2539229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7.1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69B7F35F-DD2A-424C-98BD-F80FD028E9BF}"/>
              </a:ext>
            </a:extLst>
          </p:cNvPr>
          <p:cNvSpPr/>
          <p:nvPr/>
        </p:nvSpPr>
        <p:spPr>
          <a:xfrm>
            <a:off x="5797604" y="2414823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7.2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CD0AE8A2-9209-4DC5-868A-286B9DB1CD8D}"/>
              </a:ext>
            </a:extLst>
          </p:cNvPr>
          <p:cNvSpPr/>
          <p:nvPr/>
        </p:nvSpPr>
        <p:spPr>
          <a:xfrm>
            <a:off x="1216599" y="499112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7.3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76D8B8A7-D0D1-4E70-89F6-660C2EBD626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534" y="1663637"/>
            <a:ext cx="328144" cy="32814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BDD6EDBA-804F-4D88-BBE5-49A539797776}"/>
              </a:ext>
            </a:extLst>
          </p:cNvPr>
          <p:cNvSpPr txBox="1"/>
          <p:nvPr/>
        </p:nvSpPr>
        <p:spPr>
          <a:xfrm>
            <a:off x="10064247" y="2044811"/>
            <a:ext cx="1799825" cy="394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해당 종목에 대한 분석 영상이 없습니다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전문가 분석 요청 해보시는 건 </a:t>
            </a:r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어떠세요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F8C702-5F48-4F36-AF72-C27BD87113E9}"/>
              </a:ext>
            </a:extLst>
          </p:cNvPr>
          <p:cNvSpPr/>
          <p:nvPr/>
        </p:nvSpPr>
        <p:spPr>
          <a:xfrm>
            <a:off x="10093449" y="1606458"/>
            <a:ext cx="1770624" cy="84140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004802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1" name="Phone">
            <a:extLst>
              <a:ext uri="{FF2B5EF4-FFF2-40B4-BE49-F238E27FC236}">
                <a16:creationId xmlns:a16="http://schemas.microsoft.com/office/drawing/2014/main" id="{E8AA1164-5868-4491-A2AD-0290041930A8}"/>
              </a:ext>
            </a:extLst>
          </p:cNvPr>
          <p:cNvGrpSpPr>
            <a:grpSpLocks noChangeAspect="1"/>
          </p:cNvGrpSpPr>
          <p:nvPr/>
        </p:nvGrpSpPr>
        <p:grpSpPr>
          <a:xfrm>
            <a:off x="1408520" y="768586"/>
            <a:ext cx="2842296" cy="5570901"/>
            <a:chOff x="595686" y="1262396"/>
            <a:chExt cx="2479208" cy="4859248"/>
          </a:xfrm>
        </p:grpSpPr>
        <p:sp>
          <p:nvSpPr>
            <p:cNvPr id="12" name="Case">
              <a:extLst>
                <a:ext uri="{FF2B5EF4-FFF2-40B4-BE49-F238E27FC236}">
                  <a16:creationId xmlns:a16="http://schemas.microsoft.com/office/drawing/2014/main" id="{0853F907-5891-4C51-B866-711789EF2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Button">
              <a:extLst>
                <a:ext uri="{FF2B5EF4-FFF2-40B4-BE49-F238E27FC236}">
                  <a16:creationId xmlns:a16="http://schemas.microsoft.com/office/drawing/2014/main" id="{F695680B-4D5F-4B3D-8C39-6DEB975A1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amera">
              <a:extLst>
                <a:ext uri="{FF2B5EF4-FFF2-40B4-BE49-F238E27FC236}">
                  <a16:creationId xmlns:a16="http://schemas.microsoft.com/office/drawing/2014/main" id="{4BE7C6FA-1DB2-4869-B25E-2FEA6F2C3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Speaker">
              <a:extLst>
                <a:ext uri="{FF2B5EF4-FFF2-40B4-BE49-F238E27FC236}">
                  <a16:creationId xmlns:a16="http://schemas.microsoft.com/office/drawing/2014/main" id="{E09679C4-39CA-4783-A96C-C9D7403BD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Display">
              <a:extLst>
                <a:ext uri="{FF2B5EF4-FFF2-40B4-BE49-F238E27FC236}">
                  <a16:creationId xmlns:a16="http://schemas.microsoft.com/office/drawing/2014/main" id="{F74F0D51-0127-4C42-B18D-6EB2E3CCC563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2543F4-8149-416C-A4BA-60B7C5311302}"/>
              </a:ext>
            </a:extLst>
          </p:cNvPr>
          <p:cNvSpPr/>
          <p:nvPr/>
        </p:nvSpPr>
        <p:spPr>
          <a:xfrm>
            <a:off x="1519269" y="565747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31CDDD8-E39D-479E-87CD-B8AE38FD3E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9269" y="565394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종목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커뮤니티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grpSp>
        <p:nvGrpSpPr>
          <p:cNvPr id="154" name="Phone">
            <a:extLst>
              <a:ext uri="{FF2B5EF4-FFF2-40B4-BE49-F238E27FC236}">
                <a16:creationId xmlns:a16="http://schemas.microsoft.com/office/drawing/2014/main" id="{51316189-F18E-4D8E-8CDC-E59966C58F86}"/>
              </a:ext>
            </a:extLst>
          </p:cNvPr>
          <p:cNvGrpSpPr>
            <a:grpSpLocks noChangeAspect="1"/>
          </p:cNvGrpSpPr>
          <p:nvPr/>
        </p:nvGrpSpPr>
        <p:grpSpPr>
          <a:xfrm>
            <a:off x="5509946" y="768586"/>
            <a:ext cx="2842296" cy="5570901"/>
            <a:chOff x="595686" y="1262396"/>
            <a:chExt cx="2479208" cy="4859248"/>
          </a:xfrm>
        </p:grpSpPr>
        <p:sp>
          <p:nvSpPr>
            <p:cNvPr id="155" name="Case">
              <a:extLst>
                <a:ext uri="{FF2B5EF4-FFF2-40B4-BE49-F238E27FC236}">
                  <a16:creationId xmlns:a16="http://schemas.microsoft.com/office/drawing/2014/main" id="{CFDCA642-11AF-41C7-80C9-F958D8F1D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Button">
              <a:extLst>
                <a:ext uri="{FF2B5EF4-FFF2-40B4-BE49-F238E27FC236}">
                  <a16:creationId xmlns:a16="http://schemas.microsoft.com/office/drawing/2014/main" id="{877C9D17-B12B-49C7-B631-22C841CE2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7" name="Camera">
              <a:extLst>
                <a:ext uri="{FF2B5EF4-FFF2-40B4-BE49-F238E27FC236}">
                  <a16:creationId xmlns:a16="http://schemas.microsoft.com/office/drawing/2014/main" id="{57C00C1B-0F6C-4D5F-994E-76B9D2C52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8" name="Speaker">
              <a:extLst>
                <a:ext uri="{FF2B5EF4-FFF2-40B4-BE49-F238E27FC236}">
                  <a16:creationId xmlns:a16="http://schemas.microsoft.com/office/drawing/2014/main" id="{8B103ACF-9383-430C-8BFF-EADFF66BE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Display">
              <a:extLst>
                <a:ext uri="{FF2B5EF4-FFF2-40B4-BE49-F238E27FC236}">
                  <a16:creationId xmlns:a16="http://schemas.microsoft.com/office/drawing/2014/main" id="{21BF2C8F-D51A-42BC-AB38-AF5E3665A169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128D1D7-0A1A-4711-BF4C-BFFB90339195}"/>
              </a:ext>
            </a:extLst>
          </p:cNvPr>
          <p:cNvSpPr/>
          <p:nvPr/>
        </p:nvSpPr>
        <p:spPr>
          <a:xfrm>
            <a:off x="5617923" y="5654784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161" name="표 160">
            <a:extLst>
              <a:ext uri="{FF2B5EF4-FFF2-40B4-BE49-F238E27FC236}">
                <a16:creationId xmlns:a16="http://schemas.microsoft.com/office/drawing/2014/main" id="{E875C34F-E823-464A-BEE4-F0E823D8724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17923" y="5651258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종목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커뮤니티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258F4933-CA9B-47F7-8FAC-7D6CD93C55FA}"/>
              </a:ext>
            </a:extLst>
          </p:cNvPr>
          <p:cNvSpPr txBox="1"/>
          <p:nvPr/>
        </p:nvSpPr>
        <p:spPr>
          <a:xfrm>
            <a:off x="1554060" y="1345582"/>
            <a:ext cx="154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노다지 주식정보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26C12DF-A60C-4F03-BBA9-BBBC40BAFD07}"/>
              </a:ext>
            </a:extLst>
          </p:cNvPr>
          <p:cNvSpPr/>
          <p:nvPr/>
        </p:nvSpPr>
        <p:spPr>
          <a:xfrm>
            <a:off x="3385703" y="1369997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검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2FF711F-D548-452E-87D8-29B3C6BAF974}"/>
              </a:ext>
            </a:extLst>
          </p:cNvPr>
          <p:cNvSpPr/>
          <p:nvPr/>
        </p:nvSpPr>
        <p:spPr>
          <a:xfrm>
            <a:off x="3644042" y="1369997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포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CEC962C-7540-40F1-B07D-334A7DED3001}"/>
              </a:ext>
            </a:extLst>
          </p:cNvPr>
          <p:cNvSpPr/>
          <p:nvPr/>
        </p:nvSpPr>
        <p:spPr>
          <a:xfrm>
            <a:off x="3896101" y="1369997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/>
              <a:t>My</a:t>
            </a:r>
            <a:endParaRPr lang="ko-KR" altLang="en-US" sz="6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019332-3C63-41E0-A2CB-A973588AD34C}"/>
              </a:ext>
            </a:extLst>
          </p:cNvPr>
          <p:cNvSpPr txBox="1"/>
          <p:nvPr/>
        </p:nvSpPr>
        <p:spPr>
          <a:xfrm>
            <a:off x="1624481" y="1891563"/>
            <a:ext cx="81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</a:rPr>
              <a:t>한국증시</a:t>
            </a:r>
            <a:endParaRPr lang="en-US" altLang="ko-KR" sz="7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</a:rPr>
              <a:t>미국증시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EC23A7-3655-4D54-8EC9-714FC25C9CB9}"/>
              </a:ext>
            </a:extLst>
          </p:cNvPr>
          <p:cNvSpPr txBox="1"/>
          <p:nvPr/>
        </p:nvSpPr>
        <p:spPr>
          <a:xfrm>
            <a:off x="2373592" y="233796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커뮤니티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5256CE-E984-4336-A5FB-EF9D0FCBF818}"/>
              </a:ext>
            </a:extLst>
          </p:cNvPr>
          <p:cNvSpPr txBox="1"/>
          <p:nvPr/>
        </p:nvSpPr>
        <p:spPr>
          <a:xfrm>
            <a:off x="3179834" y="233796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뉴스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F45B544-502A-4D45-BA1F-863A86417ABB}"/>
              </a:ext>
            </a:extLst>
          </p:cNvPr>
          <p:cNvSpPr txBox="1"/>
          <p:nvPr/>
        </p:nvSpPr>
        <p:spPr>
          <a:xfrm>
            <a:off x="1624481" y="233796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TODAY</a:t>
            </a:r>
            <a:endParaRPr lang="ko-KR" altLang="en-US" sz="800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779221-E5AE-45BB-9594-A492B7492C59}"/>
              </a:ext>
            </a:extLst>
          </p:cNvPr>
          <p:cNvCxnSpPr>
            <a:cxnSpLocks/>
          </p:cNvCxnSpPr>
          <p:nvPr/>
        </p:nvCxnSpPr>
        <p:spPr>
          <a:xfrm>
            <a:off x="1828800" y="2545019"/>
            <a:ext cx="461394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AA8D75-C72B-4E89-9246-0DAE2507734F}"/>
              </a:ext>
            </a:extLst>
          </p:cNvPr>
          <p:cNvSpPr/>
          <p:nvPr/>
        </p:nvSpPr>
        <p:spPr>
          <a:xfrm>
            <a:off x="1519267" y="2634143"/>
            <a:ext cx="2620790" cy="741550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055FAB4-E6E9-4E90-91F3-C20C7716930E}"/>
              </a:ext>
            </a:extLst>
          </p:cNvPr>
          <p:cNvSpPr txBox="1"/>
          <p:nvPr/>
        </p:nvSpPr>
        <p:spPr>
          <a:xfrm>
            <a:off x="1516650" y="2733106"/>
            <a:ext cx="179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[08</a:t>
            </a:r>
            <a:r>
              <a:rPr lang="ko-KR" altLang="en-US" sz="700" dirty="0"/>
              <a:t>월 </a:t>
            </a:r>
            <a:r>
              <a:rPr lang="en-US" altLang="ko-KR" sz="700" dirty="0"/>
              <a:t>05</a:t>
            </a:r>
            <a:r>
              <a:rPr lang="ko-KR" altLang="en-US" sz="700" dirty="0"/>
              <a:t>일</a:t>
            </a:r>
            <a:r>
              <a:rPr lang="en-US" altLang="ko-KR" sz="700" dirty="0"/>
              <a:t>] </a:t>
            </a:r>
            <a:r>
              <a:rPr lang="ko-KR" altLang="en-US" sz="700" dirty="0" err="1"/>
              <a:t>급등유력</a:t>
            </a:r>
            <a:r>
              <a:rPr lang="ko-KR" altLang="en-US" sz="700" dirty="0"/>
              <a:t> </a:t>
            </a:r>
            <a:r>
              <a:rPr lang="en-US" altLang="ko-KR" sz="700" dirty="0"/>
              <a:t>‘</a:t>
            </a:r>
            <a:r>
              <a:rPr lang="ko-KR" altLang="en-US" sz="700" dirty="0"/>
              <a:t>노다지</a:t>
            </a:r>
            <a:r>
              <a:rPr lang="en-US" altLang="ko-KR" sz="700" dirty="0"/>
              <a:t> </a:t>
            </a:r>
            <a:r>
              <a:rPr lang="ko-KR" altLang="en-US" sz="700" dirty="0"/>
              <a:t>전문가 </a:t>
            </a:r>
            <a:r>
              <a:rPr lang="en-US" altLang="ko-KR" sz="700" dirty="0"/>
              <a:t>Pick’ </a:t>
            </a:r>
            <a:r>
              <a:rPr lang="ko-KR" altLang="en-US" sz="700" dirty="0"/>
              <a:t>단기매매종목 리스트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2231DB-C2ED-4CE6-85C6-609EE3C0B6BB}"/>
              </a:ext>
            </a:extLst>
          </p:cNvPr>
          <p:cNvSpPr txBox="1"/>
          <p:nvPr/>
        </p:nvSpPr>
        <p:spPr>
          <a:xfrm>
            <a:off x="1516649" y="3061562"/>
            <a:ext cx="18078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시간 전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l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조회수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47 l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공유수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1FBE79C5-5565-4F3A-8416-AB820DFBC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60" t="27933" r="3498" b="67327"/>
          <a:stretch/>
        </p:blipFill>
        <p:spPr>
          <a:xfrm>
            <a:off x="3418862" y="2774138"/>
            <a:ext cx="604882" cy="416354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8161CEBE-7722-4FFF-B2AC-6BDDC90BFAD0}"/>
              </a:ext>
            </a:extLst>
          </p:cNvPr>
          <p:cNvSpPr/>
          <p:nvPr/>
        </p:nvSpPr>
        <p:spPr>
          <a:xfrm>
            <a:off x="1519260" y="3442291"/>
            <a:ext cx="2620790" cy="741550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0FE16CEB-ADAC-4853-A9A7-FDDC69180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60" t="27933" r="3498" b="67327"/>
          <a:stretch/>
        </p:blipFill>
        <p:spPr>
          <a:xfrm>
            <a:off x="3418855" y="3582286"/>
            <a:ext cx="604882" cy="416354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79F6A3A9-DA09-4B06-ABC7-33F5AFADD3A2}"/>
              </a:ext>
            </a:extLst>
          </p:cNvPr>
          <p:cNvSpPr/>
          <p:nvPr/>
        </p:nvSpPr>
        <p:spPr>
          <a:xfrm>
            <a:off x="1516649" y="4252471"/>
            <a:ext cx="2620790" cy="741550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10DBFBEC-3F61-45F8-8CF7-10B5A01E1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60" t="27933" r="3498" b="67327"/>
          <a:stretch/>
        </p:blipFill>
        <p:spPr>
          <a:xfrm>
            <a:off x="3416244" y="4392466"/>
            <a:ext cx="604882" cy="416354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E787087A-2075-4A84-8868-38B96C311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20" b="1704"/>
          <a:stretch/>
        </p:blipFill>
        <p:spPr>
          <a:xfrm>
            <a:off x="5592820" y="1238842"/>
            <a:ext cx="2645893" cy="495916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8B33D3ED-C8B6-4A68-91C3-04466D2594D6}"/>
              </a:ext>
            </a:extLst>
          </p:cNvPr>
          <p:cNvSpPr txBox="1"/>
          <p:nvPr/>
        </p:nvSpPr>
        <p:spPr>
          <a:xfrm>
            <a:off x="1516650" y="3547423"/>
            <a:ext cx="179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[08</a:t>
            </a:r>
            <a:r>
              <a:rPr lang="ko-KR" altLang="en-US" sz="700" dirty="0"/>
              <a:t>월 </a:t>
            </a:r>
            <a:r>
              <a:rPr lang="en-US" altLang="ko-KR" sz="700" dirty="0"/>
              <a:t>04</a:t>
            </a:r>
            <a:r>
              <a:rPr lang="ko-KR" altLang="en-US" sz="700" dirty="0"/>
              <a:t>일</a:t>
            </a:r>
            <a:r>
              <a:rPr lang="en-US" altLang="ko-KR" sz="700" dirty="0"/>
              <a:t>] </a:t>
            </a:r>
            <a:r>
              <a:rPr lang="ko-KR" altLang="en-US" sz="700" dirty="0"/>
              <a:t>개장 전 확인하는 증권사별 추천 종목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C4DB99-B9FA-4EC4-B6C5-43E0DDDA6AC8}"/>
              </a:ext>
            </a:extLst>
          </p:cNvPr>
          <p:cNvSpPr txBox="1"/>
          <p:nvPr/>
        </p:nvSpPr>
        <p:spPr>
          <a:xfrm>
            <a:off x="1516649" y="3875879"/>
            <a:ext cx="18078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시간 전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l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조회수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47 l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공유수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17D2669-69D9-49A1-9B56-56874AB1B6BD}"/>
              </a:ext>
            </a:extLst>
          </p:cNvPr>
          <p:cNvSpPr txBox="1"/>
          <p:nvPr/>
        </p:nvSpPr>
        <p:spPr>
          <a:xfrm>
            <a:off x="1514025" y="4355571"/>
            <a:ext cx="17943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[08</a:t>
            </a:r>
            <a:r>
              <a:rPr lang="ko-KR" altLang="en-US" sz="700" dirty="0"/>
              <a:t>월 </a:t>
            </a:r>
            <a:r>
              <a:rPr lang="en-US" altLang="ko-KR" sz="700" dirty="0"/>
              <a:t>04</a:t>
            </a:r>
            <a:r>
              <a:rPr lang="ko-KR" altLang="en-US" sz="700" dirty="0"/>
              <a:t>일</a:t>
            </a:r>
            <a:r>
              <a:rPr lang="en-US" altLang="ko-KR" sz="700" dirty="0"/>
              <a:t>] </a:t>
            </a:r>
            <a:r>
              <a:rPr lang="ko-KR" altLang="en-US" sz="700" dirty="0" err="1"/>
              <a:t>내일장</a:t>
            </a:r>
            <a:r>
              <a:rPr lang="ko-KR" altLang="en-US" sz="700" dirty="0"/>
              <a:t> 급등 테마 예고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1D1A955-2756-49BB-986B-0A4E44F5933E}"/>
              </a:ext>
            </a:extLst>
          </p:cNvPr>
          <p:cNvSpPr txBox="1"/>
          <p:nvPr/>
        </p:nvSpPr>
        <p:spPr>
          <a:xfrm>
            <a:off x="1514024" y="4684027"/>
            <a:ext cx="18078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시간 전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l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조회수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47 l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공유수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6C20DD8-35DF-4624-ABB4-C3B0232013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872"/>
          <a:stretch/>
        </p:blipFill>
        <p:spPr>
          <a:xfrm>
            <a:off x="1522413" y="5053602"/>
            <a:ext cx="2621507" cy="595978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98EB495-A203-4AE5-9327-125112DD4278}"/>
              </a:ext>
            </a:extLst>
          </p:cNvPr>
          <p:cNvSpPr/>
          <p:nvPr/>
        </p:nvSpPr>
        <p:spPr>
          <a:xfrm>
            <a:off x="5620534" y="1786056"/>
            <a:ext cx="2620790" cy="741550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085423AC-8EAA-469C-9A19-27DD7EA3F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60" t="27933" r="3498" b="67327"/>
          <a:stretch/>
        </p:blipFill>
        <p:spPr>
          <a:xfrm>
            <a:off x="7520129" y="1926051"/>
            <a:ext cx="604882" cy="416354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D0EF856-5D83-4A7C-8ABD-4239B70E8D4E}"/>
              </a:ext>
            </a:extLst>
          </p:cNvPr>
          <p:cNvSpPr/>
          <p:nvPr/>
        </p:nvSpPr>
        <p:spPr>
          <a:xfrm>
            <a:off x="5617923" y="2596236"/>
            <a:ext cx="2620790" cy="741550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1178B18A-5741-4A67-B2AA-3F9F65C81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60" t="27933" r="3498" b="67327"/>
          <a:stretch/>
        </p:blipFill>
        <p:spPr>
          <a:xfrm>
            <a:off x="7517518" y="2736231"/>
            <a:ext cx="604882" cy="416354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C5900E12-F854-4920-ACD0-D545206EAB68}"/>
              </a:ext>
            </a:extLst>
          </p:cNvPr>
          <p:cNvSpPr txBox="1"/>
          <p:nvPr/>
        </p:nvSpPr>
        <p:spPr>
          <a:xfrm>
            <a:off x="5617924" y="1891188"/>
            <a:ext cx="179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[08</a:t>
            </a:r>
            <a:r>
              <a:rPr lang="ko-KR" altLang="en-US" sz="700" dirty="0"/>
              <a:t>월 </a:t>
            </a:r>
            <a:r>
              <a:rPr lang="en-US" altLang="ko-KR" sz="700" dirty="0"/>
              <a:t>04</a:t>
            </a:r>
            <a:r>
              <a:rPr lang="ko-KR" altLang="en-US" sz="700" dirty="0"/>
              <a:t>일</a:t>
            </a:r>
            <a:r>
              <a:rPr lang="en-US" altLang="ko-KR" sz="700" dirty="0"/>
              <a:t>] </a:t>
            </a:r>
            <a:r>
              <a:rPr lang="ko-KR" altLang="en-US" sz="700" dirty="0"/>
              <a:t>개장 전 확인하는 증권사별 추천 종목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27256F1-9553-4B70-BA6E-7B2D6BF383AD}"/>
              </a:ext>
            </a:extLst>
          </p:cNvPr>
          <p:cNvSpPr txBox="1"/>
          <p:nvPr/>
        </p:nvSpPr>
        <p:spPr>
          <a:xfrm>
            <a:off x="5617923" y="2219644"/>
            <a:ext cx="18078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시간 전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l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조회수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47 l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공유수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4B7A4B0-B6A4-4C07-9E04-87B50F25891C}"/>
              </a:ext>
            </a:extLst>
          </p:cNvPr>
          <p:cNvSpPr txBox="1"/>
          <p:nvPr/>
        </p:nvSpPr>
        <p:spPr>
          <a:xfrm>
            <a:off x="5615299" y="2699336"/>
            <a:ext cx="17943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[08</a:t>
            </a:r>
            <a:r>
              <a:rPr lang="ko-KR" altLang="en-US" sz="700" dirty="0"/>
              <a:t>월 </a:t>
            </a:r>
            <a:r>
              <a:rPr lang="en-US" altLang="ko-KR" sz="700" dirty="0"/>
              <a:t>04</a:t>
            </a:r>
            <a:r>
              <a:rPr lang="ko-KR" altLang="en-US" sz="700" dirty="0"/>
              <a:t>일</a:t>
            </a:r>
            <a:r>
              <a:rPr lang="en-US" altLang="ko-KR" sz="700" dirty="0"/>
              <a:t>] </a:t>
            </a:r>
            <a:r>
              <a:rPr lang="ko-KR" altLang="en-US" sz="700" dirty="0" err="1"/>
              <a:t>내일장</a:t>
            </a:r>
            <a:r>
              <a:rPr lang="ko-KR" altLang="en-US" sz="700" dirty="0"/>
              <a:t> 급등 테마 예고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09B68A8-3525-423E-BFC3-706B9260B323}"/>
              </a:ext>
            </a:extLst>
          </p:cNvPr>
          <p:cNvSpPr txBox="1"/>
          <p:nvPr/>
        </p:nvSpPr>
        <p:spPr>
          <a:xfrm>
            <a:off x="5615298" y="3027792"/>
            <a:ext cx="18078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시간 전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l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조회수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47 l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공유수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928C8E6-FE2B-4785-A0D7-8CC579C9D35C}"/>
              </a:ext>
            </a:extLst>
          </p:cNvPr>
          <p:cNvSpPr txBox="1"/>
          <p:nvPr/>
        </p:nvSpPr>
        <p:spPr>
          <a:xfrm>
            <a:off x="6039633" y="3916624"/>
            <a:ext cx="179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기존 </a:t>
            </a:r>
            <a:r>
              <a:rPr lang="en-US" altLang="ko-KR" sz="700" dirty="0"/>
              <a:t>‘TODAY – </a:t>
            </a:r>
            <a:r>
              <a:rPr lang="ko-KR" altLang="en-US" sz="700" dirty="0" err="1"/>
              <a:t>펼쳐보기</a:t>
            </a:r>
            <a:r>
              <a:rPr lang="en-US" altLang="ko-KR" sz="700" dirty="0"/>
              <a:t>’</a:t>
            </a:r>
          </a:p>
          <a:p>
            <a:pPr algn="ctr"/>
            <a:r>
              <a:rPr lang="ko-KR" altLang="en-US" sz="700" dirty="0"/>
              <a:t>리스트 </a:t>
            </a:r>
            <a:r>
              <a:rPr lang="en-US" altLang="ko-KR" sz="700" dirty="0"/>
              <a:t>15</a:t>
            </a:r>
            <a:r>
              <a:rPr lang="ko-KR" altLang="en-US" sz="700" dirty="0"/>
              <a:t>개 표시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BA4A6DC-1FCE-4F44-8CCC-4C0833796DA1}"/>
              </a:ext>
            </a:extLst>
          </p:cNvPr>
          <p:cNvSpPr/>
          <p:nvPr/>
        </p:nvSpPr>
        <p:spPr>
          <a:xfrm>
            <a:off x="6929306" y="3505478"/>
            <a:ext cx="55852" cy="55852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82007440-7087-486C-9386-E1F4015A42E2}"/>
              </a:ext>
            </a:extLst>
          </p:cNvPr>
          <p:cNvSpPr/>
          <p:nvPr/>
        </p:nvSpPr>
        <p:spPr>
          <a:xfrm>
            <a:off x="6929306" y="3617423"/>
            <a:ext cx="55852" cy="55852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CBEA756F-9AEC-4223-A13B-46FAF9144551}"/>
              </a:ext>
            </a:extLst>
          </p:cNvPr>
          <p:cNvSpPr/>
          <p:nvPr/>
        </p:nvSpPr>
        <p:spPr>
          <a:xfrm>
            <a:off x="6929306" y="3734611"/>
            <a:ext cx="55852" cy="55852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AA4665C-A9AF-4D34-B53C-31EF97155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5151" y="1126469"/>
            <a:ext cx="2161033" cy="4676697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EF0BF33B-A75C-4D3A-9AEC-D64C851BEDCC}"/>
              </a:ext>
            </a:extLst>
          </p:cNvPr>
          <p:cNvSpPr txBox="1"/>
          <p:nvPr/>
        </p:nvSpPr>
        <p:spPr>
          <a:xfrm>
            <a:off x="9809915" y="863828"/>
            <a:ext cx="22315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UI/UX </a:t>
            </a:r>
            <a:r>
              <a:rPr lang="ko-KR" altLang="en-US" sz="1000" b="1" dirty="0"/>
              <a:t>레퍼런스</a:t>
            </a:r>
            <a:r>
              <a:rPr lang="en-US" altLang="ko-KR" sz="1000" b="1" dirty="0"/>
              <a:t>) </a:t>
            </a:r>
            <a:r>
              <a:rPr lang="ko-KR" altLang="en-US" sz="1000" b="1" dirty="0" err="1"/>
              <a:t>코인원</a:t>
            </a:r>
            <a:r>
              <a:rPr lang="ko-KR" altLang="en-US" sz="1000" b="1" dirty="0"/>
              <a:t> </a:t>
            </a:r>
            <a:r>
              <a:rPr lang="en-US" altLang="ko-KR" sz="1000" b="1" dirty="0"/>
              <a:t>- App</a:t>
            </a:r>
            <a:endParaRPr lang="ko-KR" altLang="en-US" sz="1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E92919-ED16-4C5B-A917-A4439292FA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66" b="83460"/>
          <a:stretch/>
        </p:blipFill>
        <p:spPr>
          <a:xfrm>
            <a:off x="1522413" y="1584829"/>
            <a:ext cx="2629896" cy="25124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F254A71-A968-456D-9607-8B7132545B04}"/>
              </a:ext>
            </a:extLst>
          </p:cNvPr>
          <p:cNvSpPr txBox="1"/>
          <p:nvPr/>
        </p:nvSpPr>
        <p:spPr>
          <a:xfrm>
            <a:off x="1957866" y="1895461"/>
            <a:ext cx="160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 상관지수  </a:t>
            </a:r>
            <a:r>
              <a:rPr lang="en-US" altLang="ko-KR" sz="1400" b="1" dirty="0"/>
              <a:t>68 </a:t>
            </a:r>
            <a:r>
              <a:rPr lang="ko-KR" altLang="en-US" sz="800" dirty="0"/>
              <a:t>▲ </a:t>
            </a:r>
            <a:r>
              <a:rPr lang="en-US" altLang="ko-KR" sz="800" dirty="0"/>
              <a:t>2</a:t>
            </a:r>
            <a:endParaRPr lang="ko-KR" altLang="en-US" sz="1200" dirty="0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0C4AE4AE-9E20-4FAC-B299-99792FA113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1130" y="2050317"/>
            <a:ext cx="117303" cy="11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35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1" name="Phone">
            <a:extLst>
              <a:ext uri="{FF2B5EF4-FFF2-40B4-BE49-F238E27FC236}">
                <a16:creationId xmlns:a16="http://schemas.microsoft.com/office/drawing/2014/main" id="{E8AA1164-5868-4491-A2AD-0290041930A8}"/>
              </a:ext>
            </a:extLst>
          </p:cNvPr>
          <p:cNvGrpSpPr>
            <a:grpSpLocks noChangeAspect="1"/>
          </p:cNvGrpSpPr>
          <p:nvPr/>
        </p:nvGrpSpPr>
        <p:grpSpPr>
          <a:xfrm>
            <a:off x="1408520" y="768586"/>
            <a:ext cx="2842296" cy="5570901"/>
            <a:chOff x="595686" y="1262396"/>
            <a:chExt cx="2479208" cy="4859248"/>
          </a:xfrm>
        </p:grpSpPr>
        <p:sp>
          <p:nvSpPr>
            <p:cNvPr id="12" name="Case">
              <a:extLst>
                <a:ext uri="{FF2B5EF4-FFF2-40B4-BE49-F238E27FC236}">
                  <a16:creationId xmlns:a16="http://schemas.microsoft.com/office/drawing/2014/main" id="{0853F907-5891-4C51-B866-711789EF2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Button">
              <a:extLst>
                <a:ext uri="{FF2B5EF4-FFF2-40B4-BE49-F238E27FC236}">
                  <a16:creationId xmlns:a16="http://schemas.microsoft.com/office/drawing/2014/main" id="{F695680B-4D5F-4B3D-8C39-6DEB975A1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amera">
              <a:extLst>
                <a:ext uri="{FF2B5EF4-FFF2-40B4-BE49-F238E27FC236}">
                  <a16:creationId xmlns:a16="http://schemas.microsoft.com/office/drawing/2014/main" id="{4BE7C6FA-1DB2-4869-B25E-2FEA6F2C3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Speaker">
              <a:extLst>
                <a:ext uri="{FF2B5EF4-FFF2-40B4-BE49-F238E27FC236}">
                  <a16:creationId xmlns:a16="http://schemas.microsoft.com/office/drawing/2014/main" id="{E09679C4-39CA-4783-A96C-C9D7403BD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Display">
              <a:extLst>
                <a:ext uri="{FF2B5EF4-FFF2-40B4-BE49-F238E27FC236}">
                  <a16:creationId xmlns:a16="http://schemas.microsoft.com/office/drawing/2014/main" id="{F74F0D51-0127-4C42-B18D-6EB2E3CCC563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2543F4-8149-416C-A4BA-60B7C5311302}"/>
              </a:ext>
            </a:extLst>
          </p:cNvPr>
          <p:cNvSpPr/>
          <p:nvPr/>
        </p:nvSpPr>
        <p:spPr>
          <a:xfrm>
            <a:off x="1519269" y="565747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31CDDD8-E39D-479E-87CD-B8AE38FD3E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9269" y="565394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종목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커뮤니티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grpSp>
        <p:nvGrpSpPr>
          <p:cNvPr id="154" name="Phone">
            <a:extLst>
              <a:ext uri="{FF2B5EF4-FFF2-40B4-BE49-F238E27FC236}">
                <a16:creationId xmlns:a16="http://schemas.microsoft.com/office/drawing/2014/main" id="{51316189-F18E-4D8E-8CDC-E59966C58F86}"/>
              </a:ext>
            </a:extLst>
          </p:cNvPr>
          <p:cNvGrpSpPr>
            <a:grpSpLocks noChangeAspect="1"/>
          </p:cNvGrpSpPr>
          <p:nvPr/>
        </p:nvGrpSpPr>
        <p:grpSpPr>
          <a:xfrm>
            <a:off x="5509946" y="768586"/>
            <a:ext cx="2842296" cy="5570901"/>
            <a:chOff x="595686" y="1262396"/>
            <a:chExt cx="2479208" cy="4859248"/>
          </a:xfrm>
        </p:grpSpPr>
        <p:sp>
          <p:nvSpPr>
            <p:cNvPr id="155" name="Case">
              <a:extLst>
                <a:ext uri="{FF2B5EF4-FFF2-40B4-BE49-F238E27FC236}">
                  <a16:creationId xmlns:a16="http://schemas.microsoft.com/office/drawing/2014/main" id="{CFDCA642-11AF-41C7-80C9-F958D8F1D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Button">
              <a:extLst>
                <a:ext uri="{FF2B5EF4-FFF2-40B4-BE49-F238E27FC236}">
                  <a16:creationId xmlns:a16="http://schemas.microsoft.com/office/drawing/2014/main" id="{877C9D17-B12B-49C7-B631-22C841CE2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7" name="Camera">
              <a:extLst>
                <a:ext uri="{FF2B5EF4-FFF2-40B4-BE49-F238E27FC236}">
                  <a16:creationId xmlns:a16="http://schemas.microsoft.com/office/drawing/2014/main" id="{57C00C1B-0F6C-4D5F-994E-76B9D2C52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8" name="Speaker">
              <a:extLst>
                <a:ext uri="{FF2B5EF4-FFF2-40B4-BE49-F238E27FC236}">
                  <a16:creationId xmlns:a16="http://schemas.microsoft.com/office/drawing/2014/main" id="{8B103ACF-9383-430C-8BFF-EADFF66BE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Display">
              <a:extLst>
                <a:ext uri="{FF2B5EF4-FFF2-40B4-BE49-F238E27FC236}">
                  <a16:creationId xmlns:a16="http://schemas.microsoft.com/office/drawing/2014/main" id="{21BF2C8F-D51A-42BC-AB38-AF5E3665A169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128D1D7-0A1A-4711-BF4C-BFFB90339195}"/>
              </a:ext>
            </a:extLst>
          </p:cNvPr>
          <p:cNvSpPr/>
          <p:nvPr/>
        </p:nvSpPr>
        <p:spPr>
          <a:xfrm>
            <a:off x="5617923" y="5654784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161" name="표 160">
            <a:extLst>
              <a:ext uri="{FF2B5EF4-FFF2-40B4-BE49-F238E27FC236}">
                <a16:creationId xmlns:a16="http://schemas.microsoft.com/office/drawing/2014/main" id="{E875C34F-E823-464A-BEE4-F0E823D8724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17923" y="5651258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종목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커뮤니티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258F4933-CA9B-47F7-8FAC-7D6CD93C55FA}"/>
              </a:ext>
            </a:extLst>
          </p:cNvPr>
          <p:cNvSpPr txBox="1"/>
          <p:nvPr/>
        </p:nvSpPr>
        <p:spPr>
          <a:xfrm>
            <a:off x="1554060" y="1345582"/>
            <a:ext cx="154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노다지 주식정보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26C12DF-A60C-4F03-BBA9-BBBC40BAFD07}"/>
              </a:ext>
            </a:extLst>
          </p:cNvPr>
          <p:cNvSpPr/>
          <p:nvPr/>
        </p:nvSpPr>
        <p:spPr>
          <a:xfrm>
            <a:off x="3385703" y="1369997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검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2FF711F-D548-452E-87D8-29B3C6BAF974}"/>
              </a:ext>
            </a:extLst>
          </p:cNvPr>
          <p:cNvSpPr/>
          <p:nvPr/>
        </p:nvSpPr>
        <p:spPr>
          <a:xfrm>
            <a:off x="3644042" y="1369997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포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CEC962C-7540-40F1-B07D-334A7DED3001}"/>
              </a:ext>
            </a:extLst>
          </p:cNvPr>
          <p:cNvSpPr/>
          <p:nvPr/>
        </p:nvSpPr>
        <p:spPr>
          <a:xfrm>
            <a:off x="3896101" y="1369997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/>
              <a:t>My</a:t>
            </a:r>
            <a:endParaRPr lang="ko-KR" altLang="en-US" sz="6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019332-3C63-41E0-A2CB-A973588AD34C}"/>
              </a:ext>
            </a:extLst>
          </p:cNvPr>
          <p:cNvSpPr txBox="1"/>
          <p:nvPr/>
        </p:nvSpPr>
        <p:spPr>
          <a:xfrm>
            <a:off x="1624481" y="1891563"/>
            <a:ext cx="81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</a:rPr>
              <a:t>한국증시</a:t>
            </a:r>
            <a:endParaRPr lang="en-US" altLang="ko-KR" sz="7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</a:rPr>
              <a:t>미국증시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EC23A7-3655-4D54-8EC9-714FC25C9CB9}"/>
              </a:ext>
            </a:extLst>
          </p:cNvPr>
          <p:cNvSpPr txBox="1"/>
          <p:nvPr/>
        </p:nvSpPr>
        <p:spPr>
          <a:xfrm>
            <a:off x="2373592" y="233796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커뮤니티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5256CE-E984-4336-A5FB-EF9D0FCBF818}"/>
              </a:ext>
            </a:extLst>
          </p:cNvPr>
          <p:cNvSpPr txBox="1"/>
          <p:nvPr/>
        </p:nvSpPr>
        <p:spPr>
          <a:xfrm>
            <a:off x="3179834" y="233796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뉴스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F45B544-502A-4D45-BA1F-863A86417ABB}"/>
              </a:ext>
            </a:extLst>
          </p:cNvPr>
          <p:cNvSpPr txBox="1"/>
          <p:nvPr/>
        </p:nvSpPr>
        <p:spPr>
          <a:xfrm>
            <a:off x="1624481" y="233796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TODAY</a:t>
            </a:r>
            <a:endParaRPr lang="ko-KR" altLang="en-US" sz="800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779221-E5AE-45BB-9594-A492B7492C59}"/>
              </a:ext>
            </a:extLst>
          </p:cNvPr>
          <p:cNvCxnSpPr>
            <a:cxnSpLocks/>
          </p:cNvCxnSpPr>
          <p:nvPr/>
        </p:nvCxnSpPr>
        <p:spPr>
          <a:xfrm>
            <a:off x="1828800" y="2545019"/>
            <a:ext cx="461394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AA8D75-C72B-4E89-9246-0DAE2507734F}"/>
              </a:ext>
            </a:extLst>
          </p:cNvPr>
          <p:cNvSpPr/>
          <p:nvPr/>
        </p:nvSpPr>
        <p:spPr>
          <a:xfrm>
            <a:off x="1519267" y="2634143"/>
            <a:ext cx="2620790" cy="741550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055FAB4-E6E9-4E90-91F3-C20C7716930E}"/>
              </a:ext>
            </a:extLst>
          </p:cNvPr>
          <p:cNvSpPr txBox="1"/>
          <p:nvPr/>
        </p:nvSpPr>
        <p:spPr>
          <a:xfrm>
            <a:off x="1516650" y="2733106"/>
            <a:ext cx="179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[08</a:t>
            </a:r>
            <a:r>
              <a:rPr lang="ko-KR" altLang="en-US" sz="700" dirty="0"/>
              <a:t>월 </a:t>
            </a:r>
            <a:r>
              <a:rPr lang="en-US" altLang="ko-KR" sz="700" dirty="0"/>
              <a:t>05</a:t>
            </a:r>
            <a:r>
              <a:rPr lang="ko-KR" altLang="en-US" sz="700" dirty="0"/>
              <a:t>일</a:t>
            </a:r>
            <a:r>
              <a:rPr lang="en-US" altLang="ko-KR" sz="700" dirty="0"/>
              <a:t>] </a:t>
            </a:r>
            <a:r>
              <a:rPr lang="ko-KR" altLang="en-US" sz="700" dirty="0" err="1"/>
              <a:t>급등유력</a:t>
            </a:r>
            <a:r>
              <a:rPr lang="ko-KR" altLang="en-US" sz="700" dirty="0"/>
              <a:t> </a:t>
            </a:r>
            <a:r>
              <a:rPr lang="en-US" altLang="ko-KR" sz="700" dirty="0"/>
              <a:t>‘</a:t>
            </a:r>
            <a:r>
              <a:rPr lang="ko-KR" altLang="en-US" sz="700" dirty="0"/>
              <a:t>노다지</a:t>
            </a:r>
            <a:r>
              <a:rPr lang="en-US" altLang="ko-KR" sz="700" dirty="0"/>
              <a:t> </a:t>
            </a:r>
            <a:r>
              <a:rPr lang="ko-KR" altLang="en-US" sz="700" dirty="0"/>
              <a:t>전문가 </a:t>
            </a:r>
            <a:r>
              <a:rPr lang="en-US" altLang="ko-KR" sz="700" dirty="0"/>
              <a:t>Pick’ </a:t>
            </a:r>
            <a:r>
              <a:rPr lang="ko-KR" altLang="en-US" sz="700" dirty="0"/>
              <a:t>단기매매종목 리스트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2231DB-C2ED-4CE6-85C6-609EE3C0B6BB}"/>
              </a:ext>
            </a:extLst>
          </p:cNvPr>
          <p:cNvSpPr txBox="1"/>
          <p:nvPr/>
        </p:nvSpPr>
        <p:spPr>
          <a:xfrm>
            <a:off x="1516649" y="3061562"/>
            <a:ext cx="18078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시간 전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l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조회수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47 l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공유수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1FBE79C5-5565-4F3A-8416-AB820DFBC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60" t="27933" r="3498" b="67327"/>
          <a:stretch/>
        </p:blipFill>
        <p:spPr>
          <a:xfrm>
            <a:off x="3418862" y="2774138"/>
            <a:ext cx="604882" cy="416354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8161CEBE-7722-4FFF-B2AC-6BDDC90BFAD0}"/>
              </a:ext>
            </a:extLst>
          </p:cNvPr>
          <p:cNvSpPr/>
          <p:nvPr/>
        </p:nvSpPr>
        <p:spPr>
          <a:xfrm>
            <a:off x="1519260" y="3442291"/>
            <a:ext cx="2620790" cy="741550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0FE16CEB-ADAC-4853-A9A7-FDDC69180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60" t="27933" r="3498" b="67327"/>
          <a:stretch/>
        </p:blipFill>
        <p:spPr>
          <a:xfrm>
            <a:off x="3418855" y="3582286"/>
            <a:ext cx="604882" cy="416354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79F6A3A9-DA09-4B06-ABC7-33F5AFADD3A2}"/>
              </a:ext>
            </a:extLst>
          </p:cNvPr>
          <p:cNvSpPr/>
          <p:nvPr/>
        </p:nvSpPr>
        <p:spPr>
          <a:xfrm>
            <a:off x="1516649" y="4252471"/>
            <a:ext cx="2620790" cy="741550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10DBFBEC-3F61-45F8-8CF7-10B5A01E1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60" t="27933" r="3498" b="67327"/>
          <a:stretch/>
        </p:blipFill>
        <p:spPr>
          <a:xfrm>
            <a:off x="3416244" y="4392466"/>
            <a:ext cx="604882" cy="416354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E787087A-2075-4A84-8868-38B96C311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20" b="1704"/>
          <a:stretch/>
        </p:blipFill>
        <p:spPr>
          <a:xfrm>
            <a:off x="5592820" y="1238842"/>
            <a:ext cx="2645893" cy="495916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8B33D3ED-C8B6-4A68-91C3-04466D2594D6}"/>
              </a:ext>
            </a:extLst>
          </p:cNvPr>
          <p:cNvSpPr txBox="1"/>
          <p:nvPr/>
        </p:nvSpPr>
        <p:spPr>
          <a:xfrm>
            <a:off x="1516650" y="3547423"/>
            <a:ext cx="179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[08</a:t>
            </a:r>
            <a:r>
              <a:rPr lang="ko-KR" altLang="en-US" sz="700" dirty="0"/>
              <a:t>월 </a:t>
            </a:r>
            <a:r>
              <a:rPr lang="en-US" altLang="ko-KR" sz="700" dirty="0"/>
              <a:t>04</a:t>
            </a:r>
            <a:r>
              <a:rPr lang="ko-KR" altLang="en-US" sz="700" dirty="0"/>
              <a:t>일</a:t>
            </a:r>
            <a:r>
              <a:rPr lang="en-US" altLang="ko-KR" sz="700" dirty="0"/>
              <a:t>] </a:t>
            </a:r>
            <a:r>
              <a:rPr lang="ko-KR" altLang="en-US" sz="700" dirty="0"/>
              <a:t>개장 전 확인하는 증권사별 추천 종목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C4DB99-B9FA-4EC4-B6C5-43E0DDDA6AC8}"/>
              </a:ext>
            </a:extLst>
          </p:cNvPr>
          <p:cNvSpPr txBox="1"/>
          <p:nvPr/>
        </p:nvSpPr>
        <p:spPr>
          <a:xfrm>
            <a:off x="1516649" y="3875879"/>
            <a:ext cx="18078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시간 전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l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조회수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47 l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공유수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17D2669-69D9-49A1-9B56-56874AB1B6BD}"/>
              </a:ext>
            </a:extLst>
          </p:cNvPr>
          <p:cNvSpPr txBox="1"/>
          <p:nvPr/>
        </p:nvSpPr>
        <p:spPr>
          <a:xfrm>
            <a:off x="1514025" y="4355571"/>
            <a:ext cx="17943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[08</a:t>
            </a:r>
            <a:r>
              <a:rPr lang="ko-KR" altLang="en-US" sz="700" dirty="0"/>
              <a:t>월 </a:t>
            </a:r>
            <a:r>
              <a:rPr lang="en-US" altLang="ko-KR" sz="700" dirty="0"/>
              <a:t>04</a:t>
            </a:r>
            <a:r>
              <a:rPr lang="ko-KR" altLang="en-US" sz="700" dirty="0"/>
              <a:t>일</a:t>
            </a:r>
            <a:r>
              <a:rPr lang="en-US" altLang="ko-KR" sz="700" dirty="0"/>
              <a:t>] </a:t>
            </a:r>
            <a:r>
              <a:rPr lang="ko-KR" altLang="en-US" sz="700" dirty="0" err="1"/>
              <a:t>내일장</a:t>
            </a:r>
            <a:r>
              <a:rPr lang="ko-KR" altLang="en-US" sz="700" dirty="0"/>
              <a:t> 급등 테마 예고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1D1A955-2756-49BB-986B-0A4E44F5933E}"/>
              </a:ext>
            </a:extLst>
          </p:cNvPr>
          <p:cNvSpPr txBox="1"/>
          <p:nvPr/>
        </p:nvSpPr>
        <p:spPr>
          <a:xfrm>
            <a:off x="1514024" y="4684027"/>
            <a:ext cx="18078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시간 전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l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조회수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47 l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공유수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6C20DD8-35DF-4624-ABB4-C3B0232013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872"/>
          <a:stretch/>
        </p:blipFill>
        <p:spPr>
          <a:xfrm>
            <a:off x="1522413" y="5053602"/>
            <a:ext cx="2621507" cy="595978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98EB495-A203-4AE5-9327-125112DD4278}"/>
              </a:ext>
            </a:extLst>
          </p:cNvPr>
          <p:cNvSpPr/>
          <p:nvPr/>
        </p:nvSpPr>
        <p:spPr>
          <a:xfrm>
            <a:off x="5620534" y="1786056"/>
            <a:ext cx="2620790" cy="741550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085423AC-8EAA-469C-9A19-27DD7EA3F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60" t="27933" r="3498" b="67327"/>
          <a:stretch/>
        </p:blipFill>
        <p:spPr>
          <a:xfrm>
            <a:off x="7520129" y="1926051"/>
            <a:ext cx="604882" cy="416354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D0EF856-5D83-4A7C-8ABD-4239B70E8D4E}"/>
              </a:ext>
            </a:extLst>
          </p:cNvPr>
          <p:cNvSpPr/>
          <p:nvPr/>
        </p:nvSpPr>
        <p:spPr>
          <a:xfrm>
            <a:off x="5617923" y="2596236"/>
            <a:ext cx="2620790" cy="741550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1178B18A-5741-4A67-B2AA-3F9F65C81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60" t="27933" r="3498" b="67327"/>
          <a:stretch/>
        </p:blipFill>
        <p:spPr>
          <a:xfrm>
            <a:off x="7517518" y="2736231"/>
            <a:ext cx="604882" cy="416354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C5900E12-F854-4920-ACD0-D545206EAB68}"/>
              </a:ext>
            </a:extLst>
          </p:cNvPr>
          <p:cNvSpPr txBox="1"/>
          <p:nvPr/>
        </p:nvSpPr>
        <p:spPr>
          <a:xfrm>
            <a:off x="5617924" y="1891188"/>
            <a:ext cx="179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[08</a:t>
            </a:r>
            <a:r>
              <a:rPr lang="ko-KR" altLang="en-US" sz="700" dirty="0"/>
              <a:t>월 </a:t>
            </a:r>
            <a:r>
              <a:rPr lang="en-US" altLang="ko-KR" sz="700" dirty="0"/>
              <a:t>04</a:t>
            </a:r>
            <a:r>
              <a:rPr lang="ko-KR" altLang="en-US" sz="700" dirty="0"/>
              <a:t>일</a:t>
            </a:r>
            <a:r>
              <a:rPr lang="en-US" altLang="ko-KR" sz="700" dirty="0"/>
              <a:t>] </a:t>
            </a:r>
            <a:r>
              <a:rPr lang="ko-KR" altLang="en-US" sz="700" dirty="0"/>
              <a:t>개장 전 확인하는 증권사별 추천 종목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27256F1-9553-4B70-BA6E-7B2D6BF383AD}"/>
              </a:ext>
            </a:extLst>
          </p:cNvPr>
          <p:cNvSpPr txBox="1"/>
          <p:nvPr/>
        </p:nvSpPr>
        <p:spPr>
          <a:xfrm>
            <a:off x="5617923" y="2219644"/>
            <a:ext cx="18078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시간 전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l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조회수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47 l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공유수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4B7A4B0-B6A4-4C07-9E04-87B50F25891C}"/>
              </a:ext>
            </a:extLst>
          </p:cNvPr>
          <p:cNvSpPr txBox="1"/>
          <p:nvPr/>
        </p:nvSpPr>
        <p:spPr>
          <a:xfrm>
            <a:off x="5615299" y="2699336"/>
            <a:ext cx="17943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[08</a:t>
            </a:r>
            <a:r>
              <a:rPr lang="ko-KR" altLang="en-US" sz="700" dirty="0"/>
              <a:t>월 </a:t>
            </a:r>
            <a:r>
              <a:rPr lang="en-US" altLang="ko-KR" sz="700" dirty="0"/>
              <a:t>04</a:t>
            </a:r>
            <a:r>
              <a:rPr lang="ko-KR" altLang="en-US" sz="700" dirty="0"/>
              <a:t>일</a:t>
            </a:r>
            <a:r>
              <a:rPr lang="en-US" altLang="ko-KR" sz="700" dirty="0"/>
              <a:t>] </a:t>
            </a:r>
            <a:r>
              <a:rPr lang="ko-KR" altLang="en-US" sz="700" dirty="0" err="1"/>
              <a:t>내일장</a:t>
            </a:r>
            <a:r>
              <a:rPr lang="ko-KR" altLang="en-US" sz="700" dirty="0"/>
              <a:t> 급등 테마 예고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09B68A8-3525-423E-BFC3-706B9260B323}"/>
              </a:ext>
            </a:extLst>
          </p:cNvPr>
          <p:cNvSpPr txBox="1"/>
          <p:nvPr/>
        </p:nvSpPr>
        <p:spPr>
          <a:xfrm>
            <a:off x="5615298" y="3027792"/>
            <a:ext cx="18078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시간 전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l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조회수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47 l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공유수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928C8E6-FE2B-4785-A0D7-8CC579C9D35C}"/>
              </a:ext>
            </a:extLst>
          </p:cNvPr>
          <p:cNvSpPr txBox="1"/>
          <p:nvPr/>
        </p:nvSpPr>
        <p:spPr>
          <a:xfrm>
            <a:off x="6039633" y="3916624"/>
            <a:ext cx="179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기존 </a:t>
            </a:r>
            <a:r>
              <a:rPr lang="en-US" altLang="ko-KR" sz="700" dirty="0"/>
              <a:t>‘TODAY – </a:t>
            </a:r>
            <a:r>
              <a:rPr lang="ko-KR" altLang="en-US" sz="700" dirty="0" err="1"/>
              <a:t>펼쳐보기</a:t>
            </a:r>
            <a:r>
              <a:rPr lang="en-US" altLang="ko-KR" sz="700" dirty="0"/>
              <a:t>’</a:t>
            </a:r>
          </a:p>
          <a:p>
            <a:pPr algn="ctr"/>
            <a:r>
              <a:rPr lang="ko-KR" altLang="en-US" sz="700" dirty="0"/>
              <a:t>리스트 </a:t>
            </a:r>
            <a:r>
              <a:rPr lang="en-US" altLang="ko-KR" sz="700" dirty="0"/>
              <a:t>15</a:t>
            </a:r>
            <a:r>
              <a:rPr lang="ko-KR" altLang="en-US" sz="700" dirty="0"/>
              <a:t>개 표시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BA4A6DC-1FCE-4F44-8CCC-4C0833796DA1}"/>
              </a:ext>
            </a:extLst>
          </p:cNvPr>
          <p:cNvSpPr/>
          <p:nvPr/>
        </p:nvSpPr>
        <p:spPr>
          <a:xfrm>
            <a:off x="6929306" y="3505478"/>
            <a:ext cx="55852" cy="55852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82007440-7087-486C-9386-E1F4015A42E2}"/>
              </a:ext>
            </a:extLst>
          </p:cNvPr>
          <p:cNvSpPr/>
          <p:nvPr/>
        </p:nvSpPr>
        <p:spPr>
          <a:xfrm>
            <a:off x="6929306" y="3617423"/>
            <a:ext cx="55852" cy="55852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CBEA756F-9AEC-4223-A13B-46FAF9144551}"/>
              </a:ext>
            </a:extLst>
          </p:cNvPr>
          <p:cNvSpPr/>
          <p:nvPr/>
        </p:nvSpPr>
        <p:spPr>
          <a:xfrm>
            <a:off x="6929306" y="3734611"/>
            <a:ext cx="55852" cy="55852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E92919-ED16-4C5B-A917-A4439292FA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66" b="83460"/>
          <a:stretch/>
        </p:blipFill>
        <p:spPr>
          <a:xfrm>
            <a:off x="1522413" y="1584829"/>
            <a:ext cx="2629896" cy="25124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F254A71-A968-456D-9607-8B7132545B04}"/>
              </a:ext>
            </a:extLst>
          </p:cNvPr>
          <p:cNvSpPr txBox="1"/>
          <p:nvPr/>
        </p:nvSpPr>
        <p:spPr>
          <a:xfrm>
            <a:off x="1957866" y="1895461"/>
            <a:ext cx="160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 상관지수  </a:t>
            </a:r>
            <a:r>
              <a:rPr lang="en-US" altLang="ko-KR" sz="1400" b="1" dirty="0"/>
              <a:t>68 </a:t>
            </a:r>
            <a:r>
              <a:rPr lang="ko-KR" altLang="en-US" sz="800" dirty="0"/>
              <a:t>▲ </a:t>
            </a:r>
            <a:r>
              <a:rPr lang="en-US" altLang="ko-KR" sz="800" dirty="0"/>
              <a:t>2</a:t>
            </a:r>
            <a:endParaRPr lang="ko-KR" altLang="en-US" sz="1200" dirty="0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0C4AE4AE-9E20-4FAC-B299-99792FA11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1130" y="2050317"/>
            <a:ext cx="117303" cy="117303"/>
          </a:xfrm>
          <a:prstGeom prst="rect">
            <a:avLst/>
          </a:prstGeom>
        </p:spPr>
      </p:pic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3AFE435D-8769-4CBB-9A63-23AC0F4EEABD}"/>
              </a:ext>
            </a:extLst>
          </p:cNvPr>
          <p:cNvSpPr/>
          <p:nvPr/>
        </p:nvSpPr>
        <p:spPr>
          <a:xfrm>
            <a:off x="1292272" y="1467163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aphicFrame>
        <p:nvGraphicFramePr>
          <p:cNvPr id="69" name="표 68">
            <a:extLst>
              <a:ext uri="{FF2B5EF4-FFF2-40B4-BE49-F238E27FC236}">
                <a16:creationId xmlns:a16="http://schemas.microsoft.com/office/drawing/2014/main" id="{1A921B78-6341-4B6F-BE79-947EACF39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507709"/>
              </p:ext>
            </p:extLst>
          </p:nvPr>
        </p:nvGraphicFramePr>
        <p:xfrm>
          <a:off x="9801510" y="768586"/>
          <a:ext cx="2258189" cy="412917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인기 종목 검색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검색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&gt; ‘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종목명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 사용 시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상단에 배치된 인기 종목 랭킹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클릭 시 해당 종목검색  페이지로 이동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코스피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나스닥 상관지수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해당 기능은 웹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(Web)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버전과 동일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 설명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hlinkClick r:id="rId7" action="ppaction://hlinksldjump"/>
                        </a:rPr>
                        <a:t>슬라이드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hlinkClick r:id="rId7" action="ppaction://hlinksldjump"/>
                        </a:rPr>
                        <a:t>4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번 참고 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메인 메뉴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– TODAY (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기본값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TODAY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게시글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펼쳐보기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＇ 클릭 시 노출되는 </a:t>
                      </a:r>
                      <a:r>
                        <a:rPr lang="ko-KR" altLang="en-US" sz="8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게시물 </a:t>
                      </a:r>
                      <a:r>
                        <a:rPr lang="en-US" altLang="ko-KR" sz="8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15</a:t>
                      </a:r>
                      <a:r>
                        <a:rPr lang="ko-KR" altLang="en-US" sz="8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를 스크롤 형식으로  표시됨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6634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3.1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TODAY </a:t>
                      </a:r>
                      <a:r>
                        <a:rPr lang="ko-KR" altLang="en-US" sz="8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피드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피드와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동일함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클릭 시 이 후 페이지 동일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31208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3268470"/>
                  </a:ext>
                </a:extLst>
              </a:tr>
            </a:tbl>
          </a:graphicData>
        </a:graphic>
      </p:graphicFrame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0AB9C96F-B936-4696-8F77-D2C54C2FFAB4}"/>
              </a:ext>
            </a:extLst>
          </p:cNvPr>
          <p:cNvSpPr/>
          <p:nvPr/>
        </p:nvSpPr>
        <p:spPr>
          <a:xfrm>
            <a:off x="1369626" y="1996249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06ADFC3-70D6-4E78-8B4F-45E18C12CE9B}"/>
              </a:ext>
            </a:extLst>
          </p:cNvPr>
          <p:cNvSpPr/>
          <p:nvPr/>
        </p:nvSpPr>
        <p:spPr>
          <a:xfrm>
            <a:off x="1500700" y="2298628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78007E77-2E45-4FF6-AC1A-38A6E6429C1E}"/>
              </a:ext>
            </a:extLst>
          </p:cNvPr>
          <p:cNvSpPr/>
          <p:nvPr/>
        </p:nvSpPr>
        <p:spPr>
          <a:xfrm>
            <a:off x="1252078" y="2721395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3.1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B09937-2328-4858-BA4A-648BFBCF36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195" b="72810"/>
          <a:stretch/>
        </p:blipFill>
        <p:spPr>
          <a:xfrm>
            <a:off x="10056367" y="1601790"/>
            <a:ext cx="1985054" cy="882071"/>
          </a:xfrm>
          <a:prstGeom prst="rect">
            <a:avLst/>
          </a:prstGeom>
        </p:spPr>
      </p:pic>
      <p:sp>
        <p:nvSpPr>
          <p:cNvPr id="80" name="직사각형 79">
            <a:extLst>
              <a:ext uri="{FF2B5EF4-FFF2-40B4-BE49-F238E27FC236}">
                <a16:creationId xmlns:a16="http://schemas.microsoft.com/office/drawing/2014/main" id="{7AD407EC-FD7F-48E9-A098-6169E330380F}"/>
              </a:ext>
            </a:extLst>
          </p:cNvPr>
          <p:cNvSpPr/>
          <p:nvPr/>
        </p:nvSpPr>
        <p:spPr>
          <a:xfrm flipV="1">
            <a:off x="10056367" y="1723074"/>
            <a:ext cx="1958363" cy="22600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32059429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493875"/>
              </p:ext>
            </p:extLst>
          </p:nvPr>
        </p:nvGraphicFramePr>
        <p:xfrm>
          <a:off x="9801510" y="768586"/>
          <a:ext cx="2258189" cy="104206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3.2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상관지수 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설명버튼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클릭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탭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 표시되는 설명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설명 텍스트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화면 참조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창 닫기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텍스트 창 이 외 여백 클릭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탭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grpSp>
        <p:nvGrpSpPr>
          <p:cNvPr id="11" name="Phone">
            <a:extLst>
              <a:ext uri="{FF2B5EF4-FFF2-40B4-BE49-F238E27FC236}">
                <a16:creationId xmlns:a16="http://schemas.microsoft.com/office/drawing/2014/main" id="{E8AA1164-5868-4491-A2AD-0290041930A8}"/>
              </a:ext>
            </a:extLst>
          </p:cNvPr>
          <p:cNvGrpSpPr>
            <a:grpSpLocks noChangeAspect="1"/>
          </p:cNvGrpSpPr>
          <p:nvPr/>
        </p:nvGrpSpPr>
        <p:grpSpPr>
          <a:xfrm>
            <a:off x="1408520" y="768586"/>
            <a:ext cx="2842296" cy="5570901"/>
            <a:chOff x="595686" y="1262396"/>
            <a:chExt cx="2479208" cy="4859248"/>
          </a:xfrm>
        </p:grpSpPr>
        <p:sp>
          <p:nvSpPr>
            <p:cNvPr id="12" name="Case">
              <a:extLst>
                <a:ext uri="{FF2B5EF4-FFF2-40B4-BE49-F238E27FC236}">
                  <a16:creationId xmlns:a16="http://schemas.microsoft.com/office/drawing/2014/main" id="{0853F907-5891-4C51-B866-711789EF2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Button">
              <a:extLst>
                <a:ext uri="{FF2B5EF4-FFF2-40B4-BE49-F238E27FC236}">
                  <a16:creationId xmlns:a16="http://schemas.microsoft.com/office/drawing/2014/main" id="{F695680B-4D5F-4B3D-8C39-6DEB975A1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amera">
              <a:extLst>
                <a:ext uri="{FF2B5EF4-FFF2-40B4-BE49-F238E27FC236}">
                  <a16:creationId xmlns:a16="http://schemas.microsoft.com/office/drawing/2014/main" id="{4BE7C6FA-1DB2-4869-B25E-2FEA6F2C3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Speaker">
              <a:extLst>
                <a:ext uri="{FF2B5EF4-FFF2-40B4-BE49-F238E27FC236}">
                  <a16:creationId xmlns:a16="http://schemas.microsoft.com/office/drawing/2014/main" id="{E09679C4-39CA-4783-A96C-C9D7403BD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Display">
              <a:extLst>
                <a:ext uri="{FF2B5EF4-FFF2-40B4-BE49-F238E27FC236}">
                  <a16:creationId xmlns:a16="http://schemas.microsoft.com/office/drawing/2014/main" id="{F74F0D51-0127-4C42-B18D-6EB2E3CCC563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2543F4-8149-416C-A4BA-60B7C5311302}"/>
              </a:ext>
            </a:extLst>
          </p:cNvPr>
          <p:cNvSpPr/>
          <p:nvPr/>
        </p:nvSpPr>
        <p:spPr>
          <a:xfrm>
            <a:off x="1519269" y="565747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31CDDD8-E39D-479E-87CD-B8AE38FD3E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9269" y="565394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종목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커뮤니티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grpSp>
        <p:nvGrpSpPr>
          <p:cNvPr id="154" name="Phone">
            <a:extLst>
              <a:ext uri="{FF2B5EF4-FFF2-40B4-BE49-F238E27FC236}">
                <a16:creationId xmlns:a16="http://schemas.microsoft.com/office/drawing/2014/main" id="{51316189-F18E-4D8E-8CDC-E59966C58F86}"/>
              </a:ext>
            </a:extLst>
          </p:cNvPr>
          <p:cNvGrpSpPr>
            <a:grpSpLocks noChangeAspect="1"/>
          </p:cNvGrpSpPr>
          <p:nvPr/>
        </p:nvGrpSpPr>
        <p:grpSpPr>
          <a:xfrm>
            <a:off x="5509946" y="768586"/>
            <a:ext cx="2842296" cy="5570901"/>
            <a:chOff x="595686" y="1262396"/>
            <a:chExt cx="2479208" cy="4859248"/>
          </a:xfrm>
        </p:grpSpPr>
        <p:sp>
          <p:nvSpPr>
            <p:cNvPr id="155" name="Case">
              <a:extLst>
                <a:ext uri="{FF2B5EF4-FFF2-40B4-BE49-F238E27FC236}">
                  <a16:creationId xmlns:a16="http://schemas.microsoft.com/office/drawing/2014/main" id="{CFDCA642-11AF-41C7-80C9-F958D8F1D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Button">
              <a:extLst>
                <a:ext uri="{FF2B5EF4-FFF2-40B4-BE49-F238E27FC236}">
                  <a16:creationId xmlns:a16="http://schemas.microsoft.com/office/drawing/2014/main" id="{877C9D17-B12B-49C7-B631-22C841CE2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7" name="Camera">
              <a:extLst>
                <a:ext uri="{FF2B5EF4-FFF2-40B4-BE49-F238E27FC236}">
                  <a16:creationId xmlns:a16="http://schemas.microsoft.com/office/drawing/2014/main" id="{57C00C1B-0F6C-4D5F-994E-76B9D2C52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8" name="Speaker">
              <a:extLst>
                <a:ext uri="{FF2B5EF4-FFF2-40B4-BE49-F238E27FC236}">
                  <a16:creationId xmlns:a16="http://schemas.microsoft.com/office/drawing/2014/main" id="{8B103ACF-9383-430C-8BFF-EADFF66BE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Display">
              <a:extLst>
                <a:ext uri="{FF2B5EF4-FFF2-40B4-BE49-F238E27FC236}">
                  <a16:creationId xmlns:a16="http://schemas.microsoft.com/office/drawing/2014/main" id="{21BF2C8F-D51A-42BC-AB38-AF5E3665A169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128D1D7-0A1A-4711-BF4C-BFFB90339195}"/>
              </a:ext>
            </a:extLst>
          </p:cNvPr>
          <p:cNvSpPr/>
          <p:nvPr/>
        </p:nvSpPr>
        <p:spPr>
          <a:xfrm>
            <a:off x="5617923" y="5654784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161" name="표 160">
            <a:extLst>
              <a:ext uri="{FF2B5EF4-FFF2-40B4-BE49-F238E27FC236}">
                <a16:creationId xmlns:a16="http://schemas.microsoft.com/office/drawing/2014/main" id="{E875C34F-E823-464A-BEE4-F0E823D8724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17923" y="5651258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종목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커뮤니티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258F4933-CA9B-47F7-8FAC-7D6CD93C55FA}"/>
              </a:ext>
            </a:extLst>
          </p:cNvPr>
          <p:cNvSpPr txBox="1"/>
          <p:nvPr/>
        </p:nvSpPr>
        <p:spPr>
          <a:xfrm>
            <a:off x="1554060" y="1345582"/>
            <a:ext cx="154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노다지 주식정보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826C12DF-A60C-4F03-BBA9-BBBC40BAFD07}"/>
              </a:ext>
            </a:extLst>
          </p:cNvPr>
          <p:cNvSpPr/>
          <p:nvPr/>
        </p:nvSpPr>
        <p:spPr>
          <a:xfrm>
            <a:off x="3385703" y="1369997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검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F2FF711F-D548-452E-87D8-29B3C6BAF974}"/>
              </a:ext>
            </a:extLst>
          </p:cNvPr>
          <p:cNvSpPr/>
          <p:nvPr/>
        </p:nvSpPr>
        <p:spPr>
          <a:xfrm>
            <a:off x="3644042" y="1369997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포</a:t>
            </a:r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CEC962C-7540-40F1-B07D-334A7DED3001}"/>
              </a:ext>
            </a:extLst>
          </p:cNvPr>
          <p:cNvSpPr/>
          <p:nvPr/>
        </p:nvSpPr>
        <p:spPr>
          <a:xfrm>
            <a:off x="3896101" y="1369997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/>
              <a:t>My</a:t>
            </a:r>
            <a:endParaRPr lang="ko-KR" altLang="en-US" sz="6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019332-3C63-41E0-A2CB-A973588AD34C}"/>
              </a:ext>
            </a:extLst>
          </p:cNvPr>
          <p:cNvSpPr txBox="1"/>
          <p:nvPr/>
        </p:nvSpPr>
        <p:spPr>
          <a:xfrm>
            <a:off x="1624481" y="1891563"/>
            <a:ext cx="81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</a:rPr>
              <a:t>한국증시</a:t>
            </a:r>
            <a:endParaRPr lang="en-US" altLang="ko-KR" sz="7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</a:rPr>
              <a:t>미국증시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EC23A7-3655-4D54-8EC9-714FC25C9CB9}"/>
              </a:ext>
            </a:extLst>
          </p:cNvPr>
          <p:cNvSpPr txBox="1"/>
          <p:nvPr/>
        </p:nvSpPr>
        <p:spPr>
          <a:xfrm>
            <a:off x="2373592" y="233796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커뮤니티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5256CE-E984-4336-A5FB-EF9D0FCBF818}"/>
              </a:ext>
            </a:extLst>
          </p:cNvPr>
          <p:cNvSpPr txBox="1"/>
          <p:nvPr/>
        </p:nvSpPr>
        <p:spPr>
          <a:xfrm>
            <a:off x="3179834" y="233796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뉴스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F45B544-502A-4D45-BA1F-863A86417ABB}"/>
              </a:ext>
            </a:extLst>
          </p:cNvPr>
          <p:cNvSpPr txBox="1"/>
          <p:nvPr/>
        </p:nvSpPr>
        <p:spPr>
          <a:xfrm>
            <a:off x="1624481" y="233796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/>
              <a:t>TODAY</a:t>
            </a:r>
            <a:endParaRPr lang="ko-KR" altLang="en-US" sz="800" b="1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779221-E5AE-45BB-9594-A492B7492C59}"/>
              </a:ext>
            </a:extLst>
          </p:cNvPr>
          <p:cNvCxnSpPr>
            <a:cxnSpLocks/>
          </p:cNvCxnSpPr>
          <p:nvPr/>
        </p:nvCxnSpPr>
        <p:spPr>
          <a:xfrm>
            <a:off x="1828800" y="2545019"/>
            <a:ext cx="461394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3AA8D75-C72B-4E89-9246-0DAE2507734F}"/>
              </a:ext>
            </a:extLst>
          </p:cNvPr>
          <p:cNvSpPr/>
          <p:nvPr/>
        </p:nvSpPr>
        <p:spPr>
          <a:xfrm>
            <a:off x="1519267" y="2634143"/>
            <a:ext cx="2620790" cy="741550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055FAB4-E6E9-4E90-91F3-C20C7716930E}"/>
              </a:ext>
            </a:extLst>
          </p:cNvPr>
          <p:cNvSpPr txBox="1"/>
          <p:nvPr/>
        </p:nvSpPr>
        <p:spPr>
          <a:xfrm>
            <a:off x="1516650" y="2733106"/>
            <a:ext cx="179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[08</a:t>
            </a:r>
            <a:r>
              <a:rPr lang="ko-KR" altLang="en-US" sz="700" dirty="0"/>
              <a:t>월 </a:t>
            </a:r>
            <a:r>
              <a:rPr lang="en-US" altLang="ko-KR" sz="700" dirty="0"/>
              <a:t>05</a:t>
            </a:r>
            <a:r>
              <a:rPr lang="ko-KR" altLang="en-US" sz="700" dirty="0"/>
              <a:t>일</a:t>
            </a:r>
            <a:r>
              <a:rPr lang="en-US" altLang="ko-KR" sz="700" dirty="0"/>
              <a:t>] </a:t>
            </a:r>
            <a:r>
              <a:rPr lang="ko-KR" altLang="en-US" sz="700" dirty="0" err="1"/>
              <a:t>급등유력</a:t>
            </a:r>
            <a:r>
              <a:rPr lang="ko-KR" altLang="en-US" sz="700" dirty="0"/>
              <a:t> </a:t>
            </a:r>
            <a:r>
              <a:rPr lang="en-US" altLang="ko-KR" sz="700" dirty="0"/>
              <a:t>‘</a:t>
            </a:r>
            <a:r>
              <a:rPr lang="ko-KR" altLang="en-US" sz="700" dirty="0"/>
              <a:t>노다지</a:t>
            </a:r>
            <a:r>
              <a:rPr lang="en-US" altLang="ko-KR" sz="700" dirty="0"/>
              <a:t> </a:t>
            </a:r>
            <a:r>
              <a:rPr lang="ko-KR" altLang="en-US" sz="700" dirty="0"/>
              <a:t>전문가 </a:t>
            </a:r>
            <a:r>
              <a:rPr lang="en-US" altLang="ko-KR" sz="700" dirty="0"/>
              <a:t>Pick’ </a:t>
            </a:r>
            <a:r>
              <a:rPr lang="ko-KR" altLang="en-US" sz="700" dirty="0"/>
              <a:t>단기매매종목 리스트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A2231DB-C2ED-4CE6-85C6-609EE3C0B6BB}"/>
              </a:ext>
            </a:extLst>
          </p:cNvPr>
          <p:cNvSpPr txBox="1"/>
          <p:nvPr/>
        </p:nvSpPr>
        <p:spPr>
          <a:xfrm>
            <a:off x="1516649" y="3061562"/>
            <a:ext cx="18078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시간 전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l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조회수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47 l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공유수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1FBE79C5-5565-4F3A-8416-AB820DFBC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60" t="27933" r="3498" b="67327"/>
          <a:stretch/>
        </p:blipFill>
        <p:spPr>
          <a:xfrm>
            <a:off x="3418862" y="2774138"/>
            <a:ext cx="604882" cy="416354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8161CEBE-7722-4FFF-B2AC-6BDDC90BFAD0}"/>
              </a:ext>
            </a:extLst>
          </p:cNvPr>
          <p:cNvSpPr/>
          <p:nvPr/>
        </p:nvSpPr>
        <p:spPr>
          <a:xfrm>
            <a:off x="1519260" y="3442291"/>
            <a:ext cx="2620790" cy="741550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0FE16CEB-ADAC-4853-A9A7-FDDC69180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60" t="27933" r="3498" b="67327"/>
          <a:stretch/>
        </p:blipFill>
        <p:spPr>
          <a:xfrm>
            <a:off x="3418855" y="3582286"/>
            <a:ext cx="604882" cy="416354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79F6A3A9-DA09-4B06-ABC7-33F5AFADD3A2}"/>
              </a:ext>
            </a:extLst>
          </p:cNvPr>
          <p:cNvSpPr/>
          <p:nvPr/>
        </p:nvSpPr>
        <p:spPr>
          <a:xfrm>
            <a:off x="1516649" y="4252471"/>
            <a:ext cx="2620790" cy="741550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10DBFBEC-3F61-45F8-8CF7-10B5A01E13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60" t="27933" r="3498" b="67327"/>
          <a:stretch/>
        </p:blipFill>
        <p:spPr>
          <a:xfrm>
            <a:off x="3416244" y="4392466"/>
            <a:ext cx="604882" cy="416354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E787087A-2075-4A84-8868-38B96C311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620" b="1704"/>
          <a:stretch/>
        </p:blipFill>
        <p:spPr>
          <a:xfrm>
            <a:off x="5592820" y="1238842"/>
            <a:ext cx="2645893" cy="495916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8B33D3ED-C8B6-4A68-91C3-04466D2594D6}"/>
              </a:ext>
            </a:extLst>
          </p:cNvPr>
          <p:cNvSpPr txBox="1"/>
          <p:nvPr/>
        </p:nvSpPr>
        <p:spPr>
          <a:xfrm>
            <a:off x="1516650" y="3547423"/>
            <a:ext cx="179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[08</a:t>
            </a:r>
            <a:r>
              <a:rPr lang="ko-KR" altLang="en-US" sz="700" dirty="0"/>
              <a:t>월 </a:t>
            </a:r>
            <a:r>
              <a:rPr lang="en-US" altLang="ko-KR" sz="700" dirty="0"/>
              <a:t>04</a:t>
            </a:r>
            <a:r>
              <a:rPr lang="ko-KR" altLang="en-US" sz="700" dirty="0"/>
              <a:t>일</a:t>
            </a:r>
            <a:r>
              <a:rPr lang="en-US" altLang="ko-KR" sz="700" dirty="0"/>
              <a:t>] </a:t>
            </a:r>
            <a:r>
              <a:rPr lang="ko-KR" altLang="en-US" sz="700" dirty="0"/>
              <a:t>개장 전 확인하는 증권사별 추천 종목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BC4DB99-B9FA-4EC4-B6C5-43E0DDDA6AC8}"/>
              </a:ext>
            </a:extLst>
          </p:cNvPr>
          <p:cNvSpPr txBox="1"/>
          <p:nvPr/>
        </p:nvSpPr>
        <p:spPr>
          <a:xfrm>
            <a:off x="1516649" y="3875879"/>
            <a:ext cx="18078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시간 전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l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조회수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47 l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공유수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17D2669-69D9-49A1-9B56-56874AB1B6BD}"/>
              </a:ext>
            </a:extLst>
          </p:cNvPr>
          <p:cNvSpPr txBox="1"/>
          <p:nvPr/>
        </p:nvSpPr>
        <p:spPr>
          <a:xfrm>
            <a:off x="1514025" y="4355571"/>
            <a:ext cx="17943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[08</a:t>
            </a:r>
            <a:r>
              <a:rPr lang="ko-KR" altLang="en-US" sz="700" dirty="0"/>
              <a:t>월 </a:t>
            </a:r>
            <a:r>
              <a:rPr lang="en-US" altLang="ko-KR" sz="700" dirty="0"/>
              <a:t>04</a:t>
            </a:r>
            <a:r>
              <a:rPr lang="ko-KR" altLang="en-US" sz="700" dirty="0"/>
              <a:t>일</a:t>
            </a:r>
            <a:r>
              <a:rPr lang="en-US" altLang="ko-KR" sz="700" dirty="0"/>
              <a:t>] </a:t>
            </a:r>
            <a:r>
              <a:rPr lang="ko-KR" altLang="en-US" sz="700" dirty="0" err="1"/>
              <a:t>내일장</a:t>
            </a:r>
            <a:r>
              <a:rPr lang="ko-KR" altLang="en-US" sz="700" dirty="0"/>
              <a:t> 급등 테마 예고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1D1A955-2756-49BB-986B-0A4E44F5933E}"/>
              </a:ext>
            </a:extLst>
          </p:cNvPr>
          <p:cNvSpPr txBox="1"/>
          <p:nvPr/>
        </p:nvSpPr>
        <p:spPr>
          <a:xfrm>
            <a:off x="1514024" y="4684027"/>
            <a:ext cx="18078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시간 전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l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조회수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47 l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공유수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6C20DD8-35DF-4624-ABB4-C3B0232013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872"/>
          <a:stretch/>
        </p:blipFill>
        <p:spPr>
          <a:xfrm>
            <a:off x="1522413" y="5053602"/>
            <a:ext cx="2621507" cy="595978"/>
          </a:xfrm>
          <a:prstGeom prst="rect">
            <a:avLst/>
          </a:prstGeom>
        </p:spPr>
      </p:pic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98EB495-A203-4AE5-9327-125112DD4278}"/>
              </a:ext>
            </a:extLst>
          </p:cNvPr>
          <p:cNvSpPr/>
          <p:nvPr/>
        </p:nvSpPr>
        <p:spPr>
          <a:xfrm>
            <a:off x="5620534" y="1786056"/>
            <a:ext cx="2620790" cy="741550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085423AC-8EAA-469C-9A19-27DD7EA3F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60" t="27933" r="3498" b="67327"/>
          <a:stretch/>
        </p:blipFill>
        <p:spPr>
          <a:xfrm>
            <a:off x="7520129" y="1926051"/>
            <a:ext cx="604882" cy="416354"/>
          </a:xfrm>
          <a:prstGeom prst="rect">
            <a:avLst/>
          </a:prstGeom>
        </p:spPr>
      </p:pic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CD0EF856-5D83-4A7C-8ABD-4239B70E8D4E}"/>
              </a:ext>
            </a:extLst>
          </p:cNvPr>
          <p:cNvSpPr/>
          <p:nvPr/>
        </p:nvSpPr>
        <p:spPr>
          <a:xfrm>
            <a:off x="5617923" y="2596236"/>
            <a:ext cx="2620790" cy="741550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1178B18A-5741-4A67-B2AA-3F9F65C81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260" t="27933" r="3498" b="67327"/>
          <a:stretch/>
        </p:blipFill>
        <p:spPr>
          <a:xfrm>
            <a:off x="7517518" y="2736231"/>
            <a:ext cx="604882" cy="416354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C5900E12-F854-4920-ACD0-D545206EAB68}"/>
              </a:ext>
            </a:extLst>
          </p:cNvPr>
          <p:cNvSpPr txBox="1"/>
          <p:nvPr/>
        </p:nvSpPr>
        <p:spPr>
          <a:xfrm>
            <a:off x="5617924" y="1891188"/>
            <a:ext cx="179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[08</a:t>
            </a:r>
            <a:r>
              <a:rPr lang="ko-KR" altLang="en-US" sz="700" dirty="0"/>
              <a:t>월 </a:t>
            </a:r>
            <a:r>
              <a:rPr lang="en-US" altLang="ko-KR" sz="700" dirty="0"/>
              <a:t>04</a:t>
            </a:r>
            <a:r>
              <a:rPr lang="ko-KR" altLang="en-US" sz="700" dirty="0"/>
              <a:t>일</a:t>
            </a:r>
            <a:r>
              <a:rPr lang="en-US" altLang="ko-KR" sz="700" dirty="0"/>
              <a:t>] </a:t>
            </a:r>
            <a:r>
              <a:rPr lang="ko-KR" altLang="en-US" sz="700" dirty="0"/>
              <a:t>개장 전 확인하는 증권사별 추천 종목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27256F1-9553-4B70-BA6E-7B2D6BF383AD}"/>
              </a:ext>
            </a:extLst>
          </p:cNvPr>
          <p:cNvSpPr txBox="1"/>
          <p:nvPr/>
        </p:nvSpPr>
        <p:spPr>
          <a:xfrm>
            <a:off x="5617923" y="2219644"/>
            <a:ext cx="18078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시간 전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l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조회수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47 l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공유수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4B7A4B0-B6A4-4C07-9E04-87B50F25891C}"/>
              </a:ext>
            </a:extLst>
          </p:cNvPr>
          <p:cNvSpPr txBox="1"/>
          <p:nvPr/>
        </p:nvSpPr>
        <p:spPr>
          <a:xfrm>
            <a:off x="5615299" y="2699336"/>
            <a:ext cx="17943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/>
              <a:t>[08</a:t>
            </a:r>
            <a:r>
              <a:rPr lang="ko-KR" altLang="en-US" sz="700" dirty="0"/>
              <a:t>월 </a:t>
            </a:r>
            <a:r>
              <a:rPr lang="en-US" altLang="ko-KR" sz="700" dirty="0"/>
              <a:t>04</a:t>
            </a:r>
            <a:r>
              <a:rPr lang="ko-KR" altLang="en-US" sz="700" dirty="0"/>
              <a:t>일</a:t>
            </a:r>
            <a:r>
              <a:rPr lang="en-US" altLang="ko-KR" sz="700" dirty="0"/>
              <a:t>] </a:t>
            </a:r>
            <a:r>
              <a:rPr lang="ko-KR" altLang="en-US" sz="700" dirty="0" err="1"/>
              <a:t>내일장</a:t>
            </a:r>
            <a:r>
              <a:rPr lang="ko-KR" altLang="en-US" sz="700" dirty="0"/>
              <a:t> 급등 테마 예고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09B68A8-3525-423E-BFC3-706B9260B323}"/>
              </a:ext>
            </a:extLst>
          </p:cNvPr>
          <p:cNvSpPr txBox="1"/>
          <p:nvPr/>
        </p:nvSpPr>
        <p:spPr>
          <a:xfrm>
            <a:off x="5615298" y="3027792"/>
            <a:ext cx="18078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시간 전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l 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조회수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47 l </a:t>
            </a:r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공유수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 0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9928C8E6-FE2B-4785-A0D7-8CC579C9D35C}"/>
              </a:ext>
            </a:extLst>
          </p:cNvPr>
          <p:cNvSpPr txBox="1"/>
          <p:nvPr/>
        </p:nvSpPr>
        <p:spPr>
          <a:xfrm>
            <a:off x="6039633" y="3916624"/>
            <a:ext cx="1794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/>
              <a:t>기존 </a:t>
            </a:r>
            <a:r>
              <a:rPr lang="en-US" altLang="ko-KR" sz="700" dirty="0"/>
              <a:t>‘TODAY – </a:t>
            </a:r>
            <a:r>
              <a:rPr lang="ko-KR" altLang="en-US" sz="700" dirty="0" err="1"/>
              <a:t>펼쳐보기</a:t>
            </a:r>
            <a:r>
              <a:rPr lang="en-US" altLang="ko-KR" sz="700" dirty="0"/>
              <a:t>’</a:t>
            </a:r>
          </a:p>
          <a:p>
            <a:pPr algn="ctr"/>
            <a:r>
              <a:rPr lang="ko-KR" altLang="en-US" sz="700" dirty="0"/>
              <a:t>리스트 </a:t>
            </a:r>
            <a:r>
              <a:rPr lang="en-US" altLang="ko-KR" sz="700" dirty="0"/>
              <a:t>15</a:t>
            </a:r>
            <a:r>
              <a:rPr lang="ko-KR" altLang="en-US" sz="700" dirty="0"/>
              <a:t>개 표시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BA4A6DC-1FCE-4F44-8CCC-4C0833796DA1}"/>
              </a:ext>
            </a:extLst>
          </p:cNvPr>
          <p:cNvSpPr/>
          <p:nvPr/>
        </p:nvSpPr>
        <p:spPr>
          <a:xfrm>
            <a:off x="6929306" y="3505478"/>
            <a:ext cx="55852" cy="55852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82007440-7087-486C-9386-E1F4015A42E2}"/>
              </a:ext>
            </a:extLst>
          </p:cNvPr>
          <p:cNvSpPr/>
          <p:nvPr/>
        </p:nvSpPr>
        <p:spPr>
          <a:xfrm>
            <a:off x="6929306" y="3617423"/>
            <a:ext cx="55852" cy="55852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CBEA756F-9AEC-4223-A13B-46FAF9144551}"/>
              </a:ext>
            </a:extLst>
          </p:cNvPr>
          <p:cNvSpPr/>
          <p:nvPr/>
        </p:nvSpPr>
        <p:spPr>
          <a:xfrm>
            <a:off x="6929306" y="3734611"/>
            <a:ext cx="55852" cy="55852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E92919-ED16-4C5B-A917-A4439292FA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66" b="83460"/>
          <a:stretch/>
        </p:blipFill>
        <p:spPr>
          <a:xfrm>
            <a:off x="1522413" y="1584829"/>
            <a:ext cx="2629896" cy="25124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F254A71-A968-456D-9607-8B7132545B04}"/>
              </a:ext>
            </a:extLst>
          </p:cNvPr>
          <p:cNvSpPr txBox="1"/>
          <p:nvPr/>
        </p:nvSpPr>
        <p:spPr>
          <a:xfrm>
            <a:off x="1957866" y="1895461"/>
            <a:ext cx="160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 상관지수  </a:t>
            </a:r>
            <a:r>
              <a:rPr lang="en-US" altLang="ko-KR" sz="1400" b="1" dirty="0"/>
              <a:t>68 </a:t>
            </a:r>
            <a:r>
              <a:rPr lang="ko-KR" altLang="en-US" sz="800" dirty="0"/>
              <a:t>▲ </a:t>
            </a:r>
            <a:r>
              <a:rPr lang="en-US" altLang="ko-KR" sz="800" dirty="0"/>
              <a:t>2</a:t>
            </a:r>
            <a:endParaRPr lang="ko-KR" altLang="en-US" sz="1200" dirty="0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0C4AE4AE-9E20-4FAC-B299-99792FA113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1130" y="2050317"/>
            <a:ext cx="117303" cy="117303"/>
          </a:xfrm>
          <a:prstGeom prst="rect">
            <a:avLst/>
          </a:prstGeom>
        </p:spPr>
      </p:pic>
      <p:sp>
        <p:nvSpPr>
          <p:cNvPr id="72" name="말풍선: 사각형 71">
            <a:extLst>
              <a:ext uri="{FF2B5EF4-FFF2-40B4-BE49-F238E27FC236}">
                <a16:creationId xmlns:a16="http://schemas.microsoft.com/office/drawing/2014/main" id="{59CFFE29-91EA-4660-AD60-E7ED60248569}"/>
              </a:ext>
            </a:extLst>
          </p:cNvPr>
          <p:cNvSpPr/>
          <p:nvPr/>
        </p:nvSpPr>
        <p:spPr>
          <a:xfrm>
            <a:off x="3074088" y="2236756"/>
            <a:ext cx="1973517" cy="1120207"/>
          </a:xfrm>
          <a:prstGeom prst="wedgeRectCallout">
            <a:avLst>
              <a:gd name="adj1" fmla="val -25148"/>
              <a:gd name="adj2" fmla="val -61849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sz="700" b="1" dirty="0"/>
          </a:p>
          <a:p>
            <a:r>
              <a:rPr lang="ko-KR" altLang="en-US" sz="800" b="1" dirty="0"/>
              <a:t>상관지수</a:t>
            </a:r>
            <a:endParaRPr lang="en-US" altLang="ko-KR" sz="800" b="1" dirty="0"/>
          </a:p>
          <a:p>
            <a:endParaRPr lang="en-US" altLang="ko-KR" sz="800" b="1" dirty="0"/>
          </a:p>
          <a:p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코스피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(KOSPI)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와 나스닥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(NASDAQ)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의</a:t>
            </a:r>
            <a:endParaRPr lang="en-US" altLang="ko-KR" sz="7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지난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30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일간 지수 데이터를 상관계수 값을 구하고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100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을 곱한 값 입니다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en-US" altLang="ko-KR" sz="7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*100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에 가까울 수록 </a:t>
            </a:r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커플링</a:t>
            </a:r>
            <a:endParaRPr lang="en-US" altLang="ko-KR" sz="7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-100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에 가까울 수록 디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커플링</a:t>
            </a:r>
            <a:endParaRPr lang="en-US" altLang="ko-KR" sz="7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900" b="1" dirty="0"/>
          </a:p>
          <a:p>
            <a:endParaRPr lang="ko-KR" altLang="en-US" sz="900" b="1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9BA913C2-6B7F-40F9-B10D-9F6FE0BA067B}"/>
              </a:ext>
            </a:extLst>
          </p:cNvPr>
          <p:cNvSpPr/>
          <p:nvPr/>
        </p:nvSpPr>
        <p:spPr>
          <a:xfrm>
            <a:off x="3527803" y="1839604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3.2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21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59174"/>
              </p:ext>
            </p:extLst>
          </p:nvPr>
        </p:nvGraphicFramePr>
        <p:xfrm>
          <a:off x="9801510" y="768586"/>
          <a:ext cx="2258189" cy="372430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커뮤니티의 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이거어때요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], [</a:t>
                      </a:r>
                      <a:r>
                        <a:rPr lang="ko-KR" altLang="en-US" sz="800" b="1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손절해요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게시판의 게시글 들을 최신순으로 표시함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페이스북 형태로 사람들이 어떤 이야기를 간단하게 보여주기 위함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4.1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게시글 정보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표시내용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종목명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게시판 종류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이거어때요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손절해요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제목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작성자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조회수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기존과 동일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내용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텍스트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댓글 및 개수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*</a:t>
                      </a:r>
                      <a:r>
                        <a:rPr lang="ko-KR" altLang="en-US" sz="8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질문</a:t>
                      </a:r>
                      <a:r>
                        <a:rPr lang="en-US" altLang="ko-KR" sz="8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8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건의</a:t>
                      </a:r>
                      <a:r>
                        <a:rPr lang="en-US" altLang="ko-KR" sz="8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8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공지사항 내용은 표시하지 않음</a:t>
                      </a:r>
                      <a:endParaRPr lang="en-US" altLang="ko-KR" sz="8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정렬기준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최신순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정렬개수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15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그 후 스크롤링 시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로드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하여 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15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 표시</a:t>
                      </a:r>
                      <a:r>
                        <a:rPr lang="en-US" altLang="ko-KR" sz="8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게시글 클릭 시 해당 상세 내용 표시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hlinkClick r:id="rId2" action="ppaction://hlinksldjump"/>
                        </a:rPr>
                        <a:t>슬라이드 </a:t>
                      </a:r>
                      <a:r>
                        <a:rPr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hlinkClick r:id="rId2" action="ppaction://hlinksldjump"/>
                        </a:rPr>
                        <a:t>46 </a:t>
                      </a:r>
                      <a:r>
                        <a:rPr lang="ko-KR" altLang="en-US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참고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grpSp>
        <p:nvGrpSpPr>
          <p:cNvPr id="11" name="Phone">
            <a:extLst>
              <a:ext uri="{FF2B5EF4-FFF2-40B4-BE49-F238E27FC236}">
                <a16:creationId xmlns:a16="http://schemas.microsoft.com/office/drawing/2014/main" id="{E8AA1164-5868-4491-A2AD-0290041930A8}"/>
              </a:ext>
            </a:extLst>
          </p:cNvPr>
          <p:cNvGrpSpPr>
            <a:grpSpLocks noChangeAspect="1"/>
          </p:cNvGrpSpPr>
          <p:nvPr/>
        </p:nvGrpSpPr>
        <p:grpSpPr>
          <a:xfrm>
            <a:off x="1408520" y="768586"/>
            <a:ext cx="2842296" cy="5570901"/>
            <a:chOff x="595686" y="1262396"/>
            <a:chExt cx="2479208" cy="4859248"/>
          </a:xfrm>
        </p:grpSpPr>
        <p:sp>
          <p:nvSpPr>
            <p:cNvPr id="12" name="Case">
              <a:extLst>
                <a:ext uri="{FF2B5EF4-FFF2-40B4-BE49-F238E27FC236}">
                  <a16:creationId xmlns:a16="http://schemas.microsoft.com/office/drawing/2014/main" id="{0853F907-5891-4C51-B866-711789EF2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Button">
              <a:extLst>
                <a:ext uri="{FF2B5EF4-FFF2-40B4-BE49-F238E27FC236}">
                  <a16:creationId xmlns:a16="http://schemas.microsoft.com/office/drawing/2014/main" id="{F695680B-4D5F-4B3D-8C39-6DEB975A1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amera">
              <a:extLst>
                <a:ext uri="{FF2B5EF4-FFF2-40B4-BE49-F238E27FC236}">
                  <a16:creationId xmlns:a16="http://schemas.microsoft.com/office/drawing/2014/main" id="{4BE7C6FA-1DB2-4869-B25E-2FEA6F2C3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Speaker">
              <a:extLst>
                <a:ext uri="{FF2B5EF4-FFF2-40B4-BE49-F238E27FC236}">
                  <a16:creationId xmlns:a16="http://schemas.microsoft.com/office/drawing/2014/main" id="{E09679C4-39CA-4783-A96C-C9D7403BD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Display">
              <a:extLst>
                <a:ext uri="{FF2B5EF4-FFF2-40B4-BE49-F238E27FC236}">
                  <a16:creationId xmlns:a16="http://schemas.microsoft.com/office/drawing/2014/main" id="{F74F0D51-0127-4C42-B18D-6EB2E3CCC563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2543F4-8149-416C-A4BA-60B7C5311302}"/>
              </a:ext>
            </a:extLst>
          </p:cNvPr>
          <p:cNvSpPr/>
          <p:nvPr/>
        </p:nvSpPr>
        <p:spPr>
          <a:xfrm>
            <a:off x="1519269" y="565747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31CDDD8-E39D-479E-87CD-B8AE38FD3E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9269" y="565394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종목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커뮤니티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grpSp>
        <p:nvGrpSpPr>
          <p:cNvPr id="154" name="Phone">
            <a:extLst>
              <a:ext uri="{FF2B5EF4-FFF2-40B4-BE49-F238E27FC236}">
                <a16:creationId xmlns:a16="http://schemas.microsoft.com/office/drawing/2014/main" id="{51316189-F18E-4D8E-8CDC-E59966C58F86}"/>
              </a:ext>
            </a:extLst>
          </p:cNvPr>
          <p:cNvGrpSpPr>
            <a:grpSpLocks noChangeAspect="1"/>
          </p:cNvGrpSpPr>
          <p:nvPr/>
        </p:nvGrpSpPr>
        <p:grpSpPr>
          <a:xfrm>
            <a:off x="5509946" y="768586"/>
            <a:ext cx="2842296" cy="5570901"/>
            <a:chOff x="595686" y="1262396"/>
            <a:chExt cx="2479208" cy="4859248"/>
          </a:xfrm>
        </p:grpSpPr>
        <p:sp>
          <p:nvSpPr>
            <p:cNvPr id="155" name="Case">
              <a:extLst>
                <a:ext uri="{FF2B5EF4-FFF2-40B4-BE49-F238E27FC236}">
                  <a16:creationId xmlns:a16="http://schemas.microsoft.com/office/drawing/2014/main" id="{CFDCA642-11AF-41C7-80C9-F958D8F1D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Button">
              <a:extLst>
                <a:ext uri="{FF2B5EF4-FFF2-40B4-BE49-F238E27FC236}">
                  <a16:creationId xmlns:a16="http://schemas.microsoft.com/office/drawing/2014/main" id="{877C9D17-B12B-49C7-B631-22C841CE2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7" name="Camera">
              <a:extLst>
                <a:ext uri="{FF2B5EF4-FFF2-40B4-BE49-F238E27FC236}">
                  <a16:creationId xmlns:a16="http://schemas.microsoft.com/office/drawing/2014/main" id="{57C00C1B-0F6C-4D5F-994E-76B9D2C52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8" name="Speaker">
              <a:extLst>
                <a:ext uri="{FF2B5EF4-FFF2-40B4-BE49-F238E27FC236}">
                  <a16:creationId xmlns:a16="http://schemas.microsoft.com/office/drawing/2014/main" id="{8B103ACF-9383-430C-8BFF-EADFF66BE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Display">
              <a:extLst>
                <a:ext uri="{FF2B5EF4-FFF2-40B4-BE49-F238E27FC236}">
                  <a16:creationId xmlns:a16="http://schemas.microsoft.com/office/drawing/2014/main" id="{21BF2C8F-D51A-42BC-AB38-AF5E3665A169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C128D1D7-0A1A-4711-BF4C-BFFB90339195}"/>
              </a:ext>
            </a:extLst>
          </p:cNvPr>
          <p:cNvSpPr/>
          <p:nvPr/>
        </p:nvSpPr>
        <p:spPr>
          <a:xfrm>
            <a:off x="5617923" y="5654784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161" name="표 160">
            <a:extLst>
              <a:ext uri="{FF2B5EF4-FFF2-40B4-BE49-F238E27FC236}">
                <a16:creationId xmlns:a16="http://schemas.microsoft.com/office/drawing/2014/main" id="{E875C34F-E823-464A-BEE4-F0E823D8724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17923" y="5651258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종목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커뮤니티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08EC23A7-3655-4D54-8EC9-714FC25C9CB9}"/>
              </a:ext>
            </a:extLst>
          </p:cNvPr>
          <p:cNvSpPr txBox="1"/>
          <p:nvPr/>
        </p:nvSpPr>
        <p:spPr>
          <a:xfrm>
            <a:off x="2373592" y="233796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커뮤니티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5256CE-E984-4336-A5FB-EF9D0FCBF818}"/>
              </a:ext>
            </a:extLst>
          </p:cNvPr>
          <p:cNvSpPr txBox="1"/>
          <p:nvPr/>
        </p:nvSpPr>
        <p:spPr>
          <a:xfrm>
            <a:off x="3179834" y="233796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뉴스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F45B544-502A-4D45-BA1F-863A86417ABB}"/>
              </a:ext>
            </a:extLst>
          </p:cNvPr>
          <p:cNvSpPr txBox="1"/>
          <p:nvPr/>
        </p:nvSpPr>
        <p:spPr>
          <a:xfrm>
            <a:off x="1624481" y="233796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TODAY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779221-E5AE-45BB-9594-A492B7492C59}"/>
              </a:ext>
            </a:extLst>
          </p:cNvPr>
          <p:cNvCxnSpPr>
            <a:cxnSpLocks/>
          </p:cNvCxnSpPr>
          <p:nvPr/>
        </p:nvCxnSpPr>
        <p:spPr>
          <a:xfrm>
            <a:off x="2575421" y="2545019"/>
            <a:ext cx="461394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73F161A-DCE3-4EC9-9E6E-AD17D2A6E5E2}"/>
              </a:ext>
            </a:extLst>
          </p:cNvPr>
          <p:cNvSpPr/>
          <p:nvPr/>
        </p:nvSpPr>
        <p:spPr>
          <a:xfrm>
            <a:off x="1576355" y="2623539"/>
            <a:ext cx="2506618" cy="1319170"/>
          </a:xfrm>
          <a:prstGeom prst="roundRect">
            <a:avLst>
              <a:gd name="adj" fmla="val 7128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FB7CB-BF37-42D9-887C-5E9B95736866}"/>
              </a:ext>
            </a:extLst>
          </p:cNvPr>
          <p:cNvSpPr txBox="1"/>
          <p:nvPr/>
        </p:nvSpPr>
        <p:spPr>
          <a:xfrm>
            <a:off x="1600779" y="2691819"/>
            <a:ext cx="6291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삼성전자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B5CD4B9-8D10-4EF0-B0DB-D59616AE388F}"/>
              </a:ext>
            </a:extLst>
          </p:cNvPr>
          <p:cNvSpPr txBox="1"/>
          <p:nvPr/>
        </p:nvSpPr>
        <p:spPr>
          <a:xfrm>
            <a:off x="2023212" y="2691819"/>
            <a:ext cx="1157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err="1"/>
              <a:t>삼성바이오로직스</a:t>
            </a:r>
            <a:endParaRPr lang="ko-KR" altLang="en-US" sz="7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513E977-CA43-43C9-9F9C-400B4754554F}"/>
              </a:ext>
            </a:extLst>
          </p:cNvPr>
          <p:cNvSpPr txBox="1"/>
          <p:nvPr/>
        </p:nvSpPr>
        <p:spPr>
          <a:xfrm>
            <a:off x="2821607" y="2695345"/>
            <a:ext cx="1157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err="1"/>
              <a:t>삼성제</a:t>
            </a:r>
            <a:r>
              <a:rPr lang="en-US" altLang="ko-KR" sz="700" b="1" dirty="0"/>
              <a:t>2</a:t>
            </a:r>
            <a:r>
              <a:rPr lang="ko-KR" altLang="en-US" sz="700" b="1" dirty="0" err="1"/>
              <a:t>호스펙</a:t>
            </a:r>
            <a:endParaRPr lang="ko-KR" altLang="en-US" sz="7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41A325A-C849-4497-B4FE-22C9182FF210}"/>
              </a:ext>
            </a:extLst>
          </p:cNvPr>
          <p:cNvSpPr txBox="1"/>
          <p:nvPr/>
        </p:nvSpPr>
        <p:spPr>
          <a:xfrm>
            <a:off x="1600779" y="2911671"/>
            <a:ext cx="1855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슬슬 </a:t>
            </a:r>
            <a:r>
              <a:rPr lang="ko-KR" altLang="en-US" sz="1000" b="1" dirty="0" err="1"/>
              <a:t>쌍끌이</a:t>
            </a:r>
            <a:r>
              <a:rPr lang="ko-KR" altLang="en-US" sz="1000" b="1" dirty="0"/>
              <a:t> 매수 </a:t>
            </a:r>
            <a:r>
              <a:rPr lang="ko-KR" altLang="en-US" sz="1000" b="1" dirty="0" err="1"/>
              <a:t>가야죠</a:t>
            </a:r>
            <a:r>
              <a:rPr lang="en-US" altLang="ko-KR" sz="1000" b="1" dirty="0"/>
              <a:t>~</a:t>
            </a:r>
            <a:endParaRPr lang="ko-KR" altLang="en-US" sz="10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B6A0B5F-6E7F-47D1-B349-D1772CF14A57}"/>
              </a:ext>
            </a:extLst>
          </p:cNvPr>
          <p:cNvSpPr txBox="1"/>
          <p:nvPr/>
        </p:nvSpPr>
        <p:spPr>
          <a:xfrm>
            <a:off x="1602870" y="3131276"/>
            <a:ext cx="16946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Coco l 5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분 전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l 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조회수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8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32FBFCB-0DF1-4306-9C29-0250BCA6CC87}"/>
              </a:ext>
            </a:extLst>
          </p:cNvPr>
          <p:cNvSpPr txBox="1"/>
          <p:nvPr/>
        </p:nvSpPr>
        <p:spPr>
          <a:xfrm>
            <a:off x="1624481" y="3332671"/>
            <a:ext cx="24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이제 좀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42000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원 이상 좀 가자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~</a:t>
            </a:r>
          </a:p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내리라고 해도 내리지 않고 제대로 올라가지고 않으니 좀 </a:t>
            </a:r>
            <a:r>
              <a:rPr lang="ko-KR" altLang="en-US" sz="600" dirty="0" err="1">
                <a:solidFill>
                  <a:schemeClr val="bg1">
                    <a:lumMod val="65000"/>
                  </a:schemeClr>
                </a:solidFill>
              </a:rPr>
              <a:t>뻥둟리게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 한번 가자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~!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EE9B730-D833-4EE3-9F51-0AEB81C12CAC}"/>
              </a:ext>
            </a:extLst>
          </p:cNvPr>
          <p:cNvSpPr txBox="1"/>
          <p:nvPr/>
        </p:nvSpPr>
        <p:spPr>
          <a:xfrm>
            <a:off x="1671661" y="3736435"/>
            <a:ext cx="24113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댓글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) 1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2A394CD1-1968-4BFC-AF47-5667F76C32EB}"/>
              </a:ext>
            </a:extLst>
          </p:cNvPr>
          <p:cNvSpPr/>
          <p:nvPr/>
        </p:nvSpPr>
        <p:spPr>
          <a:xfrm>
            <a:off x="1576355" y="4033507"/>
            <a:ext cx="2506618" cy="1319170"/>
          </a:xfrm>
          <a:prstGeom prst="roundRect">
            <a:avLst>
              <a:gd name="adj" fmla="val 7128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7EA6BD8-906D-454E-B061-B619151DAF74}"/>
              </a:ext>
            </a:extLst>
          </p:cNvPr>
          <p:cNvSpPr txBox="1"/>
          <p:nvPr/>
        </p:nvSpPr>
        <p:spPr>
          <a:xfrm>
            <a:off x="1600778" y="4101787"/>
            <a:ext cx="11088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/>
              <a:t>JYP</a:t>
            </a:r>
            <a:r>
              <a:rPr lang="ko-KR" altLang="en-US" sz="700" b="1" dirty="0"/>
              <a:t>엔터테인먼트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835D5A1-0B9B-4A1B-A526-96C654BA9BED}"/>
              </a:ext>
            </a:extLst>
          </p:cNvPr>
          <p:cNvSpPr txBox="1"/>
          <p:nvPr/>
        </p:nvSpPr>
        <p:spPr>
          <a:xfrm>
            <a:off x="1600779" y="4321639"/>
            <a:ext cx="1855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옆동네는 잘만 오르는데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A81F410-C3E6-460F-BFEB-996AC01E017C}"/>
              </a:ext>
            </a:extLst>
          </p:cNvPr>
          <p:cNvSpPr txBox="1"/>
          <p:nvPr/>
        </p:nvSpPr>
        <p:spPr>
          <a:xfrm>
            <a:off x="1602870" y="4541244"/>
            <a:ext cx="16946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err="1">
                <a:solidFill>
                  <a:schemeClr val="bg1">
                    <a:lumMod val="65000"/>
                  </a:schemeClr>
                </a:solidFill>
              </a:rPr>
              <a:t>kokoo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 l 13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분 전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l 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조회수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10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18D426F-C14F-4EF5-B415-1FF9C730DD1B}"/>
              </a:ext>
            </a:extLst>
          </p:cNvPr>
          <p:cNvSpPr txBox="1"/>
          <p:nvPr/>
        </p:nvSpPr>
        <p:spPr>
          <a:xfrm>
            <a:off x="1624481" y="4767806"/>
            <a:ext cx="24113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상한가 한번 찍자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0FFB63-88E1-439E-8D56-E901F53A9EA4}"/>
              </a:ext>
            </a:extLst>
          </p:cNvPr>
          <p:cNvSpPr txBox="1"/>
          <p:nvPr/>
        </p:nvSpPr>
        <p:spPr>
          <a:xfrm>
            <a:off x="1671661" y="5146403"/>
            <a:ext cx="24113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댓글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) 18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E7F0448-57B4-4FE2-B896-2952D3B32741}"/>
              </a:ext>
            </a:extLst>
          </p:cNvPr>
          <p:cNvSpPr txBox="1"/>
          <p:nvPr/>
        </p:nvSpPr>
        <p:spPr>
          <a:xfrm>
            <a:off x="3482492" y="2631594"/>
            <a:ext cx="6358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00" b="1">
                <a:solidFill>
                  <a:schemeClr val="tx1">
                    <a:lumMod val="65000"/>
                    <a:lumOff val="35000"/>
                  </a:schemeClr>
                </a:solidFill>
              </a:rPr>
              <a:t>이거어때요</a:t>
            </a:r>
            <a:endParaRPr lang="ko-KR" altLang="en-US" sz="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6429B47-3E98-4D1E-B06D-5C687F6AE5AE}"/>
              </a:ext>
            </a:extLst>
          </p:cNvPr>
          <p:cNvSpPr txBox="1"/>
          <p:nvPr/>
        </p:nvSpPr>
        <p:spPr>
          <a:xfrm>
            <a:off x="3492718" y="4067147"/>
            <a:ext cx="6358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00" b="1">
                <a:solidFill>
                  <a:schemeClr val="tx1">
                    <a:lumMod val="65000"/>
                    <a:lumOff val="35000"/>
                  </a:schemeClr>
                </a:solidFill>
              </a:rPr>
              <a:t>손절해요</a:t>
            </a:r>
            <a:endParaRPr lang="ko-KR" altLang="en-US" sz="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417F4155-816C-4815-8228-3EE668BBD7A7}"/>
              </a:ext>
            </a:extLst>
          </p:cNvPr>
          <p:cNvSpPr/>
          <p:nvPr/>
        </p:nvSpPr>
        <p:spPr>
          <a:xfrm>
            <a:off x="5680255" y="1244687"/>
            <a:ext cx="2506618" cy="1319170"/>
          </a:xfrm>
          <a:prstGeom prst="roundRect">
            <a:avLst>
              <a:gd name="adj" fmla="val 7128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79A110B-5341-43BE-81B3-E83A84C56A5D}"/>
              </a:ext>
            </a:extLst>
          </p:cNvPr>
          <p:cNvSpPr txBox="1"/>
          <p:nvPr/>
        </p:nvSpPr>
        <p:spPr>
          <a:xfrm>
            <a:off x="5704679" y="1312967"/>
            <a:ext cx="62917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/>
              <a:t>삼성전자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7EAE961-BFC8-4ACE-8CFA-164B40B103AE}"/>
              </a:ext>
            </a:extLst>
          </p:cNvPr>
          <p:cNvSpPr txBox="1"/>
          <p:nvPr/>
        </p:nvSpPr>
        <p:spPr>
          <a:xfrm>
            <a:off x="6127112" y="1312967"/>
            <a:ext cx="1157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err="1"/>
              <a:t>삼성바이오로직스</a:t>
            </a:r>
            <a:endParaRPr lang="ko-KR" altLang="en-US" sz="700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207EA5F-CEC4-4720-82B9-16E5F76B966F}"/>
              </a:ext>
            </a:extLst>
          </p:cNvPr>
          <p:cNvSpPr txBox="1"/>
          <p:nvPr/>
        </p:nvSpPr>
        <p:spPr>
          <a:xfrm>
            <a:off x="6925507" y="1316493"/>
            <a:ext cx="115780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err="1"/>
              <a:t>삼성제</a:t>
            </a:r>
            <a:r>
              <a:rPr lang="en-US" altLang="ko-KR" sz="700" b="1" dirty="0"/>
              <a:t>2</a:t>
            </a:r>
            <a:r>
              <a:rPr lang="ko-KR" altLang="en-US" sz="700" b="1" dirty="0" err="1"/>
              <a:t>호스펙</a:t>
            </a:r>
            <a:endParaRPr lang="ko-KR" altLang="en-US" sz="7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2046725-8807-4984-ACC9-BBB7207DA9EE}"/>
              </a:ext>
            </a:extLst>
          </p:cNvPr>
          <p:cNvSpPr txBox="1"/>
          <p:nvPr/>
        </p:nvSpPr>
        <p:spPr>
          <a:xfrm>
            <a:off x="5704679" y="1532819"/>
            <a:ext cx="1855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슬슬 </a:t>
            </a:r>
            <a:r>
              <a:rPr lang="ko-KR" altLang="en-US" sz="1000" b="1" dirty="0" err="1"/>
              <a:t>쌍끌이</a:t>
            </a:r>
            <a:r>
              <a:rPr lang="ko-KR" altLang="en-US" sz="1000" b="1" dirty="0"/>
              <a:t> 매수 </a:t>
            </a:r>
            <a:r>
              <a:rPr lang="ko-KR" altLang="en-US" sz="1000" b="1" dirty="0" err="1"/>
              <a:t>가야죠</a:t>
            </a:r>
            <a:r>
              <a:rPr lang="en-US" altLang="ko-KR" sz="1000" b="1" dirty="0"/>
              <a:t>~</a:t>
            </a:r>
            <a:endParaRPr lang="ko-KR" altLang="en-US" sz="10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208ABF0-7CE5-465A-BC52-669DE0139231}"/>
              </a:ext>
            </a:extLst>
          </p:cNvPr>
          <p:cNvSpPr txBox="1"/>
          <p:nvPr/>
        </p:nvSpPr>
        <p:spPr>
          <a:xfrm>
            <a:off x="5706770" y="1752424"/>
            <a:ext cx="16946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Coco l 5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분 전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l 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조회수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8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78A0453-6B3E-4CB6-B113-E5894DDE262A}"/>
              </a:ext>
            </a:extLst>
          </p:cNvPr>
          <p:cNvSpPr txBox="1"/>
          <p:nvPr/>
        </p:nvSpPr>
        <p:spPr>
          <a:xfrm>
            <a:off x="5728381" y="1953819"/>
            <a:ext cx="241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이제 좀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42000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원 이상 좀 가자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~</a:t>
            </a:r>
          </a:p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내리라고 해도 내리지 않고 제대로 올라가지고 않으니 좀 </a:t>
            </a:r>
            <a:r>
              <a:rPr lang="ko-KR" altLang="en-US" sz="600" dirty="0" err="1">
                <a:solidFill>
                  <a:schemeClr val="bg1">
                    <a:lumMod val="65000"/>
                  </a:schemeClr>
                </a:solidFill>
              </a:rPr>
              <a:t>뻥둟리게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 한번 가자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~!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2B7257D-1FDC-4DF0-8CE4-D6AF2C1ECC42}"/>
              </a:ext>
            </a:extLst>
          </p:cNvPr>
          <p:cNvSpPr txBox="1"/>
          <p:nvPr/>
        </p:nvSpPr>
        <p:spPr>
          <a:xfrm>
            <a:off x="5775561" y="2357583"/>
            <a:ext cx="24113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댓글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) 1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F9DB910E-44DF-436E-848C-9687F242B7E0}"/>
              </a:ext>
            </a:extLst>
          </p:cNvPr>
          <p:cNvSpPr/>
          <p:nvPr/>
        </p:nvSpPr>
        <p:spPr>
          <a:xfrm>
            <a:off x="5680255" y="2654655"/>
            <a:ext cx="2506618" cy="1319170"/>
          </a:xfrm>
          <a:prstGeom prst="roundRect">
            <a:avLst>
              <a:gd name="adj" fmla="val 7128"/>
            </a:avLst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5849ECE-8A50-41B6-AC40-D5272CC0A6E9}"/>
              </a:ext>
            </a:extLst>
          </p:cNvPr>
          <p:cNvSpPr txBox="1"/>
          <p:nvPr/>
        </p:nvSpPr>
        <p:spPr>
          <a:xfrm>
            <a:off x="5704678" y="2722935"/>
            <a:ext cx="110886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/>
              <a:t>JYP</a:t>
            </a:r>
            <a:r>
              <a:rPr lang="ko-KR" altLang="en-US" sz="700" b="1" dirty="0"/>
              <a:t>엔터테인먼트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AC64FFF-1DCC-4F5C-8DDD-AD5DD884CB39}"/>
              </a:ext>
            </a:extLst>
          </p:cNvPr>
          <p:cNvSpPr txBox="1"/>
          <p:nvPr/>
        </p:nvSpPr>
        <p:spPr>
          <a:xfrm>
            <a:off x="5704679" y="2942787"/>
            <a:ext cx="18554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옆동네는 잘만 오르는데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337C78A-D9E6-477D-8A73-4786DCC04204}"/>
              </a:ext>
            </a:extLst>
          </p:cNvPr>
          <p:cNvSpPr txBox="1"/>
          <p:nvPr/>
        </p:nvSpPr>
        <p:spPr>
          <a:xfrm>
            <a:off x="5706770" y="3162392"/>
            <a:ext cx="169469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" dirty="0" err="1">
                <a:solidFill>
                  <a:schemeClr val="bg1">
                    <a:lumMod val="65000"/>
                  </a:schemeClr>
                </a:solidFill>
              </a:rPr>
              <a:t>kokoo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 l 13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분 전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l 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조회수 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10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6594C7D-7367-49F5-8262-8696D2113A28}"/>
              </a:ext>
            </a:extLst>
          </p:cNvPr>
          <p:cNvSpPr txBox="1"/>
          <p:nvPr/>
        </p:nvSpPr>
        <p:spPr>
          <a:xfrm>
            <a:off x="5728381" y="3388954"/>
            <a:ext cx="24113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상한가 한번 찍자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CDFA493-A678-44AF-87C9-07D9E0DE46A6}"/>
              </a:ext>
            </a:extLst>
          </p:cNvPr>
          <p:cNvSpPr txBox="1"/>
          <p:nvPr/>
        </p:nvSpPr>
        <p:spPr>
          <a:xfrm>
            <a:off x="5775561" y="3767551"/>
            <a:ext cx="24113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600" dirty="0">
                <a:solidFill>
                  <a:schemeClr val="bg1">
                    <a:lumMod val="65000"/>
                  </a:schemeClr>
                </a:solidFill>
              </a:rPr>
              <a:t>댓글</a:t>
            </a: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) 18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D21451-FFC1-46DF-93B0-2C6147D0E9BC}"/>
              </a:ext>
            </a:extLst>
          </p:cNvPr>
          <p:cNvSpPr txBox="1"/>
          <p:nvPr/>
        </p:nvSpPr>
        <p:spPr>
          <a:xfrm>
            <a:off x="7586392" y="1252742"/>
            <a:ext cx="6358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00" b="1">
                <a:solidFill>
                  <a:schemeClr val="tx1">
                    <a:lumMod val="65000"/>
                    <a:lumOff val="35000"/>
                  </a:schemeClr>
                </a:solidFill>
              </a:rPr>
              <a:t>이거어때요</a:t>
            </a:r>
            <a:endParaRPr lang="ko-KR" altLang="en-US" sz="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C2B9E76-46A8-46AE-9769-18062A6A6023}"/>
              </a:ext>
            </a:extLst>
          </p:cNvPr>
          <p:cNvSpPr txBox="1"/>
          <p:nvPr/>
        </p:nvSpPr>
        <p:spPr>
          <a:xfrm>
            <a:off x="7596618" y="2688295"/>
            <a:ext cx="63587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00" b="1">
                <a:solidFill>
                  <a:schemeClr val="tx1">
                    <a:lumMod val="65000"/>
                    <a:lumOff val="35000"/>
                  </a:schemeClr>
                </a:solidFill>
              </a:rPr>
              <a:t>손절해요</a:t>
            </a:r>
            <a:endParaRPr lang="ko-KR" altLang="en-US" sz="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2DB42D3-D4BB-416B-8187-2599D8AA2460}"/>
              </a:ext>
            </a:extLst>
          </p:cNvPr>
          <p:cNvSpPr txBox="1"/>
          <p:nvPr/>
        </p:nvSpPr>
        <p:spPr>
          <a:xfrm>
            <a:off x="6039633" y="4470298"/>
            <a:ext cx="17943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/>
              <a:t>최신순</a:t>
            </a:r>
            <a:r>
              <a:rPr lang="en-US" altLang="ko-KR" sz="700" dirty="0"/>
              <a:t>15</a:t>
            </a:r>
            <a:r>
              <a:rPr lang="ko-KR" altLang="en-US" sz="700" dirty="0"/>
              <a:t>개 표시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2A5957F-8123-4CAA-B91F-C8BDEBC2BA87}"/>
              </a:ext>
            </a:extLst>
          </p:cNvPr>
          <p:cNvSpPr/>
          <p:nvPr/>
        </p:nvSpPr>
        <p:spPr>
          <a:xfrm>
            <a:off x="6929306" y="4059152"/>
            <a:ext cx="55852" cy="55852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CCBEA989-92C6-4B35-BE0E-A31CE8BB9361}"/>
              </a:ext>
            </a:extLst>
          </p:cNvPr>
          <p:cNvSpPr/>
          <p:nvPr/>
        </p:nvSpPr>
        <p:spPr>
          <a:xfrm>
            <a:off x="6929306" y="4171097"/>
            <a:ext cx="55852" cy="55852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D45203F0-A8D0-40CC-8F40-65054AC6B9E1}"/>
              </a:ext>
            </a:extLst>
          </p:cNvPr>
          <p:cNvSpPr/>
          <p:nvPr/>
        </p:nvSpPr>
        <p:spPr>
          <a:xfrm>
            <a:off x="6929306" y="4288285"/>
            <a:ext cx="55852" cy="55852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87FE3F1-CC58-4CD2-AED8-AE4FD8B33F1F}"/>
              </a:ext>
            </a:extLst>
          </p:cNvPr>
          <p:cNvSpPr txBox="1"/>
          <p:nvPr/>
        </p:nvSpPr>
        <p:spPr>
          <a:xfrm>
            <a:off x="1554060" y="1345582"/>
            <a:ext cx="154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노다지 주식정보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BFD8E41-13AF-4E89-93A2-1942CD61381F}"/>
              </a:ext>
            </a:extLst>
          </p:cNvPr>
          <p:cNvSpPr/>
          <p:nvPr/>
        </p:nvSpPr>
        <p:spPr>
          <a:xfrm>
            <a:off x="3385703" y="1369997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검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8043346A-AC57-466B-B4A6-BF43BAE6DE01}"/>
              </a:ext>
            </a:extLst>
          </p:cNvPr>
          <p:cNvSpPr/>
          <p:nvPr/>
        </p:nvSpPr>
        <p:spPr>
          <a:xfrm>
            <a:off x="3644042" y="1369997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포</a:t>
            </a: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1271B26E-B57C-4C23-95AD-B2150E2C67A8}"/>
              </a:ext>
            </a:extLst>
          </p:cNvPr>
          <p:cNvSpPr/>
          <p:nvPr/>
        </p:nvSpPr>
        <p:spPr>
          <a:xfrm>
            <a:off x="3896101" y="1369997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/>
              <a:t>My</a:t>
            </a:r>
            <a:endParaRPr lang="ko-KR" altLang="en-US" sz="6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FDF06D9-EF6C-46C0-AB97-103A2F5E6575}"/>
              </a:ext>
            </a:extLst>
          </p:cNvPr>
          <p:cNvSpPr txBox="1"/>
          <p:nvPr/>
        </p:nvSpPr>
        <p:spPr>
          <a:xfrm>
            <a:off x="1624481" y="1891563"/>
            <a:ext cx="81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</a:rPr>
              <a:t>한국증시</a:t>
            </a:r>
            <a:endParaRPr lang="en-US" altLang="ko-KR" sz="7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</a:rPr>
              <a:t>미국증시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E62862C4-2230-4EF0-859D-1A21F4D5C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66" b="83460"/>
          <a:stretch/>
        </p:blipFill>
        <p:spPr>
          <a:xfrm>
            <a:off x="1522413" y="1584829"/>
            <a:ext cx="2629896" cy="251249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E3005798-CFDA-411B-83D9-C2BE7BCA5AEE}"/>
              </a:ext>
            </a:extLst>
          </p:cNvPr>
          <p:cNvSpPr txBox="1"/>
          <p:nvPr/>
        </p:nvSpPr>
        <p:spPr>
          <a:xfrm>
            <a:off x="1957866" y="1895461"/>
            <a:ext cx="160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 상관지수  </a:t>
            </a:r>
            <a:r>
              <a:rPr lang="en-US" altLang="ko-KR" sz="1400" b="1" dirty="0"/>
              <a:t>68 </a:t>
            </a:r>
            <a:r>
              <a:rPr lang="ko-KR" altLang="en-US" sz="800" dirty="0"/>
              <a:t>▲ </a:t>
            </a:r>
            <a:r>
              <a:rPr lang="en-US" altLang="ko-KR" sz="800" dirty="0"/>
              <a:t>2</a:t>
            </a:r>
            <a:endParaRPr lang="ko-KR" altLang="en-US" sz="1200" dirty="0"/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8E63B56E-76BB-4505-BDBB-4907B1CD5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130" y="2050317"/>
            <a:ext cx="117303" cy="117303"/>
          </a:xfrm>
          <a:prstGeom prst="rect">
            <a:avLst/>
          </a:prstGeom>
        </p:spPr>
      </p:pic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D79E689C-2765-4C37-BAA7-9DA4D5D9472C}"/>
              </a:ext>
            </a:extLst>
          </p:cNvPr>
          <p:cNvSpPr/>
          <p:nvPr/>
        </p:nvSpPr>
        <p:spPr>
          <a:xfrm>
            <a:off x="2351131" y="2176829"/>
            <a:ext cx="296517" cy="180194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97566693-9202-4547-9B32-E65E408A9AF3}"/>
              </a:ext>
            </a:extLst>
          </p:cNvPr>
          <p:cNvSpPr/>
          <p:nvPr/>
        </p:nvSpPr>
        <p:spPr>
          <a:xfrm>
            <a:off x="1447110" y="2564476"/>
            <a:ext cx="296517" cy="180194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4.1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14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6718148"/>
              </p:ext>
            </p:extLst>
          </p:nvPr>
        </p:nvGraphicFramePr>
        <p:xfrm>
          <a:off x="9801510" y="768586"/>
          <a:ext cx="2258189" cy="116398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뉴스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증권가 뉴스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– ‘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전체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메뉴 탭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기능과 동일함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차이점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카테고리 삭제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grpSp>
        <p:nvGrpSpPr>
          <p:cNvPr id="11" name="Phone">
            <a:extLst>
              <a:ext uri="{FF2B5EF4-FFF2-40B4-BE49-F238E27FC236}">
                <a16:creationId xmlns:a16="http://schemas.microsoft.com/office/drawing/2014/main" id="{E8AA1164-5868-4491-A2AD-0290041930A8}"/>
              </a:ext>
            </a:extLst>
          </p:cNvPr>
          <p:cNvGrpSpPr>
            <a:grpSpLocks noChangeAspect="1"/>
          </p:cNvGrpSpPr>
          <p:nvPr/>
        </p:nvGrpSpPr>
        <p:grpSpPr>
          <a:xfrm>
            <a:off x="1408520" y="768586"/>
            <a:ext cx="2842296" cy="5570901"/>
            <a:chOff x="595686" y="1262396"/>
            <a:chExt cx="2479208" cy="4859248"/>
          </a:xfrm>
        </p:grpSpPr>
        <p:sp>
          <p:nvSpPr>
            <p:cNvPr id="12" name="Case">
              <a:extLst>
                <a:ext uri="{FF2B5EF4-FFF2-40B4-BE49-F238E27FC236}">
                  <a16:creationId xmlns:a16="http://schemas.microsoft.com/office/drawing/2014/main" id="{0853F907-5891-4C51-B866-711789EF2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Button">
              <a:extLst>
                <a:ext uri="{FF2B5EF4-FFF2-40B4-BE49-F238E27FC236}">
                  <a16:creationId xmlns:a16="http://schemas.microsoft.com/office/drawing/2014/main" id="{F695680B-4D5F-4B3D-8C39-6DEB975A1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amera">
              <a:extLst>
                <a:ext uri="{FF2B5EF4-FFF2-40B4-BE49-F238E27FC236}">
                  <a16:creationId xmlns:a16="http://schemas.microsoft.com/office/drawing/2014/main" id="{4BE7C6FA-1DB2-4869-B25E-2FEA6F2C3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Speaker">
              <a:extLst>
                <a:ext uri="{FF2B5EF4-FFF2-40B4-BE49-F238E27FC236}">
                  <a16:creationId xmlns:a16="http://schemas.microsoft.com/office/drawing/2014/main" id="{E09679C4-39CA-4783-A96C-C9D7403BD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Display">
              <a:extLst>
                <a:ext uri="{FF2B5EF4-FFF2-40B4-BE49-F238E27FC236}">
                  <a16:creationId xmlns:a16="http://schemas.microsoft.com/office/drawing/2014/main" id="{F74F0D51-0127-4C42-B18D-6EB2E3CCC563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2543F4-8149-416C-A4BA-60B7C5311302}"/>
              </a:ext>
            </a:extLst>
          </p:cNvPr>
          <p:cNvSpPr/>
          <p:nvPr/>
        </p:nvSpPr>
        <p:spPr>
          <a:xfrm>
            <a:off x="1519269" y="565747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31CDDD8-E39D-479E-87CD-B8AE38FD3E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9269" y="565394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종목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커뮤니티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08EC23A7-3655-4D54-8EC9-714FC25C9CB9}"/>
              </a:ext>
            </a:extLst>
          </p:cNvPr>
          <p:cNvSpPr txBox="1"/>
          <p:nvPr/>
        </p:nvSpPr>
        <p:spPr>
          <a:xfrm>
            <a:off x="2373592" y="233796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커뮤니티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95256CE-E984-4336-A5FB-EF9D0FCBF818}"/>
              </a:ext>
            </a:extLst>
          </p:cNvPr>
          <p:cNvSpPr txBox="1"/>
          <p:nvPr/>
        </p:nvSpPr>
        <p:spPr>
          <a:xfrm>
            <a:off x="3179834" y="233796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뉴스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F45B544-502A-4D45-BA1F-863A86417ABB}"/>
              </a:ext>
            </a:extLst>
          </p:cNvPr>
          <p:cNvSpPr txBox="1"/>
          <p:nvPr/>
        </p:nvSpPr>
        <p:spPr>
          <a:xfrm>
            <a:off x="1624481" y="233796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TODAY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E779221-E5AE-45BB-9594-A492B7492C59}"/>
              </a:ext>
            </a:extLst>
          </p:cNvPr>
          <p:cNvCxnSpPr>
            <a:cxnSpLocks/>
          </p:cNvCxnSpPr>
          <p:nvPr/>
        </p:nvCxnSpPr>
        <p:spPr>
          <a:xfrm>
            <a:off x="3397543" y="2545019"/>
            <a:ext cx="461394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그림 69">
            <a:extLst>
              <a:ext uri="{FF2B5EF4-FFF2-40B4-BE49-F238E27FC236}">
                <a16:creationId xmlns:a16="http://schemas.microsoft.com/office/drawing/2014/main" id="{45DF03F6-8EE7-4A54-8EF9-44155300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4" t="28678" r="2168" b="9642"/>
          <a:stretch/>
        </p:blipFill>
        <p:spPr>
          <a:xfrm>
            <a:off x="1516492" y="2599082"/>
            <a:ext cx="2620790" cy="30304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67D8F3-7C42-4936-9D56-4BA419E3FD75}"/>
              </a:ext>
            </a:extLst>
          </p:cNvPr>
          <p:cNvSpPr txBox="1"/>
          <p:nvPr/>
        </p:nvSpPr>
        <p:spPr>
          <a:xfrm>
            <a:off x="1554060" y="1345582"/>
            <a:ext cx="154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노다지 주식정보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0DF3875-D929-4D5B-88A1-3A69284695D1}"/>
              </a:ext>
            </a:extLst>
          </p:cNvPr>
          <p:cNvSpPr/>
          <p:nvPr/>
        </p:nvSpPr>
        <p:spPr>
          <a:xfrm>
            <a:off x="3385703" y="1369997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검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EEA2278-2AE0-4865-82A6-78467D23CBCC}"/>
              </a:ext>
            </a:extLst>
          </p:cNvPr>
          <p:cNvSpPr/>
          <p:nvPr/>
        </p:nvSpPr>
        <p:spPr>
          <a:xfrm>
            <a:off x="3644042" y="1369997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포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46512B17-91A1-4AC4-BBDB-7DCDAB69BDB7}"/>
              </a:ext>
            </a:extLst>
          </p:cNvPr>
          <p:cNvSpPr/>
          <p:nvPr/>
        </p:nvSpPr>
        <p:spPr>
          <a:xfrm>
            <a:off x="3896101" y="1369997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/>
              <a:t>My</a:t>
            </a:r>
            <a:endParaRPr lang="ko-KR" altLang="en-US" sz="6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78270CF-806A-4BB1-85B9-002AD62FA427}"/>
              </a:ext>
            </a:extLst>
          </p:cNvPr>
          <p:cNvSpPr txBox="1"/>
          <p:nvPr/>
        </p:nvSpPr>
        <p:spPr>
          <a:xfrm>
            <a:off x="1624481" y="1891563"/>
            <a:ext cx="819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</a:rPr>
              <a:t>한국증시</a:t>
            </a:r>
            <a:endParaRPr lang="en-US" altLang="ko-KR" sz="7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700" b="1" dirty="0">
                <a:solidFill>
                  <a:schemeClr val="bg1">
                    <a:lumMod val="50000"/>
                  </a:schemeClr>
                </a:solidFill>
              </a:rPr>
              <a:t>미국증시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97A54AB-52FB-45B4-A732-B7A0151A96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66" b="83460"/>
          <a:stretch/>
        </p:blipFill>
        <p:spPr>
          <a:xfrm>
            <a:off x="1522413" y="1584829"/>
            <a:ext cx="2629896" cy="25124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8605557-70BD-416D-9EBA-F3790F9CDD46}"/>
              </a:ext>
            </a:extLst>
          </p:cNvPr>
          <p:cNvSpPr txBox="1"/>
          <p:nvPr/>
        </p:nvSpPr>
        <p:spPr>
          <a:xfrm>
            <a:off x="1957866" y="1895461"/>
            <a:ext cx="160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b="1" dirty="0"/>
              <a:t> 상관지수  </a:t>
            </a:r>
            <a:r>
              <a:rPr lang="en-US" altLang="ko-KR" sz="1400" b="1" dirty="0"/>
              <a:t>68 </a:t>
            </a:r>
            <a:r>
              <a:rPr lang="ko-KR" altLang="en-US" sz="800" dirty="0"/>
              <a:t>▲ </a:t>
            </a:r>
            <a:r>
              <a:rPr lang="en-US" altLang="ko-KR" sz="800" dirty="0"/>
              <a:t>2</a:t>
            </a:r>
            <a:endParaRPr lang="ko-KR" altLang="en-US" sz="1200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F8DB6827-CC95-4DF8-8C33-AD819F957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130" y="2050317"/>
            <a:ext cx="117303" cy="117303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7CC89DF-556A-4167-8CA4-974DF97B440B}"/>
              </a:ext>
            </a:extLst>
          </p:cNvPr>
          <p:cNvSpPr/>
          <p:nvPr/>
        </p:nvSpPr>
        <p:spPr>
          <a:xfrm>
            <a:off x="3194088" y="2230099"/>
            <a:ext cx="296517" cy="180194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86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5919831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922780"/>
              </p:ext>
            </p:extLst>
          </p:nvPr>
        </p:nvGraphicFramePr>
        <p:xfrm>
          <a:off x="9801510" y="768586"/>
          <a:ext cx="2258189" cy="567215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코스피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나스닥의 상관지수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한국증시와 미국 증시 간에 상관관계를 수치화여 표시함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의도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유저들에게 유의미하고 흥미로운 컨텐츠를 제공함으로써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재접속율을 높이고 이탈율을 낮추기 위함</a:t>
                      </a: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데이터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조회된 날짜 기준으로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전일 마감 지수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부터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전일로 부터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일 전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까지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한국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미국 증시를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일간 데이터를 통해 상관계수를 구함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업데이트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한국시간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06:30 am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의도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미국증시 거래 시간이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06:00 am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에 종료함으로써 시간이 지난 후에 데이터 값을 받아와 비교 할 수 있기 때문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API: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hlinkClick r:id="rId10"/>
                        </a:rPr>
                        <a:t>https://github.com/FinanceData/FinanceDataReader/wiki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상관지수 공식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hlinkClick r:id="rId11"/>
                        </a:rPr>
                        <a:t>https://terms.naver.com/entry.naver?docId=1924171&amp;cid=42125&amp;categoryId=42125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엑셀의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CORREL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함수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= (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상관계수 값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소수점 둘째자리 까지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x 100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상관지수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최솟값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-100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최대값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100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상관지수 색상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-100 ~ -1 :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블루계열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2.                0 :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검은색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 startAt="3"/>
                      </a:pP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1 ~ 100 :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빨강계열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 startAt="3"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상관지수 등락률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상승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▲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빨강계열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    0(-) :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검은색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하락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▼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블루계열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20E4CDD-E1C7-4BAE-86EF-7507DA927739}"/>
              </a:ext>
            </a:extLst>
          </p:cNvPr>
          <p:cNvSpPr/>
          <p:nvPr/>
        </p:nvSpPr>
        <p:spPr>
          <a:xfrm>
            <a:off x="137438" y="1606761"/>
            <a:ext cx="9070208" cy="4289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5400000">
              <a:off x="4681743" y="2199833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7ACBBBD-DA08-47CD-BE33-A2C10F13271A}"/>
              </a:ext>
            </a:extLst>
          </p:cNvPr>
          <p:cNvSpPr txBox="1"/>
          <p:nvPr/>
        </p:nvSpPr>
        <p:spPr>
          <a:xfrm>
            <a:off x="1190208" y="1659524"/>
            <a:ext cx="83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한국증시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ko-KR" altLang="en-US" sz="900" dirty="0">
                <a:solidFill>
                  <a:schemeClr val="bg1"/>
                </a:solidFill>
              </a:rPr>
              <a:t>미국증시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FD851-AC91-4FD2-BC76-2114701091C6}"/>
              </a:ext>
            </a:extLst>
          </p:cNvPr>
          <p:cNvSpPr txBox="1"/>
          <p:nvPr/>
        </p:nvSpPr>
        <p:spPr>
          <a:xfrm>
            <a:off x="1755391" y="1666433"/>
            <a:ext cx="160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 상관지수  </a:t>
            </a:r>
            <a:r>
              <a:rPr lang="en-US" altLang="ko-KR" sz="1400" b="1" dirty="0">
                <a:solidFill>
                  <a:schemeClr val="bg1"/>
                </a:solidFill>
              </a:rPr>
              <a:t>68 </a:t>
            </a:r>
            <a:r>
              <a:rPr lang="ko-KR" altLang="en-US" sz="800" dirty="0">
                <a:solidFill>
                  <a:schemeClr val="bg1"/>
                </a:solidFill>
              </a:rPr>
              <a:t>▲ </a:t>
            </a:r>
            <a:r>
              <a:rPr lang="en-US" altLang="ko-KR" sz="800" dirty="0">
                <a:solidFill>
                  <a:schemeClr val="bg1"/>
                </a:solidFill>
              </a:rPr>
              <a:t>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6BBACF6-046A-490E-A0CC-A9A278A0BCF1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</a:blip>
          <a:stretch>
            <a:fillRect/>
          </a:stretch>
        </p:blipFill>
        <p:spPr>
          <a:xfrm>
            <a:off x="3204707" y="1797606"/>
            <a:ext cx="117303" cy="11730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48CDCB9-E859-4BC4-8BBE-381082BF34C5}"/>
              </a:ext>
            </a:extLst>
          </p:cNvPr>
          <p:cNvSpPr txBox="1"/>
          <p:nvPr/>
        </p:nvSpPr>
        <p:spPr>
          <a:xfrm>
            <a:off x="6929306" y="1641986"/>
            <a:ext cx="149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KOSPI     </a:t>
            </a:r>
            <a:r>
              <a:rPr lang="en-US" altLang="ko-KR" sz="900" b="1" dirty="0">
                <a:solidFill>
                  <a:schemeClr val="bg1"/>
                </a:solidFill>
              </a:rPr>
              <a:t>3,241.65</a:t>
            </a:r>
          </a:p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NASDAQ   </a:t>
            </a:r>
            <a:r>
              <a:rPr lang="en-US" altLang="ko-KR" sz="900" b="1" dirty="0">
                <a:solidFill>
                  <a:schemeClr val="bg1"/>
                </a:solidFill>
              </a:rPr>
              <a:t>14,660.58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210CA8-DC00-4CEE-9AF3-99D455074128}"/>
              </a:ext>
            </a:extLst>
          </p:cNvPr>
          <p:cNvSpPr txBox="1"/>
          <p:nvPr/>
        </p:nvSpPr>
        <p:spPr>
          <a:xfrm>
            <a:off x="1264605" y="2208751"/>
            <a:ext cx="173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뉴스보다</a:t>
            </a:r>
            <a:endParaRPr lang="en-US" altLang="ko-KR" sz="1600" dirty="0"/>
          </a:p>
          <a:p>
            <a:r>
              <a:rPr lang="ko-KR" altLang="en-US" sz="1600" dirty="0"/>
              <a:t>빠른</a:t>
            </a:r>
            <a:r>
              <a:rPr lang="ko-KR" altLang="en-US" sz="1600" b="1" dirty="0"/>
              <a:t> 노다지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595AA26F-5AAA-4BA6-816D-4663E89AB1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4604" y="2854997"/>
            <a:ext cx="2352753" cy="404508"/>
          </a:xfrm>
          <a:prstGeom prst="rect">
            <a:avLst/>
          </a:prstGeom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F796282-209B-4953-B5F5-9AFB423AB68A}"/>
              </a:ext>
            </a:extLst>
          </p:cNvPr>
          <p:cNvSpPr/>
          <p:nvPr/>
        </p:nvSpPr>
        <p:spPr>
          <a:xfrm>
            <a:off x="3851030" y="2416029"/>
            <a:ext cx="4511326" cy="3583708"/>
          </a:xfrm>
          <a:prstGeom prst="roundRect">
            <a:avLst>
              <a:gd name="adj" fmla="val 2561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192F6CC-D20B-48BF-8A4C-F050C1DDD70E}"/>
              </a:ext>
            </a:extLst>
          </p:cNvPr>
          <p:cNvSpPr txBox="1"/>
          <p:nvPr/>
        </p:nvSpPr>
        <p:spPr>
          <a:xfrm>
            <a:off x="3845095" y="2136994"/>
            <a:ext cx="111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TODAY</a:t>
            </a:r>
            <a:endParaRPr lang="ko-KR" altLang="en-US" sz="11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E0561F-9754-47AD-9E8E-28D7CFEA8F47}"/>
              </a:ext>
            </a:extLst>
          </p:cNvPr>
          <p:cNvSpPr txBox="1"/>
          <p:nvPr/>
        </p:nvSpPr>
        <p:spPr>
          <a:xfrm>
            <a:off x="7312838" y="2167772"/>
            <a:ext cx="1112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</a:rPr>
              <a:t>더보기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ko-KR" alt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56C7C9D-4948-40B9-A9A6-AB3A987B002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4733"/>
          <a:stretch/>
        </p:blipFill>
        <p:spPr>
          <a:xfrm>
            <a:off x="3951599" y="2528470"/>
            <a:ext cx="4068896" cy="3445911"/>
          </a:xfrm>
          <a:prstGeom prst="rect">
            <a:avLst/>
          </a:prstGeom>
        </p:spPr>
      </p:pic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A25EC2D8-BF98-45B1-984B-7B9C8103AF5C}"/>
              </a:ext>
            </a:extLst>
          </p:cNvPr>
          <p:cNvCxnSpPr>
            <a:cxnSpLocks/>
          </p:cNvCxnSpPr>
          <p:nvPr/>
        </p:nvCxnSpPr>
        <p:spPr>
          <a:xfrm>
            <a:off x="1264605" y="3346724"/>
            <a:ext cx="23451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그림 109">
            <a:extLst>
              <a:ext uri="{FF2B5EF4-FFF2-40B4-BE49-F238E27FC236}">
                <a16:creationId xmlns:a16="http://schemas.microsoft.com/office/drawing/2014/main" id="{1DFAAB8B-A502-4A84-A0C1-D9F6A5D114F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" b="28757"/>
          <a:stretch/>
        </p:blipFill>
        <p:spPr>
          <a:xfrm>
            <a:off x="3867465" y="6161616"/>
            <a:ext cx="4517261" cy="507632"/>
          </a:xfrm>
          <a:prstGeom prst="rect">
            <a:avLst/>
          </a:prstGeom>
        </p:spPr>
      </p:pic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BEF1D4F2-A469-469B-821B-C9DC19C89BE2}"/>
              </a:ext>
            </a:extLst>
          </p:cNvPr>
          <p:cNvSpPr/>
          <p:nvPr/>
        </p:nvSpPr>
        <p:spPr>
          <a:xfrm>
            <a:off x="1268140" y="6163765"/>
            <a:ext cx="2347058" cy="505449"/>
          </a:xfrm>
          <a:prstGeom prst="roundRect">
            <a:avLst>
              <a:gd name="adj" fmla="val 1657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4EFC2D0-CFB4-4035-9F49-FD55869BF8AE}"/>
              </a:ext>
            </a:extLst>
          </p:cNvPr>
          <p:cNvSpPr txBox="1"/>
          <p:nvPr/>
        </p:nvSpPr>
        <p:spPr>
          <a:xfrm>
            <a:off x="1280676" y="6225470"/>
            <a:ext cx="9862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주식공부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0515F81-4189-440D-B589-2E6B9B5DC053}"/>
              </a:ext>
            </a:extLst>
          </p:cNvPr>
          <p:cNvSpPr txBox="1"/>
          <p:nvPr/>
        </p:nvSpPr>
        <p:spPr>
          <a:xfrm>
            <a:off x="2815073" y="6225470"/>
            <a:ext cx="8112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더보기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959E4C0-56BF-45BC-8791-97381F609DAC}"/>
              </a:ext>
            </a:extLst>
          </p:cNvPr>
          <p:cNvSpPr/>
          <p:nvPr/>
        </p:nvSpPr>
        <p:spPr>
          <a:xfrm>
            <a:off x="137439" y="6679092"/>
            <a:ext cx="9664072" cy="107722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indent="180975" algn="ctr"/>
            <a:r>
              <a:rPr lang="ko-KR" altLang="en-US" sz="700" b="1">
                <a:solidFill>
                  <a:srgbClr val="002060"/>
                </a:solidFill>
                <a:cs typeface="Segoe UI" panose="020B0502040204020203" pitchFamily="34" charset="0"/>
              </a:rPr>
              <a:t>다음 이어서</a:t>
            </a:r>
            <a:endParaRPr lang="en-US" altLang="ko-KR" sz="700" b="1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9D7734-EB1D-46B8-B746-E5C08CC0E083}"/>
              </a:ext>
            </a:extLst>
          </p:cNvPr>
          <p:cNvSpPr/>
          <p:nvPr/>
        </p:nvSpPr>
        <p:spPr>
          <a:xfrm>
            <a:off x="971623" y="1449835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9F31106-A1BB-4724-B7CE-99E317E1011F}"/>
              </a:ext>
            </a:extLst>
          </p:cNvPr>
          <p:cNvSpPr/>
          <p:nvPr/>
        </p:nvSpPr>
        <p:spPr>
          <a:xfrm>
            <a:off x="1179856" y="1532550"/>
            <a:ext cx="2238499" cy="55542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0BF5D72-8161-44B4-A954-A267A69210B0}"/>
              </a:ext>
            </a:extLst>
          </p:cNvPr>
          <p:cNvGrpSpPr/>
          <p:nvPr/>
        </p:nvGrpSpPr>
        <p:grpSpPr>
          <a:xfrm>
            <a:off x="1270299" y="5363365"/>
            <a:ext cx="2347058" cy="644800"/>
            <a:chOff x="1262680" y="3493327"/>
            <a:chExt cx="2347058" cy="644800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451FE64C-A5CD-431C-ABAB-2B63C5D87B57}"/>
                </a:ext>
              </a:extLst>
            </p:cNvPr>
            <p:cNvSpPr/>
            <p:nvPr/>
          </p:nvSpPr>
          <p:spPr>
            <a:xfrm>
              <a:off x="1262680" y="3493327"/>
              <a:ext cx="2347058" cy="644800"/>
            </a:xfrm>
            <a:prstGeom prst="roundRect">
              <a:avLst>
                <a:gd name="adj" fmla="val 7765"/>
              </a:avLst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7238641-B219-4264-B48C-6CD8BD123F7B}"/>
                </a:ext>
              </a:extLst>
            </p:cNvPr>
            <p:cNvSpPr txBox="1"/>
            <p:nvPr/>
          </p:nvSpPr>
          <p:spPr>
            <a:xfrm>
              <a:off x="1272745" y="3523561"/>
              <a:ext cx="8112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이벤트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864D4C79-2436-4758-8E45-DD718DBAABD5}"/>
                </a:ext>
              </a:extLst>
            </p:cNvPr>
            <p:cNvSpPr/>
            <p:nvPr/>
          </p:nvSpPr>
          <p:spPr>
            <a:xfrm>
              <a:off x="1360475" y="3746004"/>
              <a:ext cx="2157083" cy="3244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7B851D08-9FDF-46DF-A868-02A3163FF3C5}"/>
                </a:ext>
              </a:extLst>
            </p:cNvPr>
            <p:cNvCxnSpPr>
              <a:cxnSpLocks/>
            </p:cNvCxnSpPr>
            <p:nvPr/>
          </p:nvCxnSpPr>
          <p:spPr>
            <a:xfrm>
              <a:off x="1360475" y="3754393"/>
              <a:ext cx="2148694" cy="316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C030C96F-500C-4D48-9FC0-603209BC5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0475" y="3762782"/>
              <a:ext cx="2148694" cy="316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39BE8B1-E615-4B69-AD77-E436F963B505}"/>
                </a:ext>
              </a:extLst>
            </p:cNvPr>
            <p:cNvSpPr txBox="1"/>
            <p:nvPr/>
          </p:nvSpPr>
          <p:spPr>
            <a:xfrm>
              <a:off x="1974255" y="3805576"/>
              <a:ext cx="9211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/>
                <a:t>image</a:t>
              </a:r>
              <a:endParaRPr lang="ko-KR" altLang="en-US" sz="90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D4AB667-231C-4EF5-B60B-7D0F49EE24CB}"/>
                </a:ext>
              </a:extLst>
            </p:cNvPr>
            <p:cNvSpPr txBox="1"/>
            <p:nvPr/>
          </p:nvSpPr>
          <p:spPr>
            <a:xfrm>
              <a:off x="2785617" y="3548998"/>
              <a:ext cx="8112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700" dirty="0" err="1">
                  <a:solidFill>
                    <a:schemeClr val="bg1">
                      <a:lumMod val="50000"/>
                    </a:schemeClr>
                  </a:solidFill>
                </a:rPr>
                <a:t>더보기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</a:rPr>
                <a:t> 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&gt;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F27586E4-9454-4486-AF05-E0245F423784}"/>
              </a:ext>
            </a:extLst>
          </p:cNvPr>
          <p:cNvGrpSpPr/>
          <p:nvPr/>
        </p:nvGrpSpPr>
        <p:grpSpPr>
          <a:xfrm>
            <a:off x="1279297" y="3451040"/>
            <a:ext cx="2347058" cy="1785542"/>
            <a:chOff x="1262680" y="4207883"/>
            <a:chExt cx="2347058" cy="1785542"/>
          </a:xfrm>
        </p:grpSpPr>
        <p:sp>
          <p:nvSpPr>
            <p:cNvPr id="117" name="사각형: 둥근 모서리 116">
              <a:extLst>
                <a:ext uri="{FF2B5EF4-FFF2-40B4-BE49-F238E27FC236}">
                  <a16:creationId xmlns:a16="http://schemas.microsoft.com/office/drawing/2014/main" id="{C82E9982-43C7-4F8A-B400-8EE4B57EE61E}"/>
                </a:ext>
              </a:extLst>
            </p:cNvPr>
            <p:cNvSpPr/>
            <p:nvPr/>
          </p:nvSpPr>
          <p:spPr>
            <a:xfrm>
              <a:off x="1262680" y="4207883"/>
              <a:ext cx="2347058" cy="1785542"/>
            </a:xfrm>
            <a:prstGeom prst="roundRect">
              <a:avLst>
                <a:gd name="adj" fmla="val 1657"/>
              </a:avLst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A457640-A23B-463D-84E8-B3D69E2BFEFD}"/>
                </a:ext>
              </a:extLst>
            </p:cNvPr>
            <p:cNvSpPr txBox="1"/>
            <p:nvPr/>
          </p:nvSpPr>
          <p:spPr>
            <a:xfrm>
              <a:off x="1272745" y="4267439"/>
              <a:ext cx="98625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최근 게시물</a:t>
              </a:r>
            </a:p>
          </p:txBody>
        </p:sp>
        <p:grpSp>
          <p:nvGrpSpPr>
            <p:cNvPr id="119" name="Scrollbar">
              <a:extLst>
                <a:ext uri="{FF2B5EF4-FFF2-40B4-BE49-F238E27FC236}">
                  <a16:creationId xmlns:a16="http://schemas.microsoft.com/office/drawing/2014/main" id="{638AE164-3F26-4F1A-9DBE-46CB43B0BC83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3472865" y="4543255"/>
              <a:ext cx="87730" cy="1382412"/>
              <a:chOff x="5066722" y="1652481"/>
              <a:chExt cx="144017" cy="2304355"/>
            </a:xfrm>
            <a:solidFill>
              <a:srgbClr val="FFFFFF"/>
            </a:solidFill>
          </p:grpSpPr>
          <p:sp>
            <p:nvSpPr>
              <p:cNvPr id="135" name="Track">
                <a:extLst>
                  <a:ext uri="{FF2B5EF4-FFF2-40B4-BE49-F238E27FC236}">
                    <a16:creationId xmlns:a16="http://schemas.microsoft.com/office/drawing/2014/main" id="{C3B83EB5-C457-4C69-94E7-4B32E375EFF8}"/>
                  </a:ext>
                </a:extLst>
              </p:cNvPr>
              <p:cNvSpPr/>
              <p:nvPr/>
            </p:nvSpPr>
            <p:spPr>
              <a:xfrm rot="5400000">
                <a:off x="3986553" y="2732650"/>
                <a:ext cx="2304355" cy="144017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6" name="Scroll Thumb">
                <a:extLst>
                  <a:ext uri="{FF2B5EF4-FFF2-40B4-BE49-F238E27FC236}">
                    <a16:creationId xmlns:a16="http://schemas.microsoft.com/office/drawing/2014/main" id="{35929DB6-B7D5-4EAC-9CC6-D682E34195F0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5400000">
                <a:off x="4681743" y="2199833"/>
                <a:ext cx="913976" cy="44635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7" name="Chevron">
                <a:extLst>
                  <a:ext uri="{FF2B5EF4-FFF2-40B4-BE49-F238E27FC236}">
                    <a16:creationId xmlns:a16="http://schemas.microsoft.com/office/drawing/2014/main" id="{DFED50C0-5D11-43A9-BF4D-3F7DA8399CE3}"/>
                  </a:ext>
                </a:extLst>
              </p:cNvPr>
              <p:cNvSpPr>
                <a:spLocks noChangeAspect="1"/>
              </p:cNvSpPr>
              <p:nvPr>
                <p:custDataLst>
                  <p:tags r:id="rId4"/>
                </p:custDataLst>
              </p:nvPr>
            </p:nvSpPr>
            <p:spPr bwMode="auto">
              <a:xfrm rot="10800000" flipH="1">
                <a:off x="5086917" y="1692943"/>
                <a:ext cx="103692" cy="24704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38" name="Chevron">
                <a:extLst>
                  <a:ext uri="{FF2B5EF4-FFF2-40B4-BE49-F238E27FC236}">
                    <a16:creationId xmlns:a16="http://schemas.microsoft.com/office/drawing/2014/main" id="{31E92A12-F827-4646-88AC-94F539EA4EC1}"/>
                  </a:ext>
                </a:extLst>
              </p:cNvPr>
              <p:cNvSpPr>
                <a:spLocks noChangeAspect="1"/>
              </p:cNvSpPr>
              <p:nvPr>
                <p:custDataLst>
                  <p:tags r:id="rId5"/>
                </p:custDataLst>
              </p:nvPr>
            </p:nvSpPr>
            <p:spPr bwMode="auto">
              <a:xfrm flipH="1">
                <a:off x="5086917" y="3893835"/>
                <a:ext cx="103692" cy="24704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8F197729-A4B7-4F99-9005-1A05AC121EE6}"/>
                </a:ext>
              </a:extLst>
            </p:cNvPr>
            <p:cNvGrpSpPr/>
            <p:nvPr/>
          </p:nvGrpSpPr>
          <p:grpSpPr>
            <a:xfrm>
              <a:off x="1279961" y="4536188"/>
              <a:ext cx="2138395" cy="200056"/>
              <a:chOff x="1279961" y="4536188"/>
              <a:chExt cx="2138395" cy="200056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B3D9928-C793-4193-9D0C-7E6CDD058541}"/>
                  </a:ext>
                </a:extLst>
              </p:cNvPr>
              <p:cNvSpPr txBox="1"/>
              <p:nvPr/>
            </p:nvSpPr>
            <p:spPr>
              <a:xfrm>
                <a:off x="1279961" y="4536188"/>
                <a:ext cx="15103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10</a:t>
                </a:r>
                <a:r>
                  <a:rPr lang="ko-KR" altLang="en-US" sz="700" dirty="0"/>
                  <a:t>시에 </a:t>
                </a:r>
                <a:r>
                  <a:rPr lang="ko-KR" altLang="en-US" sz="700" dirty="0" err="1"/>
                  <a:t>가매동을</a:t>
                </a:r>
                <a:r>
                  <a:rPr lang="ko-KR" altLang="en-US" sz="700" dirty="0"/>
                  <a:t> 올리지 않는</a:t>
                </a:r>
                <a:r>
                  <a:rPr lang="en-US" altLang="ko-KR" sz="700" dirty="0"/>
                  <a:t>…</a:t>
                </a:r>
                <a:endParaRPr lang="ko-KR" altLang="en-US" sz="700" dirty="0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8013D09-EC0D-4031-95E0-72D7107AE9A0}"/>
                  </a:ext>
                </a:extLst>
              </p:cNvPr>
              <p:cNvSpPr txBox="1"/>
              <p:nvPr/>
            </p:nvSpPr>
            <p:spPr>
              <a:xfrm>
                <a:off x="2556584" y="4536189"/>
                <a:ext cx="86177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700" b="1" dirty="0" err="1"/>
                  <a:t>세종메디칼</a:t>
                </a:r>
                <a:endParaRPr lang="ko-KR" altLang="en-US" sz="700" b="1" dirty="0"/>
              </a:p>
            </p:txBody>
          </p: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532442F1-EE21-4367-A4D4-957423B34779}"/>
                </a:ext>
              </a:extLst>
            </p:cNvPr>
            <p:cNvGrpSpPr/>
            <p:nvPr/>
          </p:nvGrpSpPr>
          <p:grpSpPr>
            <a:xfrm>
              <a:off x="1279961" y="4815986"/>
              <a:ext cx="2138395" cy="200056"/>
              <a:chOff x="1279961" y="4536188"/>
              <a:chExt cx="2138395" cy="200056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54A8B7FA-745B-4C59-8B5C-53BF51CA4B89}"/>
                  </a:ext>
                </a:extLst>
              </p:cNvPr>
              <p:cNvSpPr txBox="1"/>
              <p:nvPr/>
            </p:nvSpPr>
            <p:spPr>
              <a:xfrm>
                <a:off x="1279961" y="4536188"/>
                <a:ext cx="15103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/>
                  <a:t>오늘도 아이러니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EA2862B-B76E-4163-9FD8-E090E0B63EC0}"/>
                  </a:ext>
                </a:extLst>
              </p:cNvPr>
              <p:cNvSpPr txBox="1"/>
              <p:nvPr/>
            </p:nvSpPr>
            <p:spPr>
              <a:xfrm>
                <a:off x="2556584" y="4536189"/>
                <a:ext cx="86177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700" b="1"/>
                  <a:t>아난티</a:t>
                </a:r>
                <a:endParaRPr lang="ko-KR" altLang="en-US" sz="700" b="1" dirty="0"/>
              </a:p>
            </p:txBody>
          </p: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97AEF0A1-52B2-43E1-9353-21162323AC0C}"/>
                </a:ext>
              </a:extLst>
            </p:cNvPr>
            <p:cNvGrpSpPr/>
            <p:nvPr/>
          </p:nvGrpSpPr>
          <p:grpSpPr>
            <a:xfrm>
              <a:off x="1272745" y="5098448"/>
              <a:ext cx="2138395" cy="200056"/>
              <a:chOff x="1279961" y="4536188"/>
              <a:chExt cx="2138395" cy="200056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AB7E3BB-08D7-45F3-A9C1-83B717F900A8}"/>
                  </a:ext>
                </a:extLst>
              </p:cNvPr>
              <p:cNvSpPr txBox="1"/>
              <p:nvPr/>
            </p:nvSpPr>
            <p:spPr>
              <a:xfrm>
                <a:off x="1279961" y="4536188"/>
                <a:ext cx="15103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/>
                  <a:t>팩트를 알려드리지</a:t>
                </a:r>
                <a:r>
                  <a:rPr lang="en-US" altLang="ko-KR" sz="700" dirty="0"/>
                  <a:t>…</a:t>
                </a:r>
                <a:endParaRPr lang="ko-KR" altLang="en-US" sz="700" dirty="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19CBD49-961F-49BD-9DB8-D4D4F26575C5}"/>
                  </a:ext>
                </a:extLst>
              </p:cNvPr>
              <p:cNvSpPr txBox="1"/>
              <p:nvPr/>
            </p:nvSpPr>
            <p:spPr>
              <a:xfrm>
                <a:off x="2556584" y="4536189"/>
                <a:ext cx="86177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700" b="1"/>
                  <a:t>황금에스티</a:t>
                </a:r>
                <a:endParaRPr lang="ko-KR" altLang="en-US" sz="700" b="1" dirty="0"/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8934A214-3A8E-4153-A3E4-AB02F585C96A}"/>
                </a:ext>
              </a:extLst>
            </p:cNvPr>
            <p:cNvGrpSpPr/>
            <p:nvPr/>
          </p:nvGrpSpPr>
          <p:grpSpPr>
            <a:xfrm>
              <a:off x="1284185" y="5375961"/>
              <a:ext cx="2138395" cy="200056"/>
              <a:chOff x="1279961" y="4536188"/>
              <a:chExt cx="2138395" cy="200056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4F40DF5-DCFA-4BC3-8FBD-64793BBD7080}"/>
                  </a:ext>
                </a:extLst>
              </p:cNvPr>
              <p:cNvSpPr txBox="1"/>
              <p:nvPr/>
            </p:nvSpPr>
            <p:spPr>
              <a:xfrm>
                <a:off x="1279961" y="4536188"/>
                <a:ext cx="15103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3</a:t>
                </a:r>
                <a:r>
                  <a:rPr lang="ko-KR" altLang="en-US" sz="700" dirty="0"/>
                  <a:t>만</a:t>
                </a:r>
                <a:r>
                  <a:rPr lang="en-US" altLang="ko-KR" sz="700" dirty="0"/>
                  <a:t>5</a:t>
                </a:r>
                <a:r>
                  <a:rPr lang="ko-KR" altLang="en-US" sz="700" dirty="0"/>
                  <a:t>천원 언제 옵니까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573C991-BE62-4050-9ACA-08C20CBE696E}"/>
                  </a:ext>
                </a:extLst>
              </p:cNvPr>
              <p:cNvSpPr txBox="1"/>
              <p:nvPr/>
            </p:nvSpPr>
            <p:spPr>
              <a:xfrm>
                <a:off x="2556584" y="4536189"/>
                <a:ext cx="86177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 dirty="0"/>
                  <a:t>SBI</a:t>
                </a:r>
                <a:r>
                  <a:rPr lang="ko-KR" altLang="en-US" sz="700" b="1" dirty="0" err="1"/>
                  <a:t>인베스트</a:t>
                </a:r>
                <a:r>
                  <a:rPr lang="en-US" altLang="ko-KR" sz="700" b="1" dirty="0"/>
                  <a:t>…</a:t>
                </a:r>
                <a:endParaRPr lang="ko-KR" altLang="en-US" sz="700" b="1" dirty="0"/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B76B1B4C-8582-4C3B-876A-7AC822681873}"/>
                </a:ext>
              </a:extLst>
            </p:cNvPr>
            <p:cNvGrpSpPr/>
            <p:nvPr/>
          </p:nvGrpSpPr>
          <p:grpSpPr>
            <a:xfrm>
              <a:off x="1284185" y="5653473"/>
              <a:ext cx="2138395" cy="200056"/>
              <a:chOff x="1279961" y="4536188"/>
              <a:chExt cx="2138395" cy="200056"/>
            </a:xfrm>
          </p:grpSpPr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BCC966F-9E5F-4FAB-9A7C-089776CAF20A}"/>
                  </a:ext>
                </a:extLst>
              </p:cNvPr>
              <p:cNvSpPr txBox="1"/>
              <p:nvPr/>
            </p:nvSpPr>
            <p:spPr>
              <a:xfrm>
                <a:off x="1279961" y="4536188"/>
                <a:ext cx="15103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err="1"/>
                  <a:t>안팔아요</a:t>
                </a:r>
                <a:r>
                  <a:rPr lang="en-US" altLang="ko-KR" sz="700" dirty="0"/>
                  <a:t>.</a:t>
                </a:r>
                <a:endParaRPr lang="ko-KR" altLang="en-US" sz="700" dirty="0"/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26AAD052-C385-4F14-8DF1-8D21C8AD7F17}"/>
                  </a:ext>
                </a:extLst>
              </p:cNvPr>
              <p:cNvSpPr txBox="1"/>
              <p:nvPr/>
            </p:nvSpPr>
            <p:spPr>
              <a:xfrm>
                <a:off x="2556584" y="4536189"/>
                <a:ext cx="86177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700" b="1" dirty="0" err="1"/>
                  <a:t>뷰노</a:t>
                </a:r>
                <a:endParaRPr lang="ko-KR" altLang="en-US" sz="7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8684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6FF1A1-295C-4ED8-A1A4-5DE636FC7C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D75312-D55E-49C1-89FF-3F51B12BAF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A3602E-FD24-494A-912A-E4A970B52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EF2296-2608-4877-BD77-B56B11C928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7" name="Phone">
            <a:extLst>
              <a:ext uri="{FF2B5EF4-FFF2-40B4-BE49-F238E27FC236}">
                <a16:creationId xmlns:a16="http://schemas.microsoft.com/office/drawing/2014/main" id="{254E3005-8D36-403A-B4D1-11D4557675BC}"/>
              </a:ext>
            </a:extLst>
          </p:cNvPr>
          <p:cNvGrpSpPr>
            <a:grpSpLocks noChangeAspect="1"/>
          </p:cNvGrpSpPr>
          <p:nvPr/>
        </p:nvGrpSpPr>
        <p:grpSpPr>
          <a:xfrm>
            <a:off x="1408520" y="768586"/>
            <a:ext cx="2842296" cy="5570901"/>
            <a:chOff x="595686" y="1262396"/>
            <a:chExt cx="2479208" cy="4859248"/>
          </a:xfrm>
        </p:grpSpPr>
        <p:sp>
          <p:nvSpPr>
            <p:cNvPr id="8" name="Case">
              <a:extLst>
                <a:ext uri="{FF2B5EF4-FFF2-40B4-BE49-F238E27FC236}">
                  <a16:creationId xmlns:a16="http://schemas.microsoft.com/office/drawing/2014/main" id="{AED6D089-E77D-43F2-B379-1944A4853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Button">
              <a:extLst>
                <a:ext uri="{FF2B5EF4-FFF2-40B4-BE49-F238E27FC236}">
                  <a16:creationId xmlns:a16="http://schemas.microsoft.com/office/drawing/2014/main" id="{1DB7477C-8998-4F25-9076-5E968DD33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Camera">
              <a:extLst>
                <a:ext uri="{FF2B5EF4-FFF2-40B4-BE49-F238E27FC236}">
                  <a16:creationId xmlns:a16="http://schemas.microsoft.com/office/drawing/2014/main" id="{34189E67-CE5C-4E4D-A63C-C445D174F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Speaker">
              <a:extLst>
                <a:ext uri="{FF2B5EF4-FFF2-40B4-BE49-F238E27FC236}">
                  <a16:creationId xmlns:a16="http://schemas.microsoft.com/office/drawing/2014/main" id="{320D100A-A340-44D9-B3DB-490B35DA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Display">
              <a:extLst>
                <a:ext uri="{FF2B5EF4-FFF2-40B4-BE49-F238E27FC236}">
                  <a16:creationId xmlns:a16="http://schemas.microsoft.com/office/drawing/2014/main" id="{3D04B080-87EC-4375-994D-ED27AF2B1DBA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B2B148-587A-4D01-85DF-82D0377BF221}"/>
              </a:ext>
            </a:extLst>
          </p:cNvPr>
          <p:cNvSpPr/>
          <p:nvPr/>
        </p:nvSpPr>
        <p:spPr>
          <a:xfrm>
            <a:off x="1519269" y="1244078"/>
            <a:ext cx="2620790" cy="28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CC70CB-9AB9-49D3-8134-AFCF91619801}"/>
              </a:ext>
            </a:extLst>
          </p:cNvPr>
          <p:cNvSpPr txBox="1"/>
          <p:nvPr/>
        </p:nvSpPr>
        <p:spPr>
          <a:xfrm>
            <a:off x="1520504" y="1278470"/>
            <a:ext cx="154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</a:rPr>
              <a:t>노다지 주식정보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D653926-0C8D-449E-BD8A-2EFA60F00D3A}"/>
              </a:ext>
            </a:extLst>
          </p:cNvPr>
          <p:cNvSpPr/>
          <p:nvPr/>
        </p:nvSpPr>
        <p:spPr>
          <a:xfrm>
            <a:off x="3352147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11CBDE5-AF29-4DE4-B521-5746D9F64669}"/>
              </a:ext>
            </a:extLst>
          </p:cNvPr>
          <p:cNvSpPr/>
          <p:nvPr/>
        </p:nvSpPr>
        <p:spPr>
          <a:xfrm>
            <a:off x="3610486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A4DEC5-5EC1-4E7B-A4CA-A4586C0B0575}"/>
              </a:ext>
            </a:extLst>
          </p:cNvPr>
          <p:cNvSpPr/>
          <p:nvPr/>
        </p:nvSpPr>
        <p:spPr>
          <a:xfrm>
            <a:off x="3862545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/>
              <a:t>My</a:t>
            </a:r>
            <a:endParaRPr lang="ko-KR" altLang="en-US" sz="600" b="1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DFA4E17-5B51-44DC-A2C1-DBB8EFE05817}"/>
              </a:ext>
            </a:extLst>
          </p:cNvPr>
          <p:cNvSpPr/>
          <p:nvPr/>
        </p:nvSpPr>
        <p:spPr>
          <a:xfrm>
            <a:off x="1361962" y="1126741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CB3DA29-BDA2-4720-B91E-983287744D86}"/>
              </a:ext>
            </a:extLst>
          </p:cNvPr>
          <p:cNvSpPr/>
          <p:nvPr/>
        </p:nvSpPr>
        <p:spPr>
          <a:xfrm>
            <a:off x="3161700" y="1130366"/>
            <a:ext cx="166614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BFC401-E93A-4887-A7FF-9F68E68DBBE4}"/>
              </a:ext>
            </a:extLst>
          </p:cNvPr>
          <p:cNvSpPr/>
          <p:nvPr/>
        </p:nvSpPr>
        <p:spPr>
          <a:xfrm>
            <a:off x="3482012" y="1126741"/>
            <a:ext cx="166614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B6C67A6-AD14-489E-9B99-10E9DA17A344}"/>
              </a:ext>
            </a:extLst>
          </p:cNvPr>
          <p:cNvSpPr/>
          <p:nvPr/>
        </p:nvSpPr>
        <p:spPr>
          <a:xfrm>
            <a:off x="3782842" y="1126741"/>
            <a:ext cx="166614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9D144CE-7C8A-4D1A-A580-E90A22C8BC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906948"/>
              </p:ext>
            </p:extLst>
          </p:nvPr>
        </p:nvGraphicFramePr>
        <p:xfrm>
          <a:off x="9801510" y="768586"/>
          <a:ext cx="2258189" cy="406739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408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상단 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GNB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로고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(CI,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텍스트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클릭 시 반응 없음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135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검색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        )</a:t>
                      </a: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아이콘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형태가 좋아 보임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종목 검색을 뜻함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87135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포인트 충전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        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아이콘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형태가 좋아 보임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포인트 충전을 뜻함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0907345"/>
                  </a:ext>
                </a:extLst>
              </a:tr>
              <a:tr h="87135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Mypage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아이콘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형태가 좋아 보임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마이페이지를 뜻함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29158"/>
                  </a:ext>
                </a:extLst>
              </a:tr>
              <a:tr h="871351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493573"/>
                  </a:ext>
                </a:extLst>
              </a:tr>
            </a:tbl>
          </a:graphicData>
        </a:graphic>
      </p:graphicFrame>
      <p:pic>
        <p:nvPicPr>
          <p:cNvPr id="29" name="그림 28">
            <a:extLst>
              <a:ext uri="{FF2B5EF4-FFF2-40B4-BE49-F238E27FC236}">
                <a16:creationId xmlns:a16="http://schemas.microsoft.com/office/drawing/2014/main" id="{D5C5A21C-1686-43F0-B5E7-1B81A8743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9209" y="1386192"/>
            <a:ext cx="206086" cy="20608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8A7DD66-C99F-47EE-A88A-85AE5AB0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7527" y="2234966"/>
            <a:ext cx="180919" cy="18091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6508564-8585-4DDC-AC95-5DCDD4D1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2273" y="3157940"/>
            <a:ext cx="189123" cy="18912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DFCADD-7D88-49F5-952D-252DF6AD5EF8}"/>
              </a:ext>
            </a:extLst>
          </p:cNvPr>
          <p:cNvSpPr/>
          <p:nvPr/>
        </p:nvSpPr>
        <p:spPr>
          <a:xfrm>
            <a:off x="1519269" y="565747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B4E8565F-55E0-4727-9CAA-0ECEA6365F9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9269" y="565394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종목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커뮤니티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155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611235"/>
              </p:ext>
            </p:extLst>
          </p:nvPr>
        </p:nvGraphicFramePr>
        <p:xfrm>
          <a:off x="9801510" y="768586"/>
          <a:ext cx="2258189" cy="272134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–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투자정보 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기본값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투자를 위한 시황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정리에 대한 게시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하단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GNB [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클릭 시 기본 값으로 표시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소메뉴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데일리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check</a:t>
                      </a: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이슈분석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시황분석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종목분석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투자정보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전체＇ 부분이 삭제되었음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2.1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게시글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투자정보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 - ‘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데일리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check’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게시글 기능과 동일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30816"/>
                  </a:ext>
                </a:extLst>
              </a:tr>
            </a:tbl>
          </a:graphicData>
        </a:graphic>
      </p:graphicFrame>
      <p:grpSp>
        <p:nvGrpSpPr>
          <p:cNvPr id="86" name="Phone">
            <a:extLst>
              <a:ext uri="{FF2B5EF4-FFF2-40B4-BE49-F238E27FC236}">
                <a16:creationId xmlns:a16="http://schemas.microsoft.com/office/drawing/2014/main" id="{DDE92048-2579-4549-95BC-4D85C948D7E1}"/>
              </a:ext>
            </a:extLst>
          </p:cNvPr>
          <p:cNvGrpSpPr>
            <a:grpSpLocks noChangeAspect="1"/>
          </p:cNvGrpSpPr>
          <p:nvPr/>
        </p:nvGrpSpPr>
        <p:grpSpPr>
          <a:xfrm>
            <a:off x="1408520" y="768586"/>
            <a:ext cx="2842296" cy="5570901"/>
            <a:chOff x="595686" y="1262396"/>
            <a:chExt cx="2479208" cy="4859248"/>
          </a:xfrm>
        </p:grpSpPr>
        <p:sp>
          <p:nvSpPr>
            <p:cNvPr id="87" name="Case">
              <a:extLst>
                <a:ext uri="{FF2B5EF4-FFF2-40B4-BE49-F238E27FC236}">
                  <a16:creationId xmlns:a16="http://schemas.microsoft.com/office/drawing/2014/main" id="{843F6560-9839-4854-AB30-2A323ECBE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Button">
              <a:extLst>
                <a:ext uri="{FF2B5EF4-FFF2-40B4-BE49-F238E27FC236}">
                  <a16:creationId xmlns:a16="http://schemas.microsoft.com/office/drawing/2014/main" id="{17ECF371-D1FF-4AB7-B2DF-1364D4FEA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" name="Camera">
              <a:extLst>
                <a:ext uri="{FF2B5EF4-FFF2-40B4-BE49-F238E27FC236}">
                  <a16:creationId xmlns:a16="http://schemas.microsoft.com/office/drawing/2014/main" id="{C1B67132-787D-40B8-9CFA-A4BB81353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0" name="Speaker">
              <a:extLst>
                <a:ext uri="{FF2B5EF4-FFF2-40B4-BE49-F238E27FC236}">
                  <a16:creationId xmlns:a16="http://schemas.microsoft.com/office/drawing/2014/main" id="{25322DE4-2326-4888-AA02-D7D74F93E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1" name="Display">
              <a:extLst>
                <a:ext uri="{FF2B5EF4-FFF2-40B4-BE49-F238E27FC236}">
                  <a16:creationId xmlns:a16="http://schemas.microsoft.com/office/drawing/2014/main" id="{E8DD5256-1FA5-438A-985A-2735B52C01D6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E82508A-036E-4294-8760-361E1A71DB89}"/>
              </a:ext>
            </a:extLst>
          </p:cNvPr>
          <p:cNvSpPr/>
          <p:nvPr/>
        </p:nvSpPr>
        <p:spPr>
          <a:xfrm>
            <a:off x="1519269" y="565747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97E04993-02BA-4D01-8807-B0CF88CB4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566752"/>
              </p:ext>
            </p:extLst>
          </p:nvPr>
        </p:nvGraphicFramePr>
        <p:xfrm>
          <a:off x="1519269" y="565394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종목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커뮤니티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BAFC2F45-2152-44E6-AAC9-B5D527A62653}"/>
              </a:ext>
            </a:extLst>
          </p:cNvPr>
          <p:cNvSpPr/>
          <p:nvPr/>
        </p:nvSpPr>
        <p:spPr>
          <a:xfrm>
            <a:off x="1519269" y="1244078"/>
            <a:ext cx="2620790" cy="28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9790A14-A9DC-4DB0-B3C0-D955CADDF812}"/>
              </a:ext>
            </a:extLst>
          </p:cNvPr>
          <p:cNvSpPr txBox="1"/>
          <p:nvPr/>
        </p:nvSpPr>
        <p:spPr>
          <a:xfrm>
            <a:off x="1520504" y="1278470"/>
            <a:ext cx="154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</a:rPr>
              <a:t>노다지 주식정보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63FC611-F0FE-4401-8481-545185DC4000}"/>
              </a:ext>
            </a:extLst>
          </p:cNvPr>
          <p:cNvSpPr/>
          <p:nvPr/>
        </p:nvSpPr>
        <p:spPr>
          <a:xfrm>
            <a:off x="3352147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검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826FF73-8B12-4388-8334-F7DAFD1A2492}"/>
              </a:ext>
            </a:extLst>
          </p:cNvPr>
          <p:cNvSpPr/>
          <p:nvPr/>
        </p:nvSpPr>
        <p:spPr>
          <a:xfrm>
            <a:off x="3610486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포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25E55D-D191-4614-AE20-AC961AB00315}"/>
              </a:ext>
            </a:extLst>
          </p:cNvPr>
          <p:cNvSpPr/>
          <p:nvPr/>
        </p:nvSpPr>
        <p:spPr>
          <a:xfrm>
            <a:off x="3862545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/>
              <a:t>My</a:t>
            </a:r>
            <a:endParaRPr lang="ko-KR" altLang="en-US" sz="600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51C02C0-8223-4367-AD44-09C17B007952}"/>
              </a:ext>
            </a:extLst>
          </p:cNvPr>
          <p:cNvSpPr txBox="1"/>
          <p:nvPr/>
        </p:nvSpPr>
        <p:spPr>
          <a:xfrm>
            <a:off x="3088981" y="156738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무료 공개정보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EF6E27-F525-422F-B45F-79C951E33565}"/>
              </a:ext>
            </a:extLst>
          </p:cNvPr>
          <p:cNvSpPr txBox="1"/>
          <p:nvPr/>
        </p:nvSpPr>
        <p:spPr>
          <a:xfrm>
            <a:off x="3895223" y="156738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유료 공개정보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18749A2-DB7A-4CD7-B0ED-1527BBD3CB15}"/>
              </a:ext>
            </a:extLst>
          </p:cNvPr>
          <p:cNvSpPr txBox="1"/>
          <p:nvPr/>
        </p:nvSpPr>
        <p:spPr>
          <a:xfrm>
            <a:off x="2339870" y="156738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투자 정보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891375-15BC-46EA-85AE-033A2013F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63"/>
          <a:stretch/>
        </p:blipFill>
        <p:spPr>
          <a:xfrm>
            <a:off x="5511050" y="1933025"/>
            <a:ext cx="2211605" cy="4275795"/>
          </a:xfrm>
          <a:prstGeom prst="rect">
            <a:avLst/>
          </a:prstGeom>
        </p:spPr>
      </p:pic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9542F45B-B1E4-4D61-A29E-76ED4594C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681428"/>
              </p:ext>
            </p:extLst>
          </p:nvPr>
        </p:nvGraphicFramePr>
        <p:xfrm>
          <a:off x="1548484" y="1856036"/>
          <a:ext cx="1978664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4666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494666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494666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494666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</a:tblGrid>
              <a:tr h="139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bg1"/>
                          </a:solidFill>
                        </a:rPr>
                        <a:t>데일리 </a:t>
                      </a:r>
                      <a:r>
                        <a:rPr lang="en-US" altLang="ko-KR" sz="600" b="1" dirty="0">
                          <a:solidFill>
                            <a:schemeClr val="bg1"/>
                          </a:solidFill>
                        </a:rPr>
                        <a:t>Check</a:t>
                      </a:r>
                      <a:endParaRPr lang="ko-KR" altLang="en-US" sz="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이슈분석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시황분석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종목분석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6570E041-E00D-4B83-B2B4-792735F33BBA}"/>
              </a:ext>
            </a:extLst>
          </p:cNvPr>
          <p:cNvCxnSpPr>
            <a:cxnSpLocks/>
          </p:cNvCxnSpPr>
          <p:nvPr/>
        </p:nvCxnSpPr>
        <p:spPr>
          <a:xfrm>
            <a:off x="2549387" y="1782828"/>
            <a:ext cx="461394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0B1D034D-C63C-4C03-A97B-4FE6ABA1F6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13" b="5511"/>
          <a:stretch/>
        </p:blipFill>
        <p:spPr>
          <a:xfrm>
            <a:off x="1519264" y="2193250"/>
            <a:ext cx="2620790" cy="3460694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F60DD505-0347-4767-8943-080CBC2A041E}"/>
              </a:ext>
            </a:extLst>
          </p:cNvPr>
          <p:cNvSpPr txBox="1"/>
          <p:nvPr/>
        </p:nvSpPr>
        <p:spPr>
          <a:xfrm>
            <a:off x="5450576" y="1706130"/>
            <a:ext cx="23931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UI/UX </a:t>
            </a:r>
            <a:r>
              <a:rPr lang="ko-KR" altLang="en-US" sz="1000" b="1" dirty="0"/>
              <a:t>레퍼런스</a:t>
            </a:r>
            <a:r>
              <a:rPr lang="en-US" altLang="ko-KR" sz="1000" b="1" dirty="0"/>
              <a:t>) KB</a:t>
            </a:r>
            <a:r>
              <a:rPr lang="ko-KR" altLang="en-US" sz="1000" b="1" dirty="0"/>
              <a:t>금융 </a:t>
            </a:r>
            <a:r>
              <a:rPr lang="en-US" altLang="ko-KR" sz="1000" b="1" dirty="0"/>
              <a:t>- MTS</a:t>
            </a:r>
            <a:endParaRPr lang="ko-KR" altLang="en-US" sz="1000" b="1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E4E7B5D-6C6B-4627-88E0-8A145A0C5E99}"/>
              </a:ext>
            </a:extLst>
          </p:cNvPr>
          <p:cNvSpPr/>
          <p:nvPr/>
        </p:nvSpPr>
        <p:spPr>
          <a:xfrm>
            <a:off x="2157011" y="147241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95F0221-4EDA-47A9-B953-1B183DDB5CF4}"/>
              </a:ext>
            </a:extLst>
          </p:cNvPr>
          <p:cNvSpPr/>
          <p:nvPr/>
        </p:nvSpPr>
        <p:spPr>
          <a:xfrm>
            <a:off x="1307169" y="1741734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F5A4A7A-7226-4029-9F49-1C6E69CF60A8}"/>
              </a:ext>
            </a:extLst>
          </p:cNvPr>
          <p:cNvSpPr/>
          <p:nvPr/>
        </p:nvSpPr>
        <p:spPr>
          <a:xfrm>
            <a:off x="1286912" y="2161769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2.1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876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869259"/>
              </p:ext>
            </p:extLst>
          </p:nvPr>
        </p:nvGraphicFramePr>
        <p:xfrm>
          <a:off x="9801510" y="768586"/>
          <a:ext cx="2258189" cy="92014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2.2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게시글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투자정보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 - ‘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이슈분석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’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게시글 기능과 동일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7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이 외 </a:t>
                      </a:r>
                      <a:r>
                        <a:rPr lang="en-US" altLang="ko-KR" sz="8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시황분석</a:t>
                      </a:r>
                      <a:r>
                        <a:rPr lang="en-US" altLang="ko-KR" sz="8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’ , ‘</a:t>
                      </a:r>
                      <a:r>
                        <a:rPr lang="ko-KR" altLang="en-US" sz="8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종목분석＇ 도</a:t>
                      </a:r>
                      <a:endParaRPr lang="en-US" altLang="ko-KR" sz="8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8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기존과 동일</a:t>
                      </a:r>
                      <a:endParaRPr lang="en-US" altLang="ko-KR" sz="8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grpSp>
        <p:nvGrpSpPr>
          <p:cNvPr id="86" name="Phone">
            <a:extLst>
              <a:ext uri="{FF2B5EF4-FFF2-40B4-BE49-F238E27FC236}">
                <a16:creationId xmlns:a16="http://schemas.microsoft.com/office/drawing/2014/main" id="{DDE92048-2579-4549-95BC-4D85C948D7E1}"/>
              </a:ext>
            </a:extLst>
          </p:cNvPr>
          <p:cNvGrpSpPr>
            <a:grpSpLocks noChangeAspect="1"/>
          </p:cNvGrpSpPr>
          <p:nvPr/>
        </p:nvGrpSpPr>
        <p:grpSpPr>
          <a:xfrm>
            <a:off x="1408520" y="768586"/>
            <a:ext cx="2842296" cy="5570901"/>
            <a:chOff x="595686" y="1262396"/>
            <a:chExt cx="2479208" cy="4859248"/>
          </a:xfrm>
        </p:grpSpPr>
        <p:sp>
          <p:nvSpPr>
            <p:cNvPr id="87" name="Case">
              <a:extLst>
                <a:ext uri="{FF2B5EF4-FFF2-40B4-BE49-F238E27FC236}">
                  <a16:creationId xmlns:a16="http://schemas.microsoft.com/office/drawing/2014/main" id="{843F6560-9839-4854-AB30-2A323ECBE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Button">
              <a:extLst>
                <a:ext uri="{FF2B5EF4-FFF2-40B4-BE49-F238E27FC236}">
                  <a16:creationId xmlns:a16="http://schemas.microsoft.com/office/drawing/2014/main" id="{17ECF371-D1FF-4AB7-B2DF-1364D4FEA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" name="Camera">
              <a:extLst>
                <a:ext uri="{FF2B5EF4-FFF2-40B4-BE49-F238E27FC236}">
                  <a16:creationId xmlns:a16="http://schemas.microsoft.com/office/drawing/2014/main" id="{C1B67132-787D-40B8-9CFA-A4BB81353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0" name="Speaker">
              <a:extLst>
                <a:ext uri="{FF2B5EF4-FFF2-40B4-BE49-F238E27FC236}">
                  <a16:creationId xmlns:a16="http://schemas.microsoft.com/office/drawing/2014/main" id="{25322DE4-2326-4888-AA02-D7D74F93E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1" name="Display">
              <a:extLst>
                <a:ext uri="{FF2B5EF4-FFF2-40B4-BE49-F238E27FC236}">
                  <a16:creationId xmlns:a16="http://schemas.microsoft.com/office/drawing/2014/main" id="{E8DD5256-1FA5-438A-985A-2735B52C01D6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E82508A-036E-4294-8760-361E1A71DB89}"/>
              </a:ext>
            </a:extLst>
          </p:cNvPr>
          <p:cNvSpPr/>
          <p:nvPr/>
        </p:nvSpPr>
        <p:spPr>
          <a:xfrm>
            <a:off x="1519269" y="565747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97E04993-02BA-4D01-8807-B0CF88CB4F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9269" y="565394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종목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커뮤니티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BAFC2F45-2152-44E6-AAC9-B5D527A62653}"/>
              </a:ext>
            </a:extLst>
          </p:cNvPr>
          <p:cNvSpPr/>
          <p:nvPr/>
        </p:nvSpPr>
        <p:spPr>
          <a:xfrm>
            <a:off x="1519269" y="1244078"/>
            <a:ext cx="2620790" cy="28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9790A14-A9DC-4DB0-B3C0-D955CADDF812}"/>
              </a:ext>
            </a:extLst>
          </p:cNvPr>
          <p:cNvSpPr txBox="1"/>
          <p:nvPr/>
        </p:nvSpPr>
        <p:spPr>
          <a:xfrm>
            <a:off x="1520504" y="1278470"/>
            <a:ext cx="154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</a:rPr>
              <a:t>노다지 주식정보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63FC611-F0FE-4401-8481-545185DC4000}"/>
              </a:ext>
            </a:extLst>
          </p:cNvPr>
          <p:cNvSpPr/>
          <p:nvPr/>
        </p:nvSpPr>
        <p:spPr>
          <a:xfrm>
            <a:off x="3352147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검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826FF73-8B12-4388-8334-F7DAFD1A2492}"/>
              </a:ext>
            </a:extLst>
          </p:cNvPr>
          <p:cNvSpPr/>
          <p:nvPr/>
        </p:nvSpPr>
        <p:spPr>
          <a:xfrm>
            <a:off x="3610486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포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25E55D-D191-4614-AE20-AC961AB00315}"/>
              </a:ext>
            </a:extLst>
          </p:cNvPr>
          <p:cNvSpPr/>
          <p:nvPr/>
        </p:nvSpPr>
        <p:spPr>
          <a:xfrm>
            <a:off x="3862545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/>
              <a:t>My</a:t>
            </a:r>
            <a:endParaRPr lang="ko-KR" altLang="en-US" sz="600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51C02C0-8223-4367-AD44-09C17B007952}"/>
              </a:ext>
            </a:extLst>
          </p:cNvPr>
          <p:cNvSpPr txBox="1"/>
          <p:nvPr/>
        </p:nvSpPr>
        <p:spPr>
          <a:xfrm>
            <a:off x="3088981" y="156738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무료 공개정보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EF6E27-F525-422F-B45F-79C951E33565}"/>
              </a:ext>
            </a:extLst>
          </p:cNvPr>
          <p:cNvSpPr txBox="1"/>
          <p:nvPr/>
        </p:nvSpPr>
        <p:spPr>
          <a:xfrm>
            <a:off x="3895223" y="156738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유료 공개정보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18749A2-DB7A-4CD7-B0ED-1527BBD3CB15}"/>
              </a:ext>
            </a:extLst>
          </p:cNvPr>
          <p:cNvSpPr txBox="1"/>
          <p:nvPr/>
        </p:nvSpPr>
        <p:spPr>
          <a:xfrm>
            <a:off x="2339870" y="156738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투자 정보</a:t>
            </a:r>
          </a:p>
        </p:txBody>
      </p:sp>
      <p:graphicFrame>
        <p:nvGraphicFramePr>
          <p:cNvPr id="117" name="표 116">
            <a:extLst>
              <a:ext uri="{FF2B5EF4-FFF2-40B4-BE49-F238E27FC236}">
                <a16:creationId xmlns:a16="http://schemas.microsoft.com/office/drawing/2014/main" id="{9542F45B-B1E4-4D61-A29E-76ED4594C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43173"/>
              </p:ext>
            </p:extLst>
          </p:nvPr>
        </p:nvGraphicFramePr>
        <p:xfrm>
          <a:off x="1548484" y="1856036"/>
          <a:ext cx="1978664" cy="27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4666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494666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494666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494666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</a:tblGrid>
              <a:tr h="139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데일리 </a:t>
                      </a:r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Check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bg1"/>
                          </a:solidFill>
                        </a:rPr>
                        <a:t>이슈분석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시황분석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종목분석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6570E041-E00D-4B83-B2B4-792735F33BBA}"/>
              </a:ext>
            </a:extLst>
          </p:cNvPr>
          <p:cNvCxnSpPr>
            <a:cxnSpLocks/>
          </p:cNvCxnSpPr>
          <p:nvPr/>
        </p:nvCxnSpPr>
        <p:spPr>
          <a:xfrm>
            <a:off x="2549387" y="1782828"/>
            <a:ext cx="461394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B3D2B9C-3385-4775-B1A7-A387415D85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61" b="5724"/>
          <a:stretch/>
        </p:blipFill>
        <p:spPr>
          <a:xfrm>
            <a:off x="1519264" y="2193465"/>
            <a:ext cx="2620790" cy="3457793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ED31E7F3-4872-4F38-B3A0-4F2E17C01D62}"/>
              </a:ext>
            </a:extLst>
          </p:cNvPr>
          <p:cNvSpPr/>
          <p:nvPr/>
        </p:nvSpPr>
        <p:spPr>
          <a:xfrm>
            <a:off x="1286912" y="2161769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2.2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D598797-7358-4B1D-BB27-E34C50030C69}"/>
              </a:ext>
            </a:extLst>
          </p:cNvPr>
          <p:cNvSpPr/>
          <p:nvPr/>
        </p:nvSpPr>
        <p:spPr>
          <a:xfrm>
            <a:off x="2438635" y="1745627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*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278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785635"/>
              </p:ext>
            </p:extLst>
          </p:nvPr>
        </p:nvGraphicFramePr>
        <p:xfrm>
          <a:off x="9801510" y="768586"/>
          <a:ext cx="2258189" cy="104206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–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무료 공개정보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추천종목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– ‘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무료 추천종목＇ 의 기능 및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UI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동일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 후 페이지 동일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grpSp>
        <p:nvGrpSpPr>
          <p:cNvPr id="86" name="Phone">
            <a:extLst>
              <a:ext uri="{FF2B5EF4-FFF2-40B4-BE49-F238E27FC236}">
                <a16:creationId xmlns:a16="http://schemas.microsoft.com/office/drawing/2014/main" id="{DDE92048-2579-4549-95BC-4D85C948D7E1}"/>
              </a:ext>
            </a:extLst>
          </p:cNvPr>
          <p:cNvGrpSpPr>
            <a:grpSpLocks noChangeAspect="1"/>
          </p:cNvGrpSpPr>
          <p:nvPr/>
        </p:nvGrpSpPr>
        <p:grpSpPr>
          <a:xfrm>
            <a:off x="1408520" y="768586"/>
            <a:ext cx="2842296" cy="5570901"/>
            <a:chOff x="595686" y="1262396"/>
            <a:chExt cx="2479208" cy="4859248"/>
          </a:xfrm>
        </p:grpSpPr>
        <p:sp>
          <p:nvSpPr>
            <p:cNvPr id="87" name="Case">
              <a:extLst>
                <a:ext uri="{FF2B5EF4-FFF2-40B4-BE49-F238E27FC236}">
                  <a16:creationId xmlns:a16="http://schemas.microsoft.com/office/drawing/2014/main" id="{843F6560-9839-4854-AB30-2A323ECBE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Button">
              <a:extLst>
                <a:ext uri="{FF2B5EF4-FFF2-40B4-BE49-F238E27FC236}">
                  <a16:creationId xmlns:a16="http://schemas.microsoft.com/office/drawing/2014/main" id="{17ECF371-D1FF-4AB7-B2DF-1364D4FEA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" name="Camera">
              <a:extLst>
                <a:ext uri="{FF2B5EF4-FFF2-40B4-BE49-F238E27FC236}">
                  <a16:creationId xmlns:a16="http://schemas.microsoft.com/office/drawing/2014/main" id="{C1B67132-787D-40B8-9CFA-A4BB81353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0" name="Speaker">
              <a:extLst>
                <a:ext uri="{FF2B5EF4-FFF2-40B4-BE49-F238E27FC236}">
                  <a16:creationId xmlns:a16="http://schemas.microsoft.com/office/drawing/2014/main" id="{25322DE4-2326-4888-AA02-D7D74F93E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1" name="Display">
              <a:extLst>
                <a:ext uri="{FF2B5EF4-FFF2-40B4-BE49-F238E27FC236}">
                  <a16:creationId xmlns:a16="http://schemas.microsoft.com/office/drawing/2014/main" id="{E8DD5256-1FA5-438A-985A-2735B52C01D6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E82508A-036E-4294-8760-361E1A71DB89}"/>
              </a:ext>
            </a:extLst>
          </p:cNvPr>
          <p:cNvSpPr/>
          <p:nvPr/>
        </p:nvSpPr>
        <p:spPr>
          <a:xfrm>
            <a:off x="1519269" y="565747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97E04993-02BA-4D01-8807-B0CF88CB4F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9269" y="565394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종목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커뮤니티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BAFC2F45-2152-44E6-AAC9-B5D527A62653}"/>
              </a:ext>
            </a:extLst>
          </p:cNvPr>
          <p:cNvSpPr/>
          <p:nvPr/>
        </p:nvSpPr>
        <p:spPr>
          <a:xfrm>
            <a:off x="1519269" y="1244078"/>
            <a:ext cx="2620790" cy="28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9790A14-A9DC-4DB0-B3C0-D955CADDF812}"/>
              </a:ext>
            </a:extLst>
          </p:cNvPr>
          <p:cNvSpPr txBox="1"/>
          <p:nvPr/>
        </p:nvSpPr>
        <p:spPr>
          <a:xfrm>
            <a:off x="1520504" y="1278470"/>
            <a:ext cx="154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</a:rPr>
              <a:t>노다지 주식정보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63FC611-F0FE-4401-8481-545185DC4000}"/>
              </a:ext>
            </a:extLst>
          </p:cNvPr>
          <p:cNvSpPr/>
          <p:nvPr/>
        </p:nvSpPr>
        <p:spPr>
          <a:xfrm>
            <a:off x="3352147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검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826FF73-8B12-4388-8334-F7DAFD1A2492}"/>
              </a:ext>
            </a:extLst>
          </p:cNvPr>
          <p:cNvSpPr/>
          <p:nvPr/>
        </p:nvSpPr>
        <p:spPr>
          <a:xfrm>
            <a:off x="3610486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포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25E55D-D191-4614-AE20-AC961AB00315}"/>
              </a:ext>
            </a:extLst>
          </p:cNvPr>
          <p:cNvSpPr/>
          <p:nvPr/>
        </p:nvSpPr>
        <p:spPr>
          <a:xfrm>
            <a:off x="3862545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/>
              <a:t>My</a:t>
            </a:r>
            <a:endParaRPr lang="ko-KR" altLang="en-US" sz="600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51C02C0-8223-4367-AD44-09C17B007952}"/>
              </a:ext>
            </a:extLst>
          </p:cNvPr>
          <p:cNvSpPr txBox="1"/>
          <p:nvPr/>
        </p:nvSpPr>
        <p:spPr>
          <a:xfrm>
            <a:off x="2359138" y="156738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무료 공개정보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EF6E27-F525-422F-B45F-79C951E33565}"/>
              </a:ext>
            </a:extLst>
          </p:cNvPr>
          <p:cNvSpPr txBox="1"/>
          <p:nvPr/>
        </p:nvSpPr>
        <p:spPr>
          <a:xfrm>
            <a:off x="3165380" y="156738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유료 공개정보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18749A2-DB7A-4CD7-B0ED-1527BBD3CB15}"/>
              </a:ext>
            </a:extLst>
          </p:cNvPr>
          <p:cNvSpPr txBox="1"/>
          <p:nvPr/>
        </p:nvSpPr>
        <p:spPr>
          <a:xfrm>
            <a:off x="1610027" y="156738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투자 정보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E17683-602D-473C-BBB1-D069B1B8E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84" b="4294"/>
          <a:stretch/>
        </p:blipFill>
        <p:spPr>
          <a:xfrm>
            <a:off x="1519269" y="1872240"/>
            <a:ext cx="2620790" cy="35187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052D41-373A-4626-96BB-312049A21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02" b="64569"/>
          <a:stretch/>
        </p:blipFill>
        <p:spPr>
          <a:xfrm>
            <a:off x="1519264" y="5328413"/>
            <a:ext cx="2620790" cy="322845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D993FC3-89F5-4776-966F-69BF78019861}"/>
              </a:ext>
            </a:extLst>
          </p:cNvPr>
          <p:cNvCxnSpPr>
            <a:cxnSpLocks/>
          </p:cNvCxnSpPr>
          <p:nvPr/>
        </p:nvCxnSpPr>
        <p:spPr>
          <a:xfrm>
            <a:off x="2549387" y="1782828"/>
            <a:ext cx="461394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A99A6EA-34C4-4314-946D-DBD181CBCB6A}"/>
              </a:ext>
            </a:extLst>
          </p:cNvPr>
          <p:cNvSpPr/>
          <p:nvPr/>
        </p:nvSpPr>
        <p:spPr>
          <a:xfrm>
            <a:off x="2401128" y="1373576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1835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217400"/>
              </p:ext>
            </p:extLst>
          </p:nvPr>
        </p:nvGraphicFramePr>
        <p:xfrm>
          <a:off x="9801510" y="768586"/>
          <a:ext cx="2258189" cy="116398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–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유료 공개정보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하단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GNB &gt; [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추천종목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클릭 시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나타나는 유료정보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 및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UI 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이후 페이지 동일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grpSp>
        <p:nvGrpSpPr>
          <p:cNvPr id="86" name="Phone">
            <a:extLst>
              <a:ext uri="{FF2B5EF4-FFF2-40B4-BE49-F238E27FC236}">
                <a16:creationId xmlns:a16="http://schemas.microsoft.com/office/drawing/2014/main" id="{DDE92048-2579-4549-95BC-4D85C948D7E1}"/>
              </a:ext>
            </a:extLst>
          </p:cNvPr>
          <p:cNvGrpSpPr>
            <a:grpSpLocks noChangeAspect="1"/>
          </p:cNvGrpSpPr>
          <p:nvPr/>
        </p:nvGrpSpPr>
        <p:grpSpPr>
          <a:xfrm>
            <a:off x="1408520" y="768586"/>
            <a:ext cx="2842296" cy="5570901"/>
            <a:chOff x="595686" y="1262396"/>
            <a:chExt cx="2479208" cy="4859248"/>
          </a:xfrm>
        </p:grpSpPr>
        <p:sp>
          <p:nvSpPr>
            <p:cNvPr id="87" name="Case">
              <a:extLst>
                <a:ext uri="{FF2B5EF4-FFF2-40B4-BE49-F238E27FC236}">
                  <a16:creationId xmlns:a16="http://schemas.microsoft.com/office/drawing/2014/main" id="{843F6560-9839-4854-AB30-2A323ECBE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Button">
              <a:extLst>
                <a:ext uri="{FF2B5EF4-FFF2-40B4-BE49-F238E27FC236}">
                  <a16:creationId xmlns:a16="http://schemas.microsoft.com/office/drawing/2014/main" id="{17ECF371-D1FF-4AB7-B2DF-1364D4FEA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" name="Camera">
              <a:extLst>
                <a:ext uri="{FF2B5EF4-FFF2-40B4-BE49-F238E27FC236}">
                  <a16:creationId xmlns:a16="http://schemas.microsoft.com/office/drawing/2014/main" id="{C1B67132-787D-40B8-9CFA-A4BB813533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0" name="Speaker">
              <a:extLst>
                <a:ext uri="{FF2B5EF4-FFF2-40B4-BE49-F238E27FC236}">
                  <a16:creationId xmlns:a16="http://schemas.microsoft.com/office/drawing/2014/main" id="{25322DE4-2326-4888-AA02-D7D74F93E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1" name="Display">
              <a:extLst>
                <a:ext uri="{FF2B5EF4-FFF2-40B4-BE49-F238E27FC236}">
                  <a16:creationId xmlns:a16="http://schemas.microsoft.com/office/drawing/2014/main" id="{E8DD5256-1FA5-438A-985A-2735B52C01D6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E82508A-036E-4294-8760-361E1A71DB89}"/>
              </a:ext>
            </a:extLst>
          </p:cNvPr>
          <p:cNvSpPr/>
          <p:nvPr/>
        </p:nvSpPr>
        <p:spPr>
          <a:xfrm>
            <a:off x="1519269" y="565747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93" name="표 92">
            <a:extLst>
              <a:ext uri="{FF2B5EF4-FFF2-40B4-BE49-F238E27FC236}">
                <a16:creationId xmlns:a16="http://schemas.microsoft.com/office/drawing/2014/main" id="{97E04993-02BA-4D01-8807-B0CF88CB4F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9269" y="565394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종목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커뮤니티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sp>
        <p:nvSpPr>
          <p:cNvPr id="94" name="직사각형 93">
            <a:extLst>
              <a:ext uri="{FF2B5EF4-FFF2-40B4-BE49-F238E27FC236}">
                <a16:creationId xmlns:a16="http://schemas.microsoft.com/office/drawing/2014/main" id="{BAFC2F45-2152-44E6-AAC9-B5D527A62653}"/>
              </a:ext>
            </a:extLst>
          </p:cNvPr>
          <p:cNvSpPr/>
          <p:nvPr/>
        </p:nvSpPr>
        <p:spPr>
          <a:xfrm>
            <a:off x="1519269" y="1244078"/>
            <a:ext cx="2620790" cy="28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9790A14-A9DC-4DB0-B3C0-D955CADDF812}"/>
              </a:ext>
            </a:extLst>
          </p:cNvPr>
          <p:cNvSpPr txBox="1"/>
          <p:nvPr/>
        </p:nvSpPr>
        <p:spPr>
          <a:xfrm>
            <a:off x="1520504" y="1278470"/>
            <a:ext cx="154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</a:rPr>
              <a:t>노다지 주식정보</a:t>
            </a: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63FC611-F0FE-4401-8481-545185DC4000}"/>
              </a:ext>
            </a:extLst>
          </p:cNvPr>
          <p:cNvSpPr/>
          <p:nvPr/>
        </p:nvSpPr>
        <p:spPr>
          <a:xfrm>
            <a:off x="3352147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검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9826FF73-8B12-4388-8334-F7DAFD1A2492}"/>
              </a:ext>
            </a:extLst>
          </p:cNvPr>
          <p:cNvSpPr/>
          <p:nvPr/>
        </p:nvSpPr>
        <p:spPr>
          <a:xfrm>
            <a:off x="3610486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포</a:t>
            </a: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4325E55D-D191-4614-AE20-AC961AB00315}"/>
              </a:ext>
            </a:extLst>
          </p:cNvPr>
          <p:cNvSpPr/>
          <p:nvPr/>
        </p:nvSpPr>
        <p:spPr>
          <a:xfrm>
            <a:off x="3862545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/>
              <a:t>My</a:t>
            </a:r>
            <a:endParaRPr lang="ko-KR" altLang="en-US" sz="600" b="1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51C02C0-8223-4367-AD44-09C17B007952}"/>
              </a:ext>
            </a:extLst>
          </p:cNvPr>
          <p:cNvSpPr txBox="1"/>
          <p:nvPr/>
        </p:nvSpPr>
        <p:spPr>
          <a:xfrm>
            <a:off x="1537016" y="156738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</a:rPr>
              <a:t>무료 공개정보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0EF6E27-F525-422F-B45F-79C951E33565}"/>
              </a:ext>
            </a:extLst>
          </p:cNvPr>
          <p:cNvSpPr txBox="1"/>
          <p:nvPr/>
        </p:nvSpPr>
        <p:spPr>
          <a:xfrm>
            <a:off x="2343258" y="156738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유료 공개정보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18749A2-DB7A-4CD7-B0ED-1527BBD3CB15}"/>
              </a:ext>
            </a:extLst>
          </p:cNvPr>
          <p:cNvSpPr txBox="1"/>
          <p:nvPr/>
        </p:nvSpPr>
        <p:spPr>
          <a:xfrm>
            <a:off x="787905" y="156738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투자 정보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7D993FC3-89F5-4776-966F-69BF78019861}"/>
              </a:ext>
            </a:extLst>
          </p:cNvPr>
          <p:cNvCxnSpPr>
            <a:cxnSpLocks/>
          </p:cNvCxnSpPr>
          <p:nvPr/>
        </p:nvCxnSpPr>
        <p:spPr>
          <a:xfrm>
            <a:off x="2549387" y="1782828"/>
            <a:ext cx="461394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65A06AC-5C2F-4239-A063-122991809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5" b="15858"/>
          <a:stretch/>
        </p:blipFill>
        <p:spPr>
          <a:xfrm>
            <a:off x="1519269" y="1833171"/>
            <a:ext cx="2620790" cy="3818088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D2DD4ED-7F80-431B-80A8-A4F1FFA18E4F}"/>
              </a:ext>
            </a:extLst>
          </p:cNvPr>
          <p:cNvSpPr/>
          <p:nvPr/>
        </p:nvSpPr>
        <p:spPr>
          <a:xfrm>
            <a:off x="2401128" y="1373576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693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85082"/>
              </p:ext>
            </p:extLst>
          </p:nvPr>
        </p:nvGraphicFramePr>
        <p:xfrm>
          <a:off x="9801510" y="768586"/>
          <a:ext cx="2258189" cy="5808444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–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이거 어때요 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기본값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종목에 대한 생각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글을 자유롭게 토론 하는 공간 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하단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GNB [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클릭 시 기본 값으로 표시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1.1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손절해요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– 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게시판 일 경우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이거 어때요 게시판과 기능은 동일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다만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공지사항 텍스트가 다름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공지사항 텍스트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800" dirty="0"/>
                        <a:t>: *</a:t>
                      </a:r>
                      <a:r>
                        <a:rPr lang="ko-KR" altLang="en-US" sz="800" dirty="0"/>
                        <a:t>매도를 한 종목에 대해서 자유롭게 토론 할 수 있는 게시판 입니다</a:t>
                      </a:r>
                      <a:r>
                        <a:rPr lang="en-US" altLang="ko-KR" sz="800" dirty="0"/>
                        <a:t>.</a:t>
                      </a:r>
                    </a:p>
                    <a:p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욕설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비방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선정적인 내용은 삭제될 수 있습니다</a:t>
                      </a:r>
                      <a:r>
                        <a:rPr lang="en-US" altLang="ko-KR" sz="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.</a:t>
                      </a:r>
                      <a:endParaRPr lang="ko-KR" altLang="en-US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게시글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피드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페이스북 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피드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형태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피드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정보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작성자 프로필 이미지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작성 날짜로부터 경과 시간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n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분전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n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일전 과 같은 형태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종목명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제목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내용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좋아요 개수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댓글 개수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7109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2.1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제목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내용 텍스트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제목 텍스트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줄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내용 텍스트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줄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영역 초과시 끝 부분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…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처리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텍스트 길이는 디자인영역과 논의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2568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2.2</a:t>
                      </a:r>
                      <a:endParaRPr lang="ko-KR" altLang="en-US" sz="6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좋아요 아이콘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개수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좋아요 아이콘 클릭 시 개수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+1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좋아요 다시 클릭 시 개수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-1</a:t>
                      </a: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Ø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댓글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개수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7079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글 작성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다음 슬라이드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245903"/>
                  </a:ext>
                </a:extLst>
              </a:tr>
            </a:tbl>
          </a:graphicData>
        </a:graphic>
      </p:graphicFrame>
      <p:grpSp>
        <p:nvGrpSpPr>
          <p:cNvPr id="11" name="Phone">
            <a:extLst>
              <a:ext uri="{FF2B5EF4-FFF2-40B4-BE49-F238E27FC236}">
                <a16:creationId xmlns:a16="http://schemas.microsoft.com/office/drawing/2014/main" id="{E8AA1164-5868-4491-A2AD-0290041930A8}"/>
              </a:ext>
            </a:extLst>
          </p:cNvPr>
          <p:cNvGrpSpPr>
            <a:grpSpLocks noChangeAspect="1"/>
          </p:cNvGrpSpPr>
          <p:nvPr/>
        </p:nvGrpSpPr>
        <p:grpSpPr>
          <a:xfrm>
            <a:off x="1408520" y="768586"/>
            <a:ext cx="2842296" cy="5570901"/>
            <a:chOff x="595686" y="1262396"/>
            <a:chExt cx="2479208" cy="4859248"/>
          </a:xfrm>
        </p:grpSpPr>
        <p:sp>
          <p:nvSpPr>
            <p:cNvPr id="12" name="Case">
              <a:extLst>
                <a:ext uri="{FF2B5EF4-FFF2-40B4-BE49-F238E27FC236}">
                  <a16:creationId xmlns:a16="http://schemas.microsoft.com/office/drawing/2014/main" id="{0853F907-5891-4C51-B866-711789EF2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Button">
              <a:extLst>
                <a:ext uri="{FF2B5EF4-FFF2-40B4-BE49-F238E27FC236}">
                  <a16:creationId xmlns:a16="http://schemas.microsoft.com/office/drawing/2014/main" id="{F695680B-4D5F-4B3D-8C39-6DEB975A1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amera">
              <a:extLst>
                <a:ext uri="{FF2B5EF4-FFF2-40B4-BE49-F238E27FC236}">
                  <a16:creationId xmlns:a16="http://schemas.microsoft.com/office/drawing/2014/main" id="{4BE7C6FA-1DB2-4869-B25E-2FEA6F2C3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Speaker">
              <a:extLst>
                <a:ext uri="{FF2B5EF4-FFF2-40B4-BE49-F238E27FC236}">
                  <a16:creationId xmlns:a16="http://schemas.microsoft.com/office/drawing/2014/main" id="{E09679C4-39CA-4783-A96C-C9D7403BD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Display">
              <a:extLst>
                <a:ext uri="{FF2B5EF4-FFF2-40B4-BE49-F238E27FC236}">
                  <a16:creationId xmlns:a16="http://schemas.microsoft.com/office/drawing/2014/main" id="{F74F0D51-0127-4C42-B18D-6EB2E3CCC563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2543F4-8149-416C-A4BA-60B7C5311302}"/>
              </a:ext>
            </a:extLst>
          </p:cNvPr>
          <p:cNvSpPr/>
          <p:nvPr/>
        </p:nvSpPr>
        <p:spPr>
          <a:xfrm>
            <a:off x="1519269" y="565747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31CDDD8-E39D-479E-87CD-B8AE38FD3E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9269" y="565394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종목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F73F10-DAE2-474A-9A4E-CD80C15C3B4A}"/>
              </a:ext>
            </a:extLst>
          </p:cNvPr>
          <p:cNvSpPr/>
          <p:nvPr/>
        </p:nvSpPr>
        <p:spPr>
          <a:xfrm>
            <a:off x="1519269" y="1244078"/>
            <a:ext cx="2620790" cy="28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390546-EA08-4748-98E7-98DA110DB15C}"/>
              </a:ext>
            </a:extLst>
          </p:cNvPr>
          <p:cNvSpPr txBox="1"/>
          <p:nvPr/>
        </p:nvSpPr>
        <p:spPr>
          <a:xfrm>
            <a:off x="1520504" y="1278470"/>
            <a:ext cx="154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</a:rPr>
              <a:t>노다지 주식정보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37AFB67-1A93-4E29-9533-3356D11EDF09}"/>
              </a:ext>
            </a:extLst>
          </p:cNvPr>
          <p:cNvSpPr/>
          <p:nvPr/>
        </p:nvSpPr>
        <p:spPr>
          <a:xfrm>
            <a:off x="3352147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검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FE58A75-A55B-45AB-B38A-0C47315B3CE3}"/>
              </a:ext>
            </a:extLst>
          </p:cNvPr>
          <p:cNvSpPr/>
          <p:nvPr/>
        </p:nvSpPr>
        <p:spPr>
          <a:xfrm>
            <a:off x="3610486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포</a:t>
            </a: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FE155DAF-0124-4F69-9D4A-589ACA9C5BB6}"/>
              </a:ext>
            </a:extLst>
          </p:cNvPr>
          <p:cNvSpPr/>
          <p:nvPr/>
        </p:nvSpPr>
        <p:spPr>
          <a:xfrm>
            <a:off x="3862545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/>
              <a:t>My</a:t>
            </a:r>
            <a:endParaRPr lang="ko-KR" altLang="en-US" sz="6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FEF6E6-428C-4AB5-A33B-95D7CB9EC190}"/>
              </a:ext>
            </a:extLst>
          </p:cNvPr>
          <p:cNvSpPr txBox="1"/>
          <p:nvPr/>
        </p:nvSpPr>
        <p:spPr>
          <a:xfrm>
            <a:off x="2389242" y="1559173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이거 어때요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5E9196-015C-4257-A14D-C23575ABBD62}"/>
              </a:ext>
            </a:extLst>
          </p:cNvPr>
          <p:cNvSpPr txBox="1"/>
          <p:nvPr/>
        </p:nvSpPr>
        <p:spPr>
          <a:xfrm>
            <a:off x="3195484" y="1559173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손절해요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F88F4EC-BBFB-47C4-B8A1-5B6A89226E39}"/>
              </a:ext>
            </a:extLst>
          </p:cNvPr>
          <p:cNvSpPr txBox="1"/>
          <p:nvPr/>
        </p:nvSpPr>
        <p:spPr>
          <a:xfrm>
            <a:off x="3865770" y="1559173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노다지 질문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48C7D3-24B9-4D05-8596-2FF46D15B1AF}"/>
              </a:ext>
            </a:extLst>
          </p:cNvPr>
          <p:cNvSpPr txBox="1"/>
          <p:nvPr/>
        </p:nvSpPr>
        <p:spPr>
          <a:xfrm>
            <a:off x="4616636" y="1559173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노다지 건의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B57E50A-2464-44D9-A0B2-4E5F43727257}"/>
              </a:ext>
            </a:extLst>
          </p:cNvPr>
          <p:cNvSpPr txBox="1"/>
          <p:nvPr/>
        </p:nvSpPr>
        <p:spPr>
          <a:xfrm>
            <a:off x="5342298" y="1559173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공지사항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9CF8402-1196-4D75-9A87-6D8B8F551DEE}"/>
              </a:ext>
            </a:extLst>
          </p:cNvPr>
          <p:cNvSpPr/>
          <p:nvPr/>
        </p:nvSpPr>
        <p:spPr>
          <a:xfrm>
            <a:off x="1570111" y="1782536"/>
            <a:ext cx="2519551" cy="585271"/>
          </a:xfrm>
          <a:prstGeom prst="roundRect">
            <a:avLst>
              <a:gd name="adj" fmla="val 11612"/>
            </a:avLst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466E34-AF8A-443A-A486-515AF0D2FE79}"/>
              </a:ext>
            </a:extLst>
          </p:cNvPr>
          <p:cNvSpPr/>
          <p:nvPr/>
        </p:nvSpPr>
        <p:spPr>
          <a:xfrm>
            <a:off x="1536364" y="1822740"/>
            <a:ext cx="2539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               자유롭게 종목에 대해 토론 할 수 있는 게시판 입니다</a:t>
            </a:r>
            <a:r>
              <a:rPr lang="en-US" altLang="ko-KR" sz="700" dirty="0"/>
              <a:t>.</a:t>
            </a:r>
          </a:p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욕설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비방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선정적인 내용은 삭제될 수 있습니다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2E21A28-9018-49B0-AF40-B1BE82973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380" y="2439637"/>
            <a:ext cx="149417" cy="14941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B3A5B85-C57C-4AD8-A40E-3E367273B9F7}"/>
              </a:ext>
            </a:extLst>
          </p:cNvPr>
          <p:cNvGrpSpPr/>
          <p:nvPr/>
        </p:nvGrpSpPr>
        <p:grpSpPr>
          <a:xfrm>
            <a:off x="1529754" y="2666858"/>
            <a:ext cx="2610305" cy="1867246"/>
            <a:chOff x="1529754" y="2499078"/>
            <a:chExt cx="2610305" cy="1867246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4595421-8426-4E0A-ACB2-FDDD05AF8F4E}"/>
                </a:ext>
              </a:extLst>
            </p:cNvPr>
            <p:cNvSpPr/>
            <p:nvPr/>
          </p:nvSpPr>
          <p:spPr>
            <a:xfrm>
              <a:off x="1529754" y="2499078"/>
              <a:ext cx="2610305" cy="1867246"/>
            </a:xfrm>
            <a:prstGeom prst="rect">
              <a:avLst/>
            </a:prstGeom>
            <a:ln w="63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757E1454-47F6-4F6E-BEEC-D3C878F7C67A}"/>
                </a:ext>
              </a:extLst>
            </p:cNvPr>
            <p:cNvSpPr/>
            <p:nvPr/>
          </p:nvSpPr>
          <p:spPr>
            <a:xfrm>
              <a:off x="1655580" y="2606009"/>
              <a:ext cx="259435" cy="259435"/>
            </a:xfrm>
            <a:prstGeom prst="ellipse">
              <a:avLst/>
            </a:prstGeom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B1792F34-CC4F-4791-8E39-209D156D1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8928" y="2659357"/>
              <a:ext cx="152738" cy="152738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583B2A7-2AEF-4122-AAEB-363DCA635F5E}"/>
                </a:ext>
              </a:extLst>
            </p:cNvPr>
            <p:cNvSpPr txBox="1"/>
            <p:nvPr/>
          </p:nvSpPr>
          <p:spPr>
            <a:xfrm>
              <a:off x="1910816" y="2576112"/>
              <a:ext cx="108838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dirty="0"/>
                <a:t>노다지</a:t>
              </a:r>
              <a:endParaRPr lang="en-US" altLang="ko-KR" sz="800" dirty="0"/>
            </a:p>
            <a:p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1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</a:rPr>
                <a:t>분전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87" name="사각형: 둥근 모서리 86">
              <a:extLst>
                <a:ext uri="{FF2B5EF4-FFF2-40B4-BE49-F238E27FC236}">
                  <a16:creationId xmlns:a16="http://schemas.microsoft.com/office/drawing/2014/main" id="{32C79BC2-0DE2-454E-A287-4DCC07B5B7F7}"/>
                </a:ext>
              </a:extLst>
            </p:cNvPr>
            <p:cNvSpPr/>
            <p:nvPr/>
          </p:nvSpPr>
          <p:spPr>
            <a:xfrm>
              <a:off x="1655580" y="2935671"/>
              <a:ext cx="489906" cy="12103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600" dirty="0" err="1">
                  <a:solidFill>
                    <a:schemeClr val="tx1"/>
                  </a:solidFill>
                </a:rPr>
                <a:t>에스엠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A066B795-6227-4F6F-A742-AFA87E3B1C2E}"/>
                </a:ext>
              </a:extLst>
            </p:cNvPr>
            <p:cNvSpPr/>
            <p:nvPr/>
          </p:nvSpPr>
          <p:spPr>
            <a:xfrm>
              <a:off x="2201321" y="2935671"/>
              <a:ext cx="489906" cy="12103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600" dirty="0" err="1">
                  <a:solidFill>
                    <a:schemeClr val="tx1"/>
                  </a:solidFill>
                </a:rPr>
                <a:t>jyp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89" name="사각형: 둥근 모서리 88">
              <a:extLst>
                <a:ext uri="{FF2B5EF4-FFF2-40B4-BE49-F238E27FC236}">
                  <a16:creationId xmlns:a16="http://schemas.microsoft.com/office/drawing/2014/main" id="{64AF4AB2-5217-415B-A42C-A56065C846F5}"/>
                </a:ext>
              </a:extLst>
            </p:cNvPr>
            <p:cNvSpPr/>
            <p:nvPr/>
          </p:nvSpPr>
          <p:spPr>
            <a:xfrm>
              <a:off x="2747062" y="2935671"/>
              <a:ext cx="489906" cy="12103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600" dirty="0" err="1">
                  <a:solidFill>
                    <a:schemeClr val="tx1"/>
                  </a:solidFill>
                </a:rPr>
                <a:t>종목명</a:t>
              </a:r>
              <a:endParaRPr lang="ko-KR" altLang="en-US" sz="600" dirty="0">
                <a:solidFill>
                  <a:schemeClr val="tx1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8993F1E-CDF1-48B0-AD28-F8744DF09BEA}"/>
                </a:ext>
              </a:extLst>
            </p:cNvPr>
            <p:cNvSpPr txBox="1"/>
            <p:nvPr/>
          </p:nvSpPr>
          <p:spPr>
            <a:xfrm>
              <a:off x="1566800" y="3126933"/>
              <a:ext cx="23237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/>
                <a:t>연말까지만</a:t>
              </a:r>
              <a:r>
                <a:rPr lang="ko-KR" altLang="en-US" sz="1000" b="1" dirty="0"/>
                <a:t> 버티면 대박</a:t>
              </a:r>
              <a:r>
                <a:rPr lang="en-US" altLang="ko-KR" sz="1000" b="1" dirty="0"/>
                <a:t>!!!</a:t>
              </a:r>
              <a:endParaRPr lang="ko-KR" altLang="en-US" sz="1000" b="1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7BF63BA-CAE4-425F-AE06-5CB8CDFFC19D}"/>
                </a:ext>
              </a:extLst>
            </p:cNvPr>
            <p:cNvSpPr txBox="1"/>
            <p:nvPr/>
          </p:nvSpPr>
          <p:spPr>
            <a:xfrm>
              <a:off x="1568300" y="3329806"/>
              <a:ext cx="2323749" cy="717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00" dirty="0" err="1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sm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몸값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4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조 까지 나왔지만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3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조에 매각 대더라도 현 </a:t>
              </a:r>
              <a:r>
                <a:rPr lang="ko-KR" altLang="en-US" sz="700" dirty="0" err="1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시총의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두배 당연히 주가도 두배</a:t>
              </a:r>
              <a:br>
                <a:rPr lang="ko-KR" altLang="en-US" sz="6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</a:b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이수만 회장은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9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월 </a:t>
              </a:r>
              <a:r>
                <a:rPr lang="ko-KR" altLang="en-US" sz="700" dirty="0" err="1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디어유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상장 후 까지 시간 끌 것으로 </a:t>
              </a:r>
              <a:r>
                <a:rPr lang="ko-KR" altLang="en-US" sz="700" dirty="0" err="1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보여짐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 이는 가치와 몸값을 올려야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…</a:t>
              </a:r>
              <a:endParaRPr lang="ko-KR" altLang="en-US" sz="600" b="1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E828DA9-5FE1-412B-B9BF-EF08B2A573B7}"/>
                </a:ext>
              </a:extLst>
            </p:cNvPr>
            <p:cNvSpPr txBox="1"/>
            <p:nvPr/>
          </p:nvSpPr>
          <p:spPr>
            <a:xfrm>
              <a:off x="1585187" y="4115121"/>
              <a:ext cx="251016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좋아요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 23                                      (</a:t>
              </a:r>
              <a:r>
                <a:rPr lang="ko-KR" altLang="en-US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댓글</a:t>
              </a:r>
              <a:r>
                <a:rPr lang="en-US" altLang="ko-KR" sz="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 2 </a:t>
              </a:r>
              <a:endPara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CF97B333-B860-4CBC-B580-71864603A089}"/>
                </a:ext>
              </a:extLst>
            </p:cNvPr>
            <p:cNvCxnSpPr/>
            <p:nvPr/>
          </p:nvCxnSpPr>
          <p:spPr>
            <a:xfrm>
              <a:off x="1566800" y="4071140"/>
              <a:ext cx="24623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56BDAC0-08FE-4F4E-A86D-260C531B83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42620"/>
          <a:stretch/>
        </p:blipFill>
        <p:spPr>
          <a:xfrm>
            <a:off x="1519264" y="4587499"/>
            <a:ext cx="2609314" cy="1073937"/>
          </a:xfrm>
          <a:prstGeom prst="rect">
            <a:avLst/>
          </a:prstGeom>
        </p:spPr>
      </p:pic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13A17022-D8E8-4395-B9E5-314C6A6C0F41}"/>
              </a:ext>
            </a:extLst>
          </p:cNvPr>
          <p:cNvSpPr/>
          <p:nvPr/>
        </p:nvSpPr>
        <p:spPr>
          <a:xfrm>
            <a:off x="4746614" y="1782536"/>
            <a:ext cx="3082570" cy="671145"/>
          </a:xfrm>
          <a:prstGeom prst="roundRect">
            <a:avLst>
              <a:gd name="adj" fmla="val 11612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126444B2-5A33-4AD7-AC98-1BB165FDCBEC}"/>
              </a:ext>
            </a:extLst>
          </p:cNvPr>
          <p:cNvSpPr/>
          <p:nvPr/>
        </p:nvSpPr>
        <p:spPr>
          <a:xfrm>
            <a:off x="4727870" y="1822740"/>
            <a:ext cx="3318066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/>
              <a:t>               </a:t>
            </a:r>
            <a:r>
              <a:rPr lang="ko-KR" altLang="en-US" sz="700" dirty="0" err="1"/>
              <a:t>손절</a:t>
            </a:r>
            <a:r>
              <a:rPr lang="ko-KR" altLang="en-US" sz="700" dirty="0"/>
              <a:t> 한 종목이나 매도를 한 종목을 알려주는 공간 입니다</a:t>
            </a:r>
            <a:r>
              <a:rPr lang="en-US" altLang="ko-KR" sz="7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700" dirty="0"/>
              <a:t>괜찮아요</a:t>
            </a:r>
            <a:r>
              <a:rPr lang="en-US" altLang="ko-KR" sz="700" dirty="0"/>
              <a:t>, </a:t>
            </a:r>
            <a:r>
              <a:rPr lang="ko-KR" altLang="en-US" sz="700" dirty="0"/>
              <a:t>저도 물렸습니다</a:t>
            </a:r>
            <a:r>
              <a:rPr lang="en-US" altLang="ko-KR" sz="700" dirty="0"/>
              <a:t>.</a:t>
            </a:r>
          </a:p>
          <a:p>
            <a:endParaRPr lang="en-US" altLang="ko-KR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욕설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비방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선정적인 내용 및 광고성 짙은 게시물은 삭제될 수 있습니다</a:t>
            </a: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03" name="연결선: 구부러짐 102">
            <a:extLst>
              <a:ext uri="{FF2B5EF4-FFF2-40B4-BE49-F238E27FC236}">
                <a16:creationId xmlns:a16="http://schemas.microsoft.com/office/drawing/2014/main" id="{E4277875-20EF-4B1F-8327-74DB7D117F73}"/>
              </a:ext>
            </a:extLst>
          </p:cNvPr>
          <p:cNvCxnSpPr>
            <a:cxnSpLocks/>
            <a:stCxn id="38" idx="1"/>
            <a:endCxn id="98" idx="2"/>
          </p:cNvCxnSpPr>
          <p:nvPr/>
        </p:nvCxnSpPr>
        <p:spPr>
          <a:xfrm rot="10800000" flipH="1" flipV="1">
            <a:off x="3865769" y="1666895"/>
            <a:ext cx="2422129" cy="786786"/>
          </a:xfrm>
          <a:prstGeom prst="curvedConnector4">
            <a:avLst>
              <a:gd name="adj1" fmla="val -9438"/>
              <a:gd name="adj2" fmla="val 129055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구부러짐 103">
            <a:extLst>
              <a:ext uri="{FF2B5EF4-FFF2-40B4-BE49-F238E27FC236}">
                <a16:creationId xmlns:a16="http://schemas.microsoft.com/office/drawing/2014/main" id="{5FE0ADC3-1C63-4CDD-866D-57C6C6870B8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19264" y="1666894"/>
            <a:ext cx="869978" cy="329686"/>
          </a:xfrm>
          <a:prstGeom prst="curvedConnector3">
            <a:avLst>
              <a:gd name="adj1" fmla="val 14932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10C1577D-B14C-4658-9B56-9989B2499E59}"/>
              </a:ext>
            </a:extLst>
          </p:cNvPr>
          <p:cNvSpPr/>
          <p:nvPr/>
        </p:nvSpPr>
        <p:spPr>
          <a:xfrm>
            <a:off x="2401128" y="1373576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9E37174F-65C9-476C-B81C-A7E3B6CC4A27}"/>
              </a:ext>
            </a:extLst>
          </p:cNvPr>
          <p:cNvSpPr/>
          <p:nvPr/>
        </p:nvSpPr>
        <p:spPr>
          <a:xfrm>
            <a:off x="7151602" y="1633618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1.1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F94C2843-3F1B-422B-B9E5-E8D6B26E2188}"/>
              </a:ext>
            </a:extLst>
          </p:cNvPr>
          <p:cNvSpPr/>
          <p:nvPr/>
        </p:nvSpPr>
        <p:spPr>
          <a:xfrm>
            <a:off x="1353822" y="2423775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CE70B61A-F4EF-4F10-B2A3-1D37EC00BD8B}"/>
              </a:ext>
            </a:extLst>
          </p:cNvPr>
          <p:cNvSpPr/>
          <p:nvPr/>
        </p:nvSpPr>
        <p:spPr>
          <a:xfrm>
            <a:off x="1338586" y="3001426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2.1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4D150751-B498-442A-BA60-FF48AD93183C}"/>
              </a:ext>
            </a:extLst>
          </p:cNvPr>
          <p:cNvSpPr/>
          <p:nvPr/>
        </p:nvSpPr>
        <p:spPr>
          <a:xfrm>
            <a:off x="1343665" y="4018797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2.2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1E6D30E4-3C4C-4E65-AE75-FCFEF670A528}"/>
              </a:ext>
            </a:extLst>
          </p:cNvPr>
          <p:cNvSpPr/>
          <p:nvPr/>
        </p:nvSpPr>
        <p:spPr>
          <a:xfrm>
            <a:off x="3612297" y="5099952"/>
            <a:ext cx="416862" cy="4168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작성</a:t>
            </a:r>
            <a:r>
              <a:rPr lang="en-US" altLang="ko-KR" sz="900" dirty="0">
                <a:solidFill>
                  <a:schemeClr val="bg1"/>
                </a:solidFill>
              </a:rPr>
              <a:t>icon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D0A17DC6-B6EB-4C8D-A6CA-83613ADDBF54}"/>
              </a:ext>
            </a:extLst>
          </p:cNvPr>
          <p:cNvSpPr/>
          <p:nvPr/>
        </p:nvSpPr>
        <p:spPr>
          <a:xfrm>
            <a:off x="3524211" y="4978138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A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3EAA8E5A-85D2-4471-BED3-8145F4E922BC}"/>
              </a:ext>
            </a:extLst>
          </p:cNvPr>
          <p:cNvSpPr/>
          <p:nvPr/>
        </p:nvSpPr>
        <p:spPr>
          <a:xfrm>
            <a:off x="4807359" y="1808694"/>
            <a:ext cx="460179" cy="20487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여기는</a:t>
            </a:r>
            <a:r>
              <a:rPr lang="en-US" altLang="ko-KR" sz="700" b="1" dirty="0">
                <a:solidFill>
                  <a:schemeClr val="bg1"/>
                </a:solidFill>
              </a:rPr>
              <a:t>!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F7D65A8-2629-493C-8BE7-02CB2CCB5823}"/>
              </a:ext>
            </a:extLst>
          </p:cNvPr>
          <p:cNvSpPr/>
          <p:nvPr/>
        </p:nvSpPr>
        <p:spPr>
          <a:xfrm>
            <a:off x="1610822" y="1828102"/>
            <a:ext cx="460179" cy="204873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700" b="1" dirty="0">
                <a:solidFill>
                  <a:schemeClr val="bg1"/>
                </a:solidFill>
              </a:rPr>
              <a:t>여기는</a:t>
            </a:r>
            <a:r>
              <a:rPr lang="en-US" altLang="ko-KR" sz="700" b="1" dirty="0">
                <a:solidFill>
                  <a:schemeClr val="bg1"/>
                </a:solidFill>
              </a:rPr>
              <a:t>!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685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809324"/>
              </p:ext>
            </p:extLst>
          </p:nvPr>
        </p:nvGraphicFramePr>
        <p:xfrm>
          <a:off x="9801510" y="768586"/>
          <a:ext cx="2258189" cy="452253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A-1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뒤로가기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이전 페이지로 이동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A-2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종목명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 입력 가능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돋보기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버튼 클릭 시 종목 검색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 검색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연관 검색어 기능 동일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등록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버튼 클릭 시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&gt;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해당 이미지와 같은 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알럿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생성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 외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등록 조건에 미치지 못할 경우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아래와 같은 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알럿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생성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취소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&gt;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반응 없이 이전 페이지로 이동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해시태그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 삭제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무의미하며 활용하는 유저가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에 가까움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395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로그인 안 한 경우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작성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icon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클릭 시 로그인 하지 않은 상태인 경우 로그인 페이지로 이동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494482"/>
                  </a:ext>
                </a:extLst>
              </a:tr>
            </a:tbl>
          </a:graphicData>
        </a:graphic>
      </p:graphicFrame>
      <p:grpSp>
        <p:nvGrpSpPr>
          <p:cNvPr id="11" name="Phone">
            <a:extLst>
              <a:ext uri="{FF2B5EF4-FFF2-40B4-BE49-F238E27FC236}">
                <a16:creationId xmlns:a16="http://schemas.microsoft.com/office/drawing/2014/main" id="{E8AA1164-5868-4491-A2AD-0290041930A8}"/>
              </a:ext>
            </a:extLst>
          </p:cNvPr>
          <p:cNvGrpSpPr>
            <a:grpSpLocks noChangeAspect="1"/>
          </p:cNvGrpSpPr>
          <p:nvPr/>
        </p:nvGrpSpPr>
        <p:grpSpPr>
          <a:xfrm>
            <a:off x="1408520" y="768586"/>
            <a:ext cx="2842296" cy="5570901"/>
            <a:chOff x="595686" y="1262396"/>
            <a:chExt cx="2479208" cy="4859248"/>
          </a:xfrm>
        </p:grpSpPr>
        <p:sp>
          <p:nvSpPr>
            <p:cNvPr id="12" name="Case">
              <a:extLst>
                <a:ext uri="{FF2B5EF4-FFF2-40B4-BE49-F238E27FC236}">
                  <a16:creationId xmlns:a16="http://schemas.microsoft.com/office/drawing/2014/main" id="{0853F907-5891-4C51-B866-711789EF2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Button">
              <a:extLst>
                <a:ext uri="{FF2B5EF4-FFF2-40B4-BE49-F238E27FC236}">
                  <a16:creationId xmlns:a16="http://schemas.microsoft.com/office/drawing/2014/main" id="{F695680B-4D5F-4B3D-8C39-6DEB975A1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amera">
              <a:extLst>
                <a:ext uri="{FF2B5EF4-FFF2-40B4-BE49-F238E27FC236}">
                  <a16:creationId xmlns:a16="http://schemas.microsoft.com/office/drawing/2014/main" id="{4BE7C6FA-1DB2-4869-B25E-2FEA6F2C3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Speaker">
              <a:extLst>
                <a:ext uri="{FF2B5EF4-FFF2-40B4-BE49-F238E27FC236}">
                  <a16:creationId xmlns:a16="http://schemas.microsoft.com/office/drawing/2014/main" id="{E09679C4-39CA-4783-A96C-C9D7403BD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Display">
              <a:extLst>
                <a:ext uri="{FF2B5EF4-FFF2-40B4-BE49-F238E27FC236}">
                  <a16:creationId xmlns:a16="http://schemas.microsoft.com/office/drawing/2014/main" id="{F74F0D51-0127-4C42-B18D-6EB2E3CCC563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2543F4-8149-416C-A4BA-60B7C5311302}"/>
              </a:ext>
            </a:extLst>
          </p:cNvPr>
          <p:cNvSpPr/>
          <p:nvPr/>
        </p:nvSpPr>
        <p:spPr>
          <a:xfrm>
            <a:off x="1519269" y="565747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31CDDD8-E39D-479E-87CD-B8AE38FD3E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9269" y="565394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종목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31067C50-DD75-4A35-BE1E-838ABDC6A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12" b="86141"/>
          <a:stretch/>
        </p:blipFill>
        <p:spPr>
          <a:xfrm>
            <a:off x="1519268" y="1241393"/>
            <a:ext cx="2620789" cy="528684"/>
          </a:xfrm>
          <a:prstGeom prst="rect">
            <a:avLst/>
          </a:prstGeom>
        </p:spPr>
      </p:pic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F6340336-FD67-44F4-9DE3-61726B025DF6}"/>
              </a:ext>
            </a:extLst>
          </p:cNvPr>
          <p:cNvSpPr/>
          <p:nvPr/>
        </p:nvSpPr>
        <p:spPr>
          <a:xfrm>
            <a:off x="1315634" y="107476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A-1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96DBC37A-15FC-44AB-B922-17E036CE4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89" b="57797"/>
          <a:stretch/>
        </p:blipFill>
        <p:spPr>
          <a:xfrm>
            <a:off x="1519245" y="2473547"/>
            <a:ext cx="2620789" cy="1309888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1BE3C290-C2BD-4DFB-924F-72FAD599DC90}"/>
              </a:ext>
            </a:extLst>
          </p:cNvPr>
          <p:cNvSpPr/>
          <p:nvPr/>
        </p:nvSpPr>
        <p:spPr>
          <a:xfrm>
            <a:off x="1519260" y="1762990"/>
            <a:ext cx="2620789" cy="756292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7AFA026E-4579-4322-97E2-CF6846746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752" y="1803890"/>
            <a:ext cx="149417" cy="1494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0D8C2A-C1BF-4263-B4A3-1BD87402ABA0}"/>
              </a:ext>
            </a:extLst>
          </p:cNvPr>
          <p:cNvSpPr txBox="1"/>
          <p:nvPr/>
        </p:nvSpPr>
        <p:spPr>
          <a:xfrm>
            <a:off x="1452670" y="1789127"/>
            <a:ext cx="102208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b="1" dirty="0" err="1">
                <a:solidFill>
                  <a:schemeClr val="bg1">
                    <a:lumMod val="50000"/>
                  </a:schemeClr>
                </a:solidFill>
              </a:rPr>
              <a:t>종목명</a:t>
            </a:r>
            <a:r>
              <a:rPr lang="ko-KR" altLang="en-US" sz="8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최대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개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9AA6DDD-DD83-407E-8A2F-65D57235034F}"/>
              </a:ext>
            </a:extLst>
          </p:cNvPr>
          <p:cNvSpPr/>
          <p:nvPr/>
        </p:nvSpPr>
        <p:spPr>
          <a:xfrm>
            <a:off x="1586034" y="2021349"/>
            <a:ext cx="2466364" cy="21958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5910847-A024-41A1-9BA0-AD548E90A4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555" b="42162"/>
          <a:stretch/>
        </p:blipFill>
        <p:spPr>
          <a:xfrm>
            <a:off x="1517210" y="3766657"/>
            <a:ext cx="2620789" cy="38589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B27F14-B529-486E-A22A-295AD28E7D94}"/>
              </a:ext>
            </a:extLst>
          </p:cNvPr>
          <p:cNvSpPr/>
          <p:nvPr/>
        </p:nvSpPr>
        <p:spPr>
          <a:xfrm>
            <a:off x="1517210" y="4024201"/>
            <a:ext cx="2620789" cy="162705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087EFC78-8A97-4EA8-B35C-04C0C1808A17}"/>
              </a:ext>
            </a:extLst>
          </p:cNvPr>
          <p:cNvSpPr/>
          <p:nvPr/>
        </p:nvSpPr>
        <p:spPr>
          <a:xfrm>
            <a:off x="1282852" y="1755752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A-2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A30BF464-5D4D-42C4-AE60-28D2D7978F9B}"/>
              </a:ext>
            </a:extLst>
          </p:cNvPr>
          <p:cNvSpPr/>
          <p:nvPr/>
        </p:nvSpPr>
        <p:spPr>
          <a:xfrm>
            <a:off x="1366886" y="3650989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</a:rPr>
              <a:t>*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C4DF95C-3399-4369-B623-AFD60C57E9B9}"/>
              </a:ext>
            </a:extLst>
          </p:cNvPr>
          <p:cNvSpPr txBox="1"/>
          <p:nvPr/>
        </p:nvSpPr>
        <p:spPr>
          <a:xfrm>
            <a:off x="1415450" y="2263840"/>
            <a:ext cx="818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삼성전자 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6931C88-08B9-46BB-BBA2-8C6CCF26131D}"/>
              </a:ext>
            </a:extLst>
          </p:cNvPr>
          <p:cNvSpPr txBox="1"/>
          <p:nvPr/>
        </p:nvSpPr>
        <p:spPr>
          <a:xfrm>
            <a:off x="2065469" y="2264069"/>
            <a:ext cx="8185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셀트리온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FF90F52-9B3F-4CFC-96CA-01EADCC1626F}"/>
              </a:ext>
            </a:extLst>
          </p:cNvPr>
          <p:cNvSpPr txBox="1"/>
          <p:nvPr/>
        </p:nvSpPr>
        <p:spPr>
          <a:xfrm>
            <a:off x="1552308" y="2030134"/>
            <a:ext cx="17944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종목명을 입력하세요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164DD61-278D-4DB1-A464-E2689B2AE9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82" b="70771"/>
          <a:stretch/>
        </p:blipFill>
        <p:spPr>
          <a:xfrm>
            <a:off x="10017387" y="1901786"/>
            <a:ext cx="1982089" cy="80152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B93FF124-F82F-470A-89B7-5309F56C99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34"/>
          <a:stretch/>
        </p:blipFill>
        <p:spPr>
          <a:xfrm>
            <a:off x="5093479" y="1189095"/>
            <a:ext cx="2943108" cy="4926955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F2F0267C-9101-43BD-84DD-D958E8EB3C0F}"/>
              </a:ext>
            </a:extLst>
          </p:cNvPr>
          <p:cNvSpPr/>
          <p:nvPr/>
        </p:nvSpPr>
        <p:spPr>
          <a:xfrm flipV="1">
            <a:off x="3715230" y="3766651"/>
            <a:ext cx="422770" cy="30160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81" name="연결선: 구부러짐 80">
            <a:extLst>
              <a:ext uri="{FF2B5EF4-FFF2-40B4-BE49-F238E27FC236}">
                <a16:creationId xmlns:a16="http://schemas.microsoft.com/office/drawing/2014/main" id="{DDBADF61-CB1B-4AFE-90B4-5F3FCE2F89AA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4138000" y="3650989"/>
            <a:ext cx="1958000" cy="26646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9B881FC5-A014-4965-A55A-CC35AC05B801}"/>
              </a:ext>
            </a:extLst>
          </p:cNvPr>
          <p:cNvGrpSpPr/>
          <p:nvPr/>
        </p:nvGrpSpPr>
        <p:grpSpPr>
          <a:xfrm>
            <a:off x="5826899" y="3948630"/>
            <a:ext cx="1471524" cy="1016310"/>
            <a:chOff x="6559685" y="5561901"/>
            <a:chExt cx="2416114" cy="12194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49E74C2-C851-4734-9E81-828B8DFA0899}"/>
                </a:ext>
              </a:extLst>
            </p:cNvPr>
            <p:cNvSpPr/>
            <p:nvPr/>
          </p:nvSpPr>
          <p:spPr>
            <a:xfrm>
              <a:off x="6559685" y="5561901"/>
              <a:ext cx="2416114" cy="121940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C13663F-2014-4167-B17A-81FA027A6C32}"/>
                </a:ext>
              </a:extLst>
            </p:cNvPr>
            <p:cNvSpPr/>
            <p:nvPr/>
          </p:nvSpPr>
          <p:spPr>
            <a:xfrm>
              <a:off x="7377652" y="6244877"/>
              <a:ext cx="780176" cy="31451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확인</a:t>
              </a: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BA5FFAF-7FE5-40C6-8CB9-4E19CA1B328E}"/>
                </a:ext>
              </a:extLst>
            </p:cNvPr>
            <p:cNvSpPr/>
            <p:nvPr/>
          </p:nvSpPr>
          <p:spPr>
            <a:xfrm>
              <a:off x="6559685" y="5659251"/>
              <a:ext cx="2416114" cy="678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제목을 입력 하세요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201E129-7BEC-48D8-BE0B-96233E3AAFFB}"/>
              </a:ext>
            </a:extLst>
          </p:cNvPr>
          <p:cNvGrpSpPr/>
          <p:nvPr/>
        </p:nvGrpSpPr>
        <p:grpSpPr>
          <a:xfrm>
            <a:off x="5826899" y="5058790"/>
            <a:ext cx="1471524" cy="878760"/>
            <a:chOff x="6559685" y="5561901"/>
            <a:chExt cx="2416114" cy="1219401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83B513FF-E234-4D74-AA49-6B3853DD199C}"/>
                </a:ext>
              </a:extLst>
            </p:cNvPr>
            <p:cNvSpPr/>
            <p:nvPr/>
          </p:nvSpPr>
          <p:spPr>
            <a:xfrm>
              <a:off x="6559685" y="5561901"/>
              <a:ext cx="2416114" cy="121940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6484131-538E-410F-A497-BACACBB2EA63}"/>
                </a:ext>
              </a:extLst>
            </p:cNvPr>
            <p:cNvSpPr/>
            <p:nvPr/>
          </p:nvSpPr>
          <p:spPr>
            <a:xfrm>
              <a:off x="7377652" y="6244877"/>
              <a:ext cx="780176" cy="31451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확인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C4EEE41-6A4C-4810-A141-60667964D1C4}"/>
                </a:ext>
              </a:extLst>
            </p:cNvPr>
            <p:cNvSpPr/>
            <p:nvPr/>
          </p:nvSpPr>
          <p:spPr>
            <a:xfrm>
              <a:off x="6559685" y="5659251"/>
              <a:ext cx="2416114" cy="6782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카테고리를 선택해주세요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24921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647344"/>
              </p:ext>
            </p:extLst>
          </p:nvPr>
        </p:nvGraphicFramePr>
        <p:xfrm>
          <a:off x="9801510" y="768586"/>
          <a:ext cx="2258189" cy="140782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–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질문하기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건의하기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커뮤니티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GNB &gt; [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질문하기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], [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건의하기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및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UI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동일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이후 페이지 동일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– 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공지사항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공지사항과 동일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grpSp>
        <p:nvGrpSpPr>
          <p:cNvPr id="11" name="Phone">
            <a:extLst>
              <a:ext uri="{FF2B5EF4-FFF2-40B4-BE49-F238E27FC236}">
                <a16:creationId xmlns:a16="http://schemas.microsoft.com/office/drawing/2014/main" id="{E8AA1164-5868-4491-A2AD-0290041930A8}"/>
              </a:ext>
            </a:extLst>
          </p:cNvPr>
          <p:cNvGrpSpPr>
            <a:grpSpLocks noChangeAspect="1"/>
          </p:cNvGrpSpPr>
          <p:nvPr/>
        </p:nvGrpSpPr>
        <p:grpSpPr>
          <a:xfrm>
            <a:off x="1408520" y="768586"/>
            <a:ext cx="2842296" cy="5570901"/>
            <a:chOff x="595686" y="1262396"/>
            <a:chExt cx="2479208" cy="4859248"/>
          </a:xfrm>
        </p:grpSpPr>
        <p:sp>
          <p:nvSpPr>
            <p:cNvPr id="12" name="Case">
              <a:extLst>
                <a:ext uri="{FF2B5EF4-FFF2-40B4-BE49-F238E27FC236}">
                  <a16:creationId xmlns:a16="http://schemas.microsoft.com/office/drawing/2014/main" id="{0853F907-5891-4C51-B866-711789EF2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Button">
              <a:extLst>
                <a:ext uri="{FF2B5EF4-FFF2-40B4-BE49-F238E27FC236}">
                  <a16:creationId xmlns:a16="http://schemas.microsoft.com/office/drawing/2014/main" id="{F695680B-4D5F-4B3D-8C39-6DEB975A1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amera">
              <a:extLst>
                <a:ext uri="{FF2B5EF4-FFF2-40B4-BE49-F238E27FC236}">
                  <a16:creationId xmlns:a16="http://schemas.microsoft.com/office/drawing/2014/main" id="{4BE7C6FA-1DB2-4869-B25E-2FEA6F2C3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Speaker">
              <a:extLst>
                <a:ext uri="{FF2B5EF4-FFF2-40B4-BE49-F238E27FC236}">
                  <a16:creationId xmlns:a16="http://schemas.microsoft.com/office/drawing/2014/main" id="{E09679C4-39CA-4783-A96C-C9D7403BD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Display">
              <a:extLst>
                <a:ext uri="{FF2B5EF4-FFF2-40B4-BE49-F238E27FC236}">
                  <a16:creationId xmlns:a16="http://schemas.microsoft.com/office/drawing/2014/main" id="{F74F0D51-0127-4C42-B18D-6EB2E3CCC563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2543F4-8149-416C-A4BA-60B7C5311302}"/>
              </a:ext>
            </a:extLst>
          </p:cNvPr>
          <p:cNvSpPr/>
          <p:nvPr/>
        </p:nvSpPr>
        <p:spPr>
          <a:xfrm>
            <a:off x="1519269" y="565747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31CDDD8-E39D-479E-87CD-B8AE38FD3E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9269" y="565394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종목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grpSp>
        <p:nvGrpSpPr>
          <p:cNvPr id="45" name="Phone">
            <a:extLst>
              <a:ext uri="{FF2B5EF4-FFF2-40B4-BE49-F238E27FC236}">
                <a16:creationId xmlns:a16="http://schemas.microsoft.com/office/drawing/2014/main" id="{BEEDAA42-A1AE-4242-81E4-7CDE65E8DE94}"/>
              </a:ext>
            </a:extLst>
          </p:cNvPr>
          <p:cNvGrpSpPr>
            <a:grpSpLocks noChangeAspect="1"/>
          </p:cNvGrpSpPr>
          <p:nvPr/>
        </p:nvGrpSpPr>
        <p:grpSpPr>
          <a:xfrm>
            <a:off x="5509946" y="768586"/>
            <a:ext cx="2842296" cy="5570901"/>
            <a:chOff x="595686" y="1262396"/>
            <a:chExt cx="2479208" cy="4859248"/>
          </a:xfrm>
        </p:grpSpPr>
        <p:sp>
          <p:nvSpPr>
            <p:cNvPr id="46" name="Case">
              <a:extLst>
                <a:ext uri="{FF2B5EF4-FFF2-40B4-BE49-F238E27FC236}">
                  <a16:creationId xmlns:a16="http://schemas.microsoft.com/office/drawing/2014/main" id="{F145CF22-05F4-47F2-945D-210596676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Button">
              <a:extLst>
                <a:ext uri="{FF2B5EF4-FFF2-40B4-BE49-F238E27FC236}">
                  <a16:creationId xmlns:a16="http://schemas.microsoft.com/office/drawing/2014/main" id="{D45381CA-4F5F-4AE7-9C40-36A2FACB0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Camera">
              <a:extLst>
                <a:ext uri="{FF2B5EF4-FFF2-40B4-BE49-F238E27FC236}">
                  <a16:creationId xmlns:a16="http://schemas.microsoft.com/office/drawing/2014/main" id="{FD9D9FA0-B060-490E-9081-DF13BE4399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Speaker">
              <a:extLst>
                <a:ext uri="{FF2B5EF4-FFF2-40B4-BE49-F238E27FC236}">
                  <a16:creationId xmlns:a16="http://schemas.microsoft.com/office/drawing/2014/main" id="{E99B3279-A872-46E3-9BB5-2EDBE7A80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Display">
              <a:extLst>
                <a:ext uri="{FF2B5EF4-FFF2-40B4-BE49-F238E27FC236}">
                  <a16:creationId xmlns:a16="http://schemas.microsoft.com/office/drawing/2014/main" id="{A2ED2C6B-F140-4D09-B310-AD7DF9F6A8E9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3F75EE8-62ED-4263-A5A1-C8D01CEB71C6}"/>
              </a:ext>
            </a:extLst>
          </p:cNvPr>
          <p:cNvSpPr/>
          <p:nvPr/>
        </p:nvSpPr>
        <p:spPr>
          <a:xfrm>
            <a:off x="1519269" y="1244078"/>
            <a:ext cx="2620790" cy="28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A63C5E-6A6C-47EE-B270-44557D2499EF}"/>
              </a:ext>
            </a:extLst>
          </p:cNvPr>
          <p:cNvSpPr txBox="1"/>
          <p:nvPr/>
        </p:nvSpPr>
        <p:spPr>
          <a:xfrm>
            <a:off x="1520504" y="1278470"/>
            <a:ext cx="154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</a:rPr>
              <a:t>노다지 주식정보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1F7475A-E249-4FE0-948C-85128F4885BE}"/>
              </a:ext>
            </a:extLst>
          </p:cNvPr>
          <p:cNvSpPr/>
          <p:nvPr/>
        </p:nvSpPr>
        <p:spPr>
          <a:xfrm>
            <a:off x="3352147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검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9ECAA2C-87EA-46E7-BCF0-CE2131189321}"/>
              </a:ext>
            </a:extLst>
          </p:cNvPr>
          <p:cNvSpPr/>
          <p:nvPr/>
        </p:nvSpPr>
        <p:spPr>
          <a:xfrm>
            <a:off x="3610486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포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4230451-4931-4AC2-85B0-D9F3BE8FD98A}"/>
              </a:ext>
            </a:extLst>
          </p:cNvPr>
          <p:cNvSpPr/>
          <p:nvPr/>
        </p:nvSpPr>
        <p:spPr>
          <a:xfrm>
            <a:off x="3862545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/>
              <a:t>My</a:t>
            </a:r>
            <a:endParaRPr lang="ko-KR" altLang="en-US" sz="600" b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0EA7751-BE41-422C-91F3-BB6F0CB6B67D}"/>
              </a:ext>
            </a:extLst>
          </p:cNvPr>
          <p:cNvSpPr/>
          <p:nvPr/>
        </p:nvSpPr>
        <p:spPr>
          <a:xfrm>
            <a:off x="5620700" y="1233941"/>
            <a:ext cx="2620790" cy="28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6350F5-10AF-433E-ACCF-0BAA55FAD13C}"/>
              </a:ext>
            </a:extLst>
          </p:cNvPr>
          <p:cNvSpPr txBox="1"/>
          <p:nvPr/>
        </p:nvSpPr>
        <p:spPr>
          <a:xfrm>
            <a:off x="5621935" y="1268333"/>
            <a:ext cx="154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</a:rPr>
              <a:t>노다지 주식정보</a:t>
            </a: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4D81CA69-0FEA-40E1-A639-70F5879DF621}"/>
              </a:ext>
            </a:extLst>
          </p:cNvPr>
          <p:cNvSpPr/>
          <p:nvPr/>
        </p:nvSpPr>
        <p:spPr>
          <a:xfrm>
            <a:off x="7453578" y="1292748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검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6795DC82-AB12-4633-AB02-A67FFC2A62B5}"/>
              </a:ext>
            </a:extLst>
          </p:cNvPr>
          <p:cNvSpPr/>
          <p:nvPr/>
        </p:nvSpPr>
        <p:spPr>
          <a:xfrm>
            <a:off x="7711917" y="1292748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포</a:t>
            </a:r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6231E54-6FA6-411F-B4D2-6674F41DCE0E}"/>
              </a:ext>
            </a:extLst>
          </p:cNvPr>
          <p:cNvSpPr/>
          <p:nvPr/>
        </p:nvSpPr>
        <p:spPr>
          <a:xfrm>
            <a:off x="7963976" y="1292748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/>
              <a:t>My</a:t>
            </a:r>
            <a:endParaRPr lang="ko-KR" altLang="en-US" sz="600" b="1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36ADACEF-A87F-49C5-BF25-C83F8E078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9" b="14335"/>
          <a:stretch/>
        </p:blipFill>
        <p:spPr>
          <a:xfrm>
            <a:off x="5620698" y="1769838"/>
            <a:ext cx="2620790" cy="3881419"/>
          </a:xfrm>
          <a:prstGeom prst="rect">
            <a:avLst/>
          </a:prstGeom>
        </p:spPr>
      </p:pic>
      <p:sp>
        <p:nvSpPr>
          <p:cNvPr id="65" name="직사각형 64">
            <a:extLst>
              <a:ext uri="{FF2B5EF4-FFF2-40B4-BE49-F238E27FC236}">
                <a16:creationId xmlns:a16="http://schemas.microsoft.com/office/drawing/2014/main" id="{4C690EBF-5D0A-43D9-A04A-24C76F6048BB}"/>
              </a:ext>
            </a:extLst>
          </p:cNvPr>
          <p:cNvSpPr/>
          <p:nvPr/>
        </p:nvSpPr>
        <p:spPr>
          <a:xfrm>
            <a:off x="5620696" y="565747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36C206D3-1AD1-4AE1-B425-8422D58F89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864512"/>
              </p:ext>
            </p:extLst>
          </p:nvPr>
        </p:nvGraphicFramePr>
        <p:xfrm>
          <a:off x="5620696" y="565394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종목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DD54A18F-7E55-487F-B502-C93F5E8A614E}"/>
              </a:ext>
            </a:extLst>
          </p:cNvPr>
          <p:cNvSpPr txBox="1"/>
          <p:nvPr/>
        </p:nvSpPr>
        <p:spPr>
          <a:xfrm>
            <a:off x="6490669" y="1534034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공지사항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A4B8E70D-04DF-4831-85C3-2E0742854D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7" b="14103"/>
          <a:stretch/>
        </p:blipFill>
        <p:spPr>
          <a:xfrm>
            <a:off x="1519264" y="1765720"/>
            <a:ext cx="2616220" cy="3885537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611D0B4-B88E-42F2-96F5-EBF6CB7673BB}"/>
              </a:ext>
            </a:extLst>
          </p:cNvPr>
          <p:cNvSpPr txBox="1"/>
          <p:nvPr/>
        </p:nvSpPr>
        <p:spPr>
          <a:xfrm>
            <a:off x="954723" y="1559173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이거 어때요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E53AA7C-E82E-41DC-AB87-09D13834FCF8}"/>
              </a:ext>
            </a:extLst>
          </p:cNvPr>
          <p:cNvSpPr txBox="1"/>
          <p:nvPr/>
        </p:nvSpPr>
        <p:spPr>
          <a:xfrm>
            <a:off x="1760965" y="1559173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err="1">
                <a:solidFill>
                  <a:schemeClr val="bg1">
                    <a:lumMod val="50000"/>
                  </a:schemeClr>
                </a:solidFill>
              </a:rPr>
              <a:t>손절해요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8FE8018-C346-481F-9A5D-BCDDD333B7ED}"/>
              </a:ext>
            </a:extLst>
          </p:cNvPr>
          <p:cNvSpPr txBox="1"/>
          <p:nvPr/>
        </p:nvSpPr>
        <p:spPr>
          <a:xfrm>
            <a:off x="2431251" y="1559173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/>
              <a:t>노다지 질문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327580D-D08C-4EF7-8546-7484294B0483}"/>
              </a:ext>
            </a:extLst>
          </p:cNvPr>
          <p:cNvSpPr txBox="1"/>
          <p:nvPr/>
        </p:nvSpPr>
        <p:spPr>
          <a:xfrm>
            <a:off x="3182117" y="1559173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노다지 건의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EE5DB0D-0C6A-4396-ADC2-B4A4F6D4C176}"/>
              </a:ext>
            </a:extLst>
          </p:cNvPr>
          <p:cNvSpPr txBox="1"/>
          <p:nvPr/>
        </p:nvSpPr>
        <p:spPr>
          <a:xfrm>
            <a:off x="3907779" y="1559173"/>
            <a:ext cx="8808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공지사항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0BC0C4E-BE73-4272-B8B5-B009A07867F5}"/>
              </a:ext>
            </a:extLst>
          </p:cNvPr>
          <p:cNvSpPr/>
          <p:nvPr/>
        </p:nvSpPr>
        <p:spPr>
          <a:xfrm flipV="1">
            <a:off x="2474266" y="1493914"/>
            <a:ext cx="1459783" cy="30160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409F5A0C-6C47-4AE9-9F21-B0FC9E41AD12}"/>
              </a:ext>
            </a:extLst>
          </p:cNvPr>
          <p:cNvSpPr/>
          <p:nvPr/>
        </p:nvSpPr>
        <p:spPr>
          <a:xfrm>
            <a:off x="3101566" y="136898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DE7DF07-F448-4A1C-AA69-683E07CF98BB}"/>
              </a:ext>
            </a:extLst>
          </p:cNvPr>
          <p:cNvSpPr/>
          <p:nvPr/>
        </p:nvSpPr>
        <p:spPr>
          <a:xfrm>
            <a:off x="6408718" y="1362401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0445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747368"/>
              </p:ext>
            </p:extLst>
          </p:nvPr>
        </p:nvGraphicFramePr>
        <p:xfrm>
          <a:off x="9801510" y="768586"/>
          <a:ext cx="2258189" cy="140782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게시글 상세보기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커뮤니티의 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모든＇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게시판에 해당하는 게시글 상세보기 형태는 기존과 동일함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추가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[</a:t>
                      </a: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이거어때요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], [</a:t>
                      </a: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손절해요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게시판일 경우엔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종목명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을 표시함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댓글 영역도 이와 동일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grpSp>
        <p:nvGrpSpPr>
          <p:cNvPr id="11" name="Phone">
            <a:extLst>
              <a:ext uri="{FF2B5EF4-FFF2-40B4-BE49-F238E27FC236}">
                <a16:creationId xmlns:a16="http://schemas.microsoft.com/office/drawing/2014/main" id="{E8AA1164-5868-4491-A2AD-0290041930A8}"/>
              </a:ext>
            </a:extLst>
          </p:cNvPr>
          <p:cNvGrpSpPr>
            <a:grpSpLocks noChangeAspect="1"/>
          </p:cNvGrpSpPr>
          <p:nvPr/>
        </p:nvGrpSpPr>
        <p:grpSpPr>
          <a:xfrm>
            <a:off x="1408520" y="768586"/>
            <a:ext cx="2842296" cy="5570901"/>
            <a:chOff x="595686" y="1262396"/>
            <a:chExt cx="2479208" cy="4859248"/>
          </a:xfrm>
        </p:grpSpPr>
        <p:sp>
          <p:nvSpPr>
            <p:cNvPr id="12" name="Case">
              <a:extLst>
                <a:ext uri="{FF2B5EF4-FFF2-40B4-BE49-F238E27FC236}">
                  <a16:creationId xmlns:a16="http://schemas.microsoft.com/office/drawing/2014/main" id="{0853F907-5891-4C51-B866-711789EF2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Button">
              <a:extLst>
                <a:ext uri="{FF2B5EF4-FFF2-40B4-BE49-F238E27FC236}">
                  <a16:creationId xmlns:a16="http://schemas.microsoft.com/office/drawing/2014/main" id="{F695680B-4D5F-4B3D-8C39-6DEB975A1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amera">
              <a:extLst>
                <a:ext uri="{FF2B5EF4-FFF2-40B4-BE49-F238E27FC236}">
                  <a16:creationId xmlns:a16="http://schemas.microsoft.com/office/drawing/2014/main" id="{4BE7C6FA-1DB2-4869-B25E-2FEA6F2C3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Speaker">
              <a:extLst>
                <a:ext uri="{FF2B5EF4-FFF2-40B4-BE49-F238E27FC236}">
                  <a16:creationId xmlns:a16="http://schemas.microsoft.com/office/drawing/2014/main" id="{E09679C4-39CA-4783-A96C-C9D7403BD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Display">
              <a:extLst>
                <a:ext uri="{FF2B5EF4-FFF2-40B4-BE49-F238E27FC236}">
                  <a16:creationId xmlns:a16="http://schemas.microsoft.com/office/drawing/2014/main" id="{F74F0D51-0127-4C42-B18D-6EB2E3CCC563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2543F4-8149-416C-A4BA-60B7C5311302}"/>
              </a:ext>
            </a:extLst>
          </p:cNvPr>
          <p:cNvSpPr/>
          <p:nvPr/>
        </p:nvSpPr>
        <p:spPr>
          <a:xfrm>
            <a:off x="1519269" y="565747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31CDDD8-E39D-479E-87CD-B8AE38FD3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86174"/>
              </p:ext>
            </p:extLst>
          </p:nvPr>
        </p:nvGraphicFramePr>
        <p:xfrm>
          <a:off x="1519269" y="565394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종목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D5978FD8-7EBD-4277-BF59-B9007A065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50" b="3286"/>
          <a:stretch/>
        </p:blipFill>
        <p:spPr>
          <a:xfrm>
            <a:off x="1519269" y="1244079"/>
            <a:ext cx="2635471" cy="4407179"/>
          </a:xfrm>
          <a:prstGeom prst="rect">
            <a:avLst/>
          </a:prstGeom>
        </p:spPr>
      </p:pic>
      <p:grpSp>
        <p:nvGrpSpPr>
          <p:cNvPr id="47" name="Phone">
            <a:extLst>
              <a:ext uri="{FF2B5EF4-FFF2-40B4-BE49-F238E27FC236}">
                <a16:creationId xmlns:a16="http://schemas.microsoft.com/office/drawing/2014/main" id="{4416372A-B0EC-488F-BA75-0042303FE72F}"/>
              </a:ext>
            </a:extLst>
          </p:cNvPr>
          <p:cNvGrpSpPr>
            <a:grpSpLocks noChangeAspect="1"/>
          </p:cNvGrpSpPr>
          <p:nvPr/>
        </p:nvGrpSpPr>
        <p:grpSpPr>
          <a:xfrm>
            <a:off x="5509946" y="768586"/>
            <a:ext cx="2842296" cy="5570901"/>
            <a:chOff x="595686" y="1262396"/>
            <a:chExt cx="2479208" cy="4859248"/>
          </a:xfrm>
        </p:grpSpPr>
        <p:sp>
          <p:nvSpPr>
            <p:cNvPr id="48" name="Case">
              <a:extLst>
                <a:ext uri="{FF2B5EF4-FFF2-40B4-BE49-F238E27FC236}">
                  <a16:creationId xmlns:a16="http://schemas.microsoft.com/office/drawing/2014/main" id="{26C8103A-AB02-40C2-AE7D-73B6AA9DA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Button">
              <a:extLst>
                <a:ext uri="{FF2B5EF4-FFF2-40B4-BE49-F238E27FC236}">
                  <a16:creationId xmlns:a16="http://schemas.microsoft.com/office/drawing/2014/main" id="{097F5AE9-9EB5-4690-8E75-121E83F54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Camera">
              <a:extLst>
                <a:ext uri="{FF2B5EF4-FFF2-40B4-BE49-F238E27FC236}">
                  <a16:creationId xmlns:a16="http://schemas.microsoft.com/office/drawing/2014/main" id="{DEBFE21C-5523-404D-B868-7DDF6ED5C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Speaker">
              <a:extLst>
                <a:ext uri="{FF2B5EF4-FFF2-40B4-BE49-F238E27FC236}">
                  <a16:creationId xmlns:a16="http://schemas.microsoft.com/office/drawing/2014/main" id="{20F18A0B-64A1-4746-BDC9-A6B1DA91E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Display">
              <a:extLst>
                <a:ext uri="{FF2B5EF4-FFF2-40B4-BE49-F238E27FC236}">
                  <a16:creationId xmlns:a16="http://schemas.microsoft.com/office/drawing/2014/main" id="{006B012D-733B-49F6-B052-6F97C81F5C2D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4BF5491D-7253-4476-B494-AB536E1C8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57"/>
          <a:stretch/>
        </p:blipFill>
        <p:spPr>
          <a:xfrm>
            <a:off x="5620698" y="1244076"/>
            <a:ext cx="2620792" cy="4535350"/>
          </a:xfrm>
          <a:prstGeom prst="rect">
            <a:avLst/>
          </a:prstGeom>
        </p:spPr>
      </p:pic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DA794205-9080-4D6E-B2A8-9F5244C11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425594"/>
              </p:ext>
            </p:extLst>
          </p:nvPr>
        </p:nvGraphicFramePr>
        <p:xfrm>
          <a:off x="5620700" y="5663928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종목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bg1"/>
                          </a:solidFill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sp>
        <p:nvSpPr>
          <p:cNvPr id="57" name="직사각형 56">
            <a:extLst>
              <a:ext uri="{FF2B5EF4-FFF2-40B4-BE49-F238E27FC236}">
                <a16:creationId xmlns:a16="http://schemas.microsoft.com/office/drawing/2014/main" id="{858D529C-DDDC-4CE6-A5C8-717EDDE53367}"/>
              </a:ext>
            </a:extLst>
          </p:cNvPr>
          <p:cNvSpPr/>
          <p:nvPr/>
        </p:nvSpPr>
        <p:spPr>
          <a:xfrm flipV="1">
            <a:off x="1297768" y="1090592"/>
            <a:ext cx="3022562" cy="452332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71E2621-1A55-40F2-8B83-A7EE3BC38F1E}"/>
              </a:ext>
            </a:extLst>
          </p:cNvPr>
          <p:cNvSpPr/>
          <p:nvPr/>
        </p:nvSpPr>
        <p:spPr>
          <a:xfrm>
            <a:off x="1118311" y="986232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D07E3F8-05B9-4D81-B2D0-566BD68083AA}"/>
              </a:ext>
            </a:extLst>
          </p:cNvPr>
          <p:cNvSpPr/>
          <p:nvPr/>
        </p:nvSpPr>
        <p:spPr>
          <a:xfrm flipV="1">
            <a:off x="5461197" y="2443911"/>
            <a:ext cx="3022562" cy="311266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CF2F497-49FA-41A4-91E0-C84656E1E62B}"/>
              </a:ext>
            </a:extLst>
          </p:cNvPr>
          <p:cNvSpPr/>
          <p:nvPr/>
        </p:nvSpPr>
        <p:spPr>
          <a:xfrm>
            <a:off x="5299806" y="234935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E573E11-5172-498C-9B3E-23D312C241E3}"/>
              </a:ext>
            </a:extLst>
          </p:cNvPr>
          <p:cNvSpPr/>
          <p:nvPr/>
        </p:nvSpPr>
        <p:spPr>
          <a:xfrm>
            <a:off x="2212316" y="1890398"/>
            <a:ext cx="674142" cy="165238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삼성전자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477A9FD-9049-411E-83E6-B60B2ED410D2}"/>
              </a:ext>
            </a:extLst>
          </p:cNvPr>
          <p:cNvSpPr/>
          <p:nvPr/>
        </p:nvSpPr>
        <p:spPr>
          <a:xfrm>
            <a:off x="2925555" y="1886291"/>
            <a:ext cx="674142" cy="165238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삼성전자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99BB944F-4145-44F1-B8FB-E20E90398BA0}"/>
              </a:ext>
            </a:extLst>
          </p:cNvPr>
          <p:cNvSpPr/>
          <p:nvPr/>
        </p:nvSpPr>
        <p:spPr>
          <a:xfrm>
            <a:off x="3665737" y="1886291"/>
            <a:ext cx="674142" cy="165238"/>
          </a:xfrm>
          <a:prstGeom prst="roundRect">
            <a:avLst>
              <a:gd name="adj" fmla="val 50000"/>
            </a:avLst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삼성전자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EB7AC30-1ABD-44AC-B9DA-3F42BD7ACFFA}"/>
              </a:ext>
            </a:extLst>
          </p:cNvPr>
          <p:cNvSpPr/>
          <p:nvPr/>
        </p:nvSpPr>
        <p:spPr>
          <a:xfrm flipV="1">
            <a:off x="2147581" y="1778465"/>
            <a:ext cx="2308665" cy="3607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29883930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3490" y="161647"/>
            <a:ext cx="2227224" cy="360806"/>
          </a:xfrm>
        </p:spPr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5389591"/>
              </p:ext>
            </p:extLst>
          </p:nvPr>
        </p:nvGraphicFramePr>
        <p:xfrm>
          <a:off x="9801510" y="768586"/>
          <a:ext cx="2258189" cy="104206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교육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–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주식공부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하단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GNB &gt; [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공개정보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&gt;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주식공부의 페이지 및 기능 동일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 후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UI,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상세 페이지 동일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grpSp>
        <p:nvGrpSpPr>
          <p:cNvPr id="11" name="Phone">
            <a:extLst>
              <a:ext uri="{FF2B5EF4-FFF2-40B4-BE49-F238E27FC236}">
                <a16:creationId xmlns:a16="http://schemas.microsoft.com/office/drawing/2014/main" id="{E8AA1164-5868-4491-A2AD-0290041930A8}"/>
              </a:ext>
            </a:extLst>
          </p:cNvPr>
          <p:cNvGrpSpPr>
            <a:grpSpLocks noChangeAspect="1"/>
          </p:cNvGrpSpPr>
          <p:nvPr/>
        </p:nvGrpSpPr>
        <p:grpSpPr>
          <a:xfrm>
            <a:off x="1408520" y="768586"/>
            <a:ext cx="2842296" cy="5570901"/>
            <a:chOff x="595686" y="1262396"/>
            <a:chExt cx="2479208" cy="4859248"/>
          </a:xfrm>
        </p:grpSpPr>
        <p:sp>
          <p:nvSpPr>
            <p:cNvPr id="12" name="Case">
              <a:extLst>
                <a:ext uri="{FF2B5EF4-FFF2-40B4-BE49-F238E27FC236}">
                  <a16:creationId xmlns:a16="http://schemas.microsoft.com/office/drawing/2014/main" id="{0853F907-5891-4C51-B866-711789EF2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Button">
              <a:extLst>
                <a:ext uri="{FF2B5EF4-FFF2-40B4-BE49-F238E27FC236}">
                  <a16:creationId xmlns:a16="http://schemas.microsoft.com/office/drawing/2014/main" id="{F695680B-4D5F-4B3D-8C39-6DEB975A1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amera">
              <a:extLst>
                <a:ext uri="{FF2B5EF4-FFF2-40B4-BE49-F238E27FC236}">
                  <a16:creationId xmlns:a16="http://schemas.microsoft.com/office/drawing/2014/main" id="{4BE7C6FA-1DB2-4869-B25E-2FEA6F2C3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Speaker">
              <a:extLst>
                <a:ext uri="{FF2B5EF4-FFF2-40B4-BE49-F238E27FC236}">
                  <a16:creationId xmlns:a16="http://schemas.microsoft.com/office/drawing/2014/main" id="{E09679C4-39CA-4783-A96C-C9D7403BD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Display">
              <a:extLst>
                <a:ext uri="{FF2B5EF4-FFF2-40B4-BE49-F238E27FC236}">
                  <a16:creationId xmlns:a16="http://schemas.microsoft.com/office/drawing/2014/main" id="{F74F0D51-0127-4C42-B18D-6EB2E3CCC563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2543F4-8149-416C-A4BA-60B7C5311302}"/>
              </a:ext>
            </a:extLst>
          </p:cNvPr>
          <p:cNvSpPr/>
          <p:nvPr/>
        </p:nvSpPr>
        <p:spPr>
          <a:xfrm>
            <a:off x="1519269" y="565747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31CDDD8-E39D-479E-87CD-B8AE38FD3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110525"/>
              </p:ext>
            </p:extLst>
          </p:nvPr>
        </p:nvGraphicFramePr>
        <p:xfrm>
          <a:off x="1519269" y="565394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종목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교육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D1545E7C-BA72-4F49-876A-92B9DF0E4FC4}"/>
              </a:ext>
            </a:extLst>
          </p:cNvPr>
          <p:cNvSpPr/>
          <p:nvPr/>
        </p:nvSpPr>
        <p:spPr>
          <a:xfrm>
            <a:off x="1519269" y="1244078"/>
            <a:ext cx="2620790" cy="28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4025BF-23F8-49E3-9892-05D2625660CD}"/>
              </a:ext>
            </a:extLst>
          </p:cNvPr>
          <p:cNvSpPr txBox="1"/>
          <p:nvPr/>
        </p:nvSpPr>
        <p:spPr>
          <a:xfrm>
            <a:off x="1520504" y="1278470"/>
            <a:ext cx="154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</a:rPr>
              <a:t>노다지 주식정보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E069B11B-D333-4309-911C-C49E3E2D6600}"/>
              </a:ext>
            </a:extLst>
          </p:cNvPr>
          <p:cNvSpPr/>
          <p:nvPr/>
        </p:nvSpPr>
        <p:spPr>
          <a:xfrm>
            <a:off x="3352147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검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FE8FE0D9-85EE-49C9-B5E1-99463A70E8D1}"/>
              </a:ext>
            </a:extLst>
          </p:cNvPr>
          <p:cNvSpPr/>
          <p:nvPr/>
        </p:nvSpPr>
        <p:spPr>
          <a:xfrm>
            <a:off x="3610486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포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23EE950-CD90-4D9A-A899-AAB9A6AA613D}"/>
              </a:ext>
            </a:extLst>
          </p:cNvPr>
          <p:cNvSpPr/>
          <p:nvPr/>
        </p:nvSpPr>
        <p:spPr>
          <a:xfrm>
            <a:off x="3862545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/>
              <a:t>My</a:t>
            </a:r>
            <a:endParaRPr lang="ko-KR" altLang="en-US" sz="6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F91CB4F-A1B4-400A-87AF-BC925C99B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6" b="9789"/>
          <a:stretch/>
        </p:blipFill>
        <p:spPr>
          <a:xfrm>
            <a:off x="1517859" y="1528307"/>
            <a:ext cx="2620790" cy="412295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398E1F-7BC5-450A-836F-4729AF10BDBB}"/>
              </a:ext>
            </a:extLst>
          </p:cNvPr>
          <p:cNvSpPr/>
          <p:nvPr/>
        </p:nvSpPr>
        <p:spPr>
          <a:xfrm>
            <a:off x="2835479" y="1550810"/>
            <a:ext cx="376846" cy="180847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0D2F824-0D74-41D6-8D18-2DEAB2E6F496}"/>
              </a:ext>
            </a:extLst>
          </p:cNvPr>
          <p:cNvSpPr/>
          <p:nvPr/>
        </p:nvSpPr>
        <p:spPr>
          <a:xfrm flipV="1">
            <a:off x="1258848" y="1469496"/>
            <a:ext cx="3212485" cy="451875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AB278C98-B721-4CB7-ADF5-0E1A9BD760DE}"/>
              </a:ext>
            </a:extLst>
          </p:cNvPr>
          <p:cNvSpPr/>
          <p:nvPr/>
        </p:nvSpPr>
        <p:spPr>
          <a:xfrm>
            <a:off x="1084176" y="1386192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052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5919831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03805"/>
              </p:ext>
            </p:extLst>
          </p:nvPr>
        </p:nvGraphicFramePr>
        <p:xfrm>
          <a:off x="9801510" y="768586"/>
          <a:ext cx="2258189" cy="200218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5.1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정보 버튼</a:t>
                      </a: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클릭 시 해당 </a:t>
                      </a:r>
                      <a:r>
                        <a:rPr lang="ko-KR" altLang="en-US" sz="7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말풍선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제공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닫기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X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버튼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or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다른 여백 클릭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7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*</a:t>
                      </a:r>
                      <a:r>
                        <a:rPr lang="ko-KR" altLang="en-US" sz="7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데이터 기준</a:t>
                      </a:r>
                      <a:endParaRPr lang="en-US" altLang="ko-KR" sz="7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업데이트 및 </a:t>
                      </a:r>
                      <a:r>
                        <a:rPr lang="en-US" altLang="ko-KR" sz="7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700" b="0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수신 여부에 따라 내용이 달라 질 수 있음</a:t>
                      </a:r>
                      <a:endParaRPr lang="en-US" altLang="ko-KR" sz="7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5.2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코스피 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나스닥 지수</a:t>
                      </a: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전일 코스피와 나스닥 지수를 표시함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업데이트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API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에서 받아오는 값 즉시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172296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20E4CDD-E1C7-4BAE-86EF-7507DA927739}"/>
              </a:ext>
            </a:extLst>
          </p:cNvPr>
          <p:cNvSpPr/>
          <p:nvPr/>
        </p:nvSpPr>
        <p:spPr>
          <a:xfrm>
            <a:off x="137438" y="1606761"/>
            <a:ext cx="9070208" cy="4289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5400000">
              <a:off x="4681743" y="2199833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7ACBBBD-DA08-47CD-BE33-A2C10F13271A}"/>
              </a:ext>
            </a:extLst>
          </p:cNvPr>
          <p:cNvSpPr txBox="1"/>
          <p:nvPr/>
        </p:nvSpPr>
        <p:spPr>
          <a:xfrm>
            <a:off x="1190208" y="1659524"/>
            <a:ext cx="83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한국증시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ko-KR" altLang="en-US" sz="900" dirty="0">
                <a:solidFill>
                  <a:schemeClr val="bg1"/>
                </a:solidFill>
              </a:rPr>
              <a:t>미국증시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FD851-AC91-4FD2-BC76-2114701091C6}"/>
              </a:ext>
            </a:extLst>
          </p:cNvPr>
          <p:cNvSpPr txBox="1"/>
          <p:nvPr/>
        </p:nvSpPr>
        <p:spPr>
          <a:xfrm>
            <a:off x="1755391" y="1666433"/>
            <a:ext cx="160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 상관지수  </a:t>
            </a:r>
            <a:r>
              <a:rPr lang="en-US" altLang="ko-KR" sz="1400" b="1" dirty="0">
                <a:solidFill>
                  <a:schemeClr val="bg1"/>
                </a:solidFill>
              </a:rPr>
              <a:t>68 </a:t>
            </a:r>
            <a:r>
              <a:rPr lang="ko-KR" altLang="en-US" sz="800" dirty="0">
                <a:solidFill>
                  <a:schemeClr val="bg1"/>
                </a:solidFill>
              </a:rPr>
              <a:t>▲ </a:t>
            </a:r>
            <a:r>
              <a:rPr lang="en-US" altLang="ko-KR" sz="800" dirty="0">
                <a:solidFill>
                  <a:schemeClr val="bg1"/>
                </a:solidFill>
              </a:rPr>
              <a:t>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6BBACF6-046A-490E-A0CC-A9A278A0BCF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3204707" y="1797606"/>
            <a:ext cx="117303" cy="11730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48CDCB9-E859-4BC4-8BBE-381082BF34C5}"/>
              </a:ext>
            </a:extLst>
          </p:cNvPr>
          <p:cNvSpPr txBox="1"/>
          <p:nvPr/>
        </p:nvSpPr>
        <p:spPr>
          <a:xfrm>
            <a:off x="6929306" y="1641986"/>
            <a:ext cx="149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KOSPI     </a:t>
            </a:r>
            <a:r>
              <a:rPr lang="en-US" altLang="ko-KR" sz="900" b="1" dirty="0">
                <a:solidFill>
                  <a:schemeClr val="bg1"/>
                </a:solidFill>
              </a:rPr>
              <a:t>3,241.65</a:t>
            </a:r>
          </a:p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NASDAQ   </a:t>
            </a:r>
            <a:r>
              <a:rPr lang="en-US" altLang="ko-KR" sz="900" b="1" dirty="0">
                <a:solidFill>
                  <a:schemeClr val="bg1"/>
                </a:solidFill>
              </a:rPr>
              <a:t>14,660.58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210CA8-DC00-4CEE-9AF3-99D455074128}"/>
              </a:ext>
            </a:extLst>
          </p:cNvPr>
          <p:cNvSpPr txBox="1"/>
          <p:nvPr/>
        </p:nvSpPr>
        <p:spPr>
          <a:xfrm>
            <a:off x="1264605" y="2208751"/>
            <a:ext cx="173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뉴스보다</a:t>
            </a:r>
            <a:endParaRPr lang="en-US" altLang="ko-KR" sz="1600" dirty="0"/>
          </a:p>
          <a:p>
            <a:r>
              <a:rPr lang="ko-KR" altLang="en-US" sz="1600" dirty="0"/>
              <a:t>빠른</a:t>
            </a:r>
            <a:r>
              <a:rPr lang="ko-KR" altLang="en-US" sz="1600" b="1" dirty="0"/>
              <a:t> 노다지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595AA26F-5AAA-4BA6-816D-4663E89AB1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4604" y="2854997"/>
            <a:ext cx="2352753" cy="404508"/>
          </a:xfrm>
          <a:prstGeom prst="rect">
            <a:avLst/>
          </a:prstGeom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F796282-209B-4953-B5F5-9AFB423AB68A}"/>
              </a:ext>
            </a:extLst>
          </p:cNvPr>
          <p:cNvSpPr/>
          <p:nvPr/>
        </p:nvSpPr>
        <p:spPr>
          <a:xfrm>
            <a:off x="3851030" y="2416029"/>
            <a:ext cx="4511326" cy="3583708"/>
          </a:xfrm>
          <a:prstGeom prst="roundRect">
            <a:avLst>
              <a:gd name="adj" fmla="val 2561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192F6CC-D20B-48BF-8A4C-F050C1DDD70E}"/>
              </a:ext>
            </a:extLst>
          </p:cNvPr>
          <p:cNvSpPr txBox="1"/>
          <p:nvPr/>
        </p:nvSpPr>
        <p:spPr>
          <a:xfrm>
            <a:off x="3845095" y="2136994"/>
            <a:ext cx="111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TODAY</a:t>
            </a:r>
            <a:endParaRPr lang="ko-KR" altLang="en-US" sz="11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E0561F-9754-47AD-9E8E-28D7CFEA8F47}"/>
              </a:ext>
            </a:extLst>
          </p:cNvPr>
          <p:cNvSpPr txBox="1"/>
          <p:nvPr/>
        </p:nvSpPr>
        <p:spPr>
          <a:xfrm>
            <a:off x="7312838" y="2167772"/>
            <a:ext cx="1112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</a:rPr>
              <a:t>더보기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ko-KR" alt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56C7C9D-4948-40B9-A9A6-AB3A987B002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733"/>
          <a:stretch/>
        </p:blipFill>
        <p:spPr>
          <a:xfrm>
            <a:off x="3951599" y="2528470"/>
            <a:ext cx="4068896" cy="3445911"/>
          </a:xfrm>
          <a:prstGeom prst="rect">
            <a:avLst/>
          </a:prstGeom>
        </p:spPr>
      </p:pic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A25EC2D8-BF98-45B1-984B-7B9C8103AF5C}"/>
              </a:ext>
            </a:extLst>
          </p:cNvPr>
          <p:cNvCxnSpPr>
            <a:cxnSpLocks/>
          </p:cNvCxnSpPr>
          <p:nvPr/>
        </p:nvCxnSpPr>
        <p:spPr>
          <a:xfrm>
            <a:off x="1264605" y="3346724"/>
            <a:ext cx="23451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그림 109">
            <a:extLst>
              <a:ext uri="{FF2B5EF4-FFF2-40B4-BE49-F238E27FC236}">
                <a16:creationId xmlns:a16="http://schemas.microsoft.com/office/drawing/2014/main" id="{1DFAAB8B-A502-4A84-A0C1-D9F6A5D114F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" b="28757"/>
          <a:stretch/>
        </p:blipFill>
        <p:spPr>
          <a:xfrm>
            <a:off x="3867465" y="6161616"/>
            <a:ext cx="4517261" cy="507632"/>
          </a:xfrm>
          <a:prstGeom prst="rect">
            <a:avLst/>
          </a:prstGeom>
        </p:spPr>
      </p:pic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BEF1D4F2-A469-469B-821B-C9DC19C89BE2}"/>
              </a:ext>
            </a:extLst>
          </p:cNvPr>
          <p:cNvSpPr/>
          <p:nvPr/>
        </p:nvSpPr>
        <p:spPr>
          <a:xfrm>
            <a:off x="1268140" y="6163765"/>
            <a:ext cx="2347058" cy="505449"/>
          </a:xfrm>
          <a:prstGeom prst="roundRect">
            <a:avLst>
              <a:gd name="adj" fmla="val 1657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4EFC2D0-CFB4-4035-9F49-FD55869BF8AE}"/>
              </a:ext>
            </a:extLst>
          </p:cNvPr>
          <p:cNvSpPr txBox="1"/>
          <p:nvPr/>
        </p:nvSpPr>
        <p:spPr>
          <a:xfrm>
            <a:off x="1280676" y="6225470"/>
            <a:ext cx="9862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주식공부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0515F81-4189-440D-B589-2E6B9B5DC053}"/>
              </a:ext>
            </a:extLst>
          </p:cNvPr>
          <p:cNvSpPr txBox="1"/>
          <p:nvPr/>
        </p:nvSpPr>
        <p:spPr>
          <a:xfrm>
            <a:off x="2815073" y="6225470"/>
            <a:ext cx="8112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더보기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959E4C0-56BF-45BC-8791-97381F609DAC}"/>
              </a:ext>
            </a:extLst>
          </p:cNvPr>
          <p:cNvSpPr/>
          <p:nvPr/>
        </p:nvSpPr>
        <p:spPr>
          <a:xfrm>
            <a:off x="137439" y="6679092"/>
            <a:ext cx="9664072" cy="107722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indent="180975" algn="ctr"/>
            <a:r>
              <a:rPr lang="ko-KR" altLang="en-US" sz="700" b="1">
                <a:solidFill>
                  <a:srgbClr val="002060"/>
                </a:solidFill>
                <a:cs typeface="Segoe UI" panose="020B0502040204020203" pitchFamily="34" charset="0"/>
              </a:rPr>
              <a:t>다음 이어서</a:t>
            </a:r>
            <a:endParaRPr lang="en-US" altLang="ko-KR" sz="700" b="1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E7AE7ADF-FE83-4CFE-80D7-903C12973CF8}"/>
              </a:ext>
            </a:extLst>
          </p:cNvPr>
          <p:cNvSpPr/>
          <p:nvPr/>
        </p:nvSpPr>
        <p:spPr>
          <a:xfrm>
            <a:off x="2887958" y="1659709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5.1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4AC2DAF5-CAF7-4285-A886-82C0E71301B8}"/>
              </a:ext>
            </a:extLst>
          </p:cNvPr>
          <p:cNvSpPr/>
          <p:nvPr/>
        </p:nvSpPr>
        <p:spPr>
          <a:xfrm>
            <a:off x="2776054" y="1984045"/>
            <a:ext cx="1973517" cy="1355448"/>
          </a:xfrm>
          <a:prstGeom prst="wedgeRectCallout">
            <a:avLst>
              <a:gd name="adj1" fmla="val -25148"/>
              <a:gd name="adj2" fmla="val -61849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altLang="ko-KR" sz="700" b="1" dirty="0"/>
          </a:p>
          <a:p>
            <a:r>
              <a:rPr lang="ko-KR" altLang="en-US" sz="800" b="1" dirty="0"/>
              <a:t>상관지수</a:t>
            </a:r>
            <a:endParaRPr lang="en-US" altLang="ko-KR" sz="800" b="1" dirty="0"/>
          </a:p>
          <a:p>
            <a:endParaRPr lang="en-US" altLang="ko-KR" sz="800" b="1" dirty="0"/>
          </a:p>
          <a:p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코스피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(KOSPI)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와 나스닥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(NASDAQ) 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의</a:t>
            </a:r>
            <a:endParaRPr lang="en-US" altLang="ko-KR" sz="7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지난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30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일간 지수 데이터를 상관계수 값을 구하고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100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을 곱한 값 입니다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en-US" altLang="ko-KR" sz="7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*100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에 가까울 수록 </a:t>
            </a:r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커플링</a:t>
            </a:r>
            <a:endParaRPr lang="en-US" altLang="ko-KR" sz="7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-100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에 가까울 수록 디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커플링</a:t>
            </a:r>
            <a:endParaRPr lang="en-US" altLang="ko-KR" sz="700" dirty="0">
              <a:solidFill>
                <a:schemeClr val="bg1">
                  <a:lumMod val="50000"/>
                </a:schemeClr>
              </a:solidFill>
            </a:endParaRPr>
          </a:p>
          <a:p>
            <a:endParaRPr lang="en-US" altLang="ko-KR" sz="700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</a:rPr>
              <a:t>*2021. 08. 06 </a:t>
            </a: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</a:rPr>
              <a:t>기준 데이터</a:t>
            </a:r>
            <a:endParaRPr lang="en-US" altLang="ko-KR" sz="800" b="1" dirty="0"/>
          </a:p>
          <a:p>
            <a:endParaRPr lang="ko-KR" altLang="en-US" sz="9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238AE3-11A9-445D-B294-F33D78C0B7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96247" y="1834035"/>
            <a:ext cx="185480" cy="18548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7EF2F6CA-4532-4234-85F4-1C49911FE112}"/>
              </a:ext>
            </a:extLst>
          </p:cNvPr>
          <p:cNvGrpSpPr/>
          <p:nvPr/>
        </p:nvGrpSpPr>
        <p:grpSpPr>
          <a:xfrm rot="21392432">
            <a:off x="4617132" y="2035680"/>
            <a:ext cx="78156" cy="78156"/>
            <a:chOff x="4593317" y="2035680"/>
            <a:chExt cx="78156" cy="78156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7516340-DF32-4940-95A2-A1D26D2E7C0E}"/>
                </a:ext>
              </a:extLst>
            </p:cNvPr>
            <p:cNvCxnSpPr>
              <a:cxnSpLocks/>
            </p:cNvCxnSpPr>
            <p:nvPr/>
          </p:nvCxnSpPr>
          <p:spPr>
            <a:xfrm>
              <a:off x="4598050" y="2035680"/>
              <a:ext cx="68690" cy="781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02BCC442-A9EB-43C7-8B7F-9CF7B1029A6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598050" y="2034851"/>
              <a:ext cx="68690" cy="7815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6B9D5FD9-BD8D-4F07-AC0D-DC67CC576145}"/>
              </a:ext>
            </a:extLst>
          </p:cNvPr>
          <p:cNvSpPr/>
          <p:nvPr/>
        </p:nvSpPr>
        <p:spPr>
          <a:xfrm>
            <a:off x="6956012" y="1595398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5.2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9E5D1054-4DD7-4CA0-8B96-E12965F07AC8}"/>
              </a:ext>
            </a:extLst>
          </p:cNvPr>
          <p:cNvGrpSpPr/>
          <p:nvPr/>
        </p:nvGrpSpPr>
        <p:grpSpPr>
          <a:xfrm>
            <a:off x="1270299" y="5363365"/>
            <a:ext cx="2347058" cy="644800"/>
            <a:chOff x="1262680" y="3493327"/>
            <a:chExt cx="2347058" cy="644800"/>
          </a:xfrm>
        </p:grpSpPr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4C87929F-D785-4B2D-A722-74AD7B796BDA}"/>
                </a:ext>
              </a:extLst>
            </p:cNvPr>
            <p:cNvSpPr/>
            <p:nvPr/>
          </p:nvSpPr>
          <p:spPr>
            <a:xfrm>
              <a:off x="1262680" y="3493327"/>
              <a:ext cx="2347058" cy="644800"/>
            </a:xfrm>
            <a:prstGeom prst="roundRect">
              <a:avLst>
                <a:gd name="adj" fmla="val 7765"/>
              </a:avLst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15B04133-8BAA-4CD6-92D2-B9FB0C0BC38F}"/>
                </a:ext>
              </a:extLst>
            </p:cNvPr>
            <p:cNvSpPr txBox="1"/>
            <p:nvPr/>
          </p:nvSpPr>
          <p:spPr>
            <a:xfrm>
              <a:off x="1272745" y="3523561"/>
              <a:ext cx="8112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이벤트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79EF86A0-23BD-4616-A17A-CA4C864ABEB5}"/>
                </a:ext>
              </a:extLst>
            </p:cNvPr>
            <p:cNvSpPr/>
            <p:nvPr/>
          </p:nvSpPr>
          <p:spPr>
            <a:xfrm>
              <a:off x="1360475" y="3746004"/>
              <a:ext cx="2157083" cy="3244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A85FA0AA-360F-4883-B401-E2F4A9076E0B}"/>
                </a:ext>
              </a:extLst>
            </p:cNvPr>
            <p:cNvCxnSpPr>
              <a:cxnSpLocks/>
            </p:cNvCxnSpPr>
            <p:nvPr/>
          </p:nvCxnSpPr>
          <p:spPr>
            <a:xfrm>
              <a:off x="1360475" y="3754393"/>
              <a:ext cx="2148694" cy="316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63270EE3-2B72-4F0D-A190-0AC1B7EF18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0475" y="3762782"/>
              <a:ext cx="2148694" cy="316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BB9C93AC-313C-478A-B2A7-161CC119EFF7}"/>
                </a:ext>
              </a:extLst>
            </p:cNvPr>
            <p:cNvSpPr txBox="1"/>
            <p:nvPr/>
          </p:nvSpPr>
          <p:spPr>
            <a:xfrm>
              <a:off x="1974255" y="3805576"/>
              <a:ext cx="9211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/>
                <a:t>image</a:t>
              </a:r>
              <a:endParaRPr lang="ko-KR" altLang="en-US" sz="9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F094488-FB32-42A1-BA05-9C6486E674BC}"/>
                </a:ext>
              </a:extLst>
            </p:cNvPr>
            <p:cNvSpPr txBox="1"/>
            <p:nvPr/>
          </p:nvSpPr>
          <p:spPr>
            <a:xfrm>
              <a:off x="2785617" y="3548998"/>
              <a:ext cx="8112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700" dirty="0" err="1">
                  <a:solidFill>
                    <a:schemeClr val="bg1">
                      <a:lumMod val="50000"/>
                    </a:schemeClr>
                  </a:solidFill>
                </a:rPr>
                <a:t>더보기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</a:rPr>
                <a:t> 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&gt;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EAAE2D87-7B95-4F79-9D57-DD2F6796F7C3}"/>
              </a:ext>
            </a:extLst>
          </p:cNvPr>
          <p:cNvGrpSpPr/>
          <p:nvPr/>
        </p:nvGrpSpPr>
        <p:grpSpPr>
          <a:xfrm>
            <a:off x="1279297" y="3451040"/>
            <a:ext cx="2347058" cy="1785542"/>
            <a:chOff x="1262680" y="4207883"/>
            <a:chExt cx="2347058" cy="1785542"/>
          </a:xfrm>
        </p:grpSpPr>
        <p:sp>
          <p:nvSpPr>
            <p:cNvPr id="121" name="사각형: 둥근 모서리 120">
              <a:extLst>
                <a:ext uri="{FF2B5EF4-FFF2-40B4-BE49-F238E27FC236}">
                  <a16:creationId xmlns:a16="http://schemas.microsoft.com/office/drawing/2014/main" id="{B72698BE-443E-48D3-986C-5BC0CE22F52D}"/>
                </a:ext>
              </a:extLst>
            </p:cNvPr>
            <p:cNvSpPr/>
            <p:nvPr/>
          </p:nvSpPr>
          <p:spPr>
            <a:xfrm>
              <a:off x="1262680" y="4207883"/>
              <a:ext cx="2347058" cy="1785542"/>
            </a:xfrm>
            <a:prstGeom prst="roundRect">
              <a:avLst>
                <a:gd name="adj" fmla="val 1657"/>
              </a:avLst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AC2163B-2C6E-424A-BEC5-8311AEB33EFC}"/>
                </a:ext>
              </a:extLst>
            </p:cNvPr>
            <p:cNvSpPr txBox="1"/>
            <p:nvPr/>
          </p:nvSpPr>
          <p:spPr>
            <a:xfrm>
              <a:off x="1272745" y="4267439"/>
              <a:ext cx="98625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최근 게시물</a:t>
              </a:r>
            </a:p>
          </p:txBody>
        </p:sp>
        <p:grpSp>
          <p:nvGrpSpPr>
            <p:cNvPr id="123" name="Scrollbar">
              <a:extLst>
                <a:ext uri="{FF2B5EF4-FFF2-40B4-BE49-F238E27FC236}">
                  <a16:creationId xmlns:a16="http://schemas.microsoft.com/office/drawing/2014/main" id="{93009DCB-EE12-461B-B756-64D95C3FD45F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3472865" y="4543255"/>
              <a:ext cx="87730" cy="1382412"/>
              <a:chOff x="5066722" y="1652481"/>
              <a:chExt cx="144017" cy="2304355"/>
            </a:xfrm>
            <a:solidFill>
              <a:srgbClr val="FFFFFF"/>
            </a:solidFill>
          </p:grpSpPr>
          <p:sp>
            <p:nvSpPr>
              <p:cNvPr id="139" name="Track">
                <a:extLst>
                  <a:ext uri="{FF2B5EF4-FFF2-40B4-BE49-F238E27FC236}">
                    <a16:creationId xmlns:a16="http://schemas.microsoft.com/office/drawing/2014/main" id="{5FDA9CC0-FCE3-475B-9209-0E2FB086C9D6}"/>
                  </a:ext>
                </a:extLst>
              </p:cNvPr>
              <p:cNvSpPr/>
              <p:nvPr/>
            </p:nvSpPr>
            <p:spPr>
              <a:xfrm rot="5400000">
                <a:off x="3986553" y="2732650"/>
                <a:ext cx="2304355" cy="144017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0" name="Scroll Thumb">
                <a:extLst>
                  <a:ext uri="{FF2B5EF4-FFF2-40B4-BE49-F238E27FC236}">
                    <a16:creationId xmlns:a16="http://schemas.microsoft.com/office/drawing/2014/main" id="{CE9FEA45-060B-4AA9-9C0C-B3FB35D34FE9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5400000">
                <a:off x="4681743" y="2199833"/>
                <a:ext cx="913976" cy="44635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1" name="Chevron">
                <a:extLst>
                  <a:ext uri="{FF2B5EF4-FFF2-40B4-BE49-F238E27FC236}">
                    <a16:creationId xmlns:a16="http://schemas.microsoft.com/office/drawing/2014/main" id="{182943D3-794D-4EB2-8CF2-4A7A675C8E94}"/>
                  </a:ext>
                </a:extLst>
              </p:cNvPr>
              <p:cNvSpPr>
                <a:spLocks noChangeAspect="1"/>
              </p:cNvSpPr>
              <p:nvPr>
                <p:custDataLst>
                  <p:tags r:id="rId4"/>
                </p:custDataLst>
              </p:nvPr>
            </p:nvSpPr>
            <p:spPr bwMode="auto">
              <a:xfrm rot="10800000" flipH="1">
                <a:off x="5086917" y="1692943"/>
                <a:ext cx="103692" cy="24704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Chevron">
                <a:extLst>
                  <a:ext uri="{FF2B5EF4-FFF2-40B4-BE49-F238E27FC236}">
                    <a16:creationId xmlns:a16="http://schemas.microsoft.com/office/drawing/2014/main" id="{48C5A21F-9855-4B0E-8FD4-04A678DFA46E}"/>
                  </a:ext>
                </a:extLst>
              </p:cNvPr>
              <p:cNvSpPr>
                <a:spLocks noChangeAspect="1"/>
              </p:cNvSpPr>
              <p:nvPr>
                <p:custDataLst>
                  <p:tags r:id="rId5"/>
                </p:custDataLst>
              </p:nvPr>
            </p:nvSpPr>
            <p:spPr bwMode="auto">
              <a:xfrm flipH="1">
                <a:off x="5086917" y="3893835"/>
                <a:ext cx="103692" cy="24704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32A8388F-6F2E-4DB5-A25E-437307CD58F6}"/>
                </a:ext>
              </a:extLst>
            </p:cNvPr>
            <p:cNvGrpSpPr/>
            <p:nvPr/>
          </p:nvGrpSpPr>
          <p:grpSpPr>
            <a:xfrm>
              <a:off x="1279961" y="4536188"/>
              <a:ext cx="2138395" cy="200056"/>
              <a:chOff x="1279961" y="4536188"/>
              <a:chExt cx="2138395" cy="200056"/>
            </a:xfrm>
          </p:grpSpPr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3577B7E4-4230-4994-B755-B8AAF64DD017}"/>
                  </a:ext>
                </a:extLst>
              </p:cNvPr>
              <p:cNvSpPr txBox="1"/>
              <p:nvPr/>
            </p:nvSpPr>
            <p:spPr>
              <a:xfrm>
                <a:off x="1279961" y="4536188"/>
                <a:ext cx="15103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10</a:t>
                </a:r>
                <a:r>
                  <a:rPr lang="ko-KR" altLang="en-US" sz="700" dirty="0"/>
                  <a:t>시에 </a:t>
                </a:r>
                <a:r>
                  <a:rPr lang="ko-KR" altLang="en-US" sz="700" dirty="0" err="1"/>
                  <a:t>가매동을</a:t>
                </a:r>
                <a:r>
                  <a:rPr lang="ko-KR" altLang="en-US" sz="700" dirty="0"/>
                  <a:t> 올리지 않는</a:t>
                </a:r>
                <a:r>
                  <a:rPr lang="en-US" altLang="ko-KR" sz="700" dirty="0"/>
                  <a:t>…</a:t>
                </a:r>
                <a:endParaRPr lang="ko-KR" altLang="en-US" sz="700" dirty="0"/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5F80EE85-DF80-47C9-BE73-D82B385FC4DA}"/>
                  </a:ext>
                </a:extLst>
              </p:cNvPr>
              <p:cNvSpPr txBox="1"/>
              <p:nvPr/>
            </p:nvSpPr>
            <p:spPr>
              <a:xfrm>
                <a:off x="2556584" y="4536189"/>
                <a:ext cx="86177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700" b="1" dirty="0" err="1"/>
                  <a:t>세종메디칼</a:t>
                </a:r>
                <a:endParaRPr lang="ko-KR" altLang="en-US" sz="700" b="1" dirty="0"/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301EC7E2-39D4-4C99-A403-E0800508A1DD}"/>
                </a:ext>
              </a:extLst>
            </p:cNvPr>
            <p:cNvGrpSpPr/>
            <p:nvPr/>
          </p:nvGrpSpPr>
          <p:grpSpPr>
            <a:xfrm>
              <a:off x="1279961" y="4815986"/>
              <a:ext cx="2138395" cy="200056"/>
              <a:chOff x="1279961" y="4536188"/>
              <a:chExt cx="2138395" cy="200056"/>
            </a:xfrm>
          </p:grpSpPr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25DA6F39-B00D-47EF-B73D-4EC9BE492B15}"/>
                  </a:ext>
                </a:extLst>
              </p:cNvPr>
              <p:cNvSpPr txBox="1"/>
              <p:nvPr/>
            </p:nvSpPr>
            <p:spPr>
              <a:xfrm>
                <a:off x="1279961" y="4536188"/>
                <a:ext cx="15103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/>
                  <a:t>오늘도 아이러니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9401EC8B-F256-4E92-A224-685AFD07F7AA}"/>
                  </a:ext>
                </a:extLst>
              </p:cNvPr>
              <p:cNvSpPr txBox="1"/>
              <p:nvPr/>
            </p:nvSpPr>
            <p:spPr>
              <a:xfrm>
                <a:off x="2556584" y="4536189"/>
                <a:ext cx="86177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700" b="1"/>
                  <a:t>아난티</a:t>
                </a:r>
                <a:endParaRPr lang="ko-KR" altLang="en-US" sz="700" b="1" dirty="0"/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ABC85AF1-BDB1-44AB-9592-2E3510E2AF61}"/>
                </a:ext>
              </a:extLst>
            </p:cNvPr>
            <p:cNvGrpSpPr/>
            <p:nvPr/>
          </p:nvGrpSpPr>
          <p:grpSpPr>
            <a:xfrm>
              <a:off x="1272745" y="5098448"/>
              <a:ext cx="2138395" cy="200056"/>
              <a:chOff x="1279961" y="4536188"/>
              <a:chExt cx="2138395" cy="200056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E9F4203-5DFB-427C-96DD-6015675C73EF}"/>
                  </a:ext>
                </a:extLst>
              </p:cNvPr>
              <p:cNvSpPr txBox="1"/>
              <p:nvPr/>
            </p:nvSpPr>
            <p:spPr>
              <a:xfrm>
                <a:off x="1279961" y="4536188"/>
                <a:ext cx="15103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/>
                  <a:t>팩트를 알려드리지</a:t>
                </a:r>
                <a:r>
                  <a:rPr lang="en-US" altLang="ko-KR" sz="700" dirty="0"/>
                  <a:t>…</a:t>
                </a:r>
                <a:endParaRPr lang="ko-KR" altLang="en-US" sz="700" dirty="0"/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96A0BF7-BA85-4DB0-8F14-DE589DA86BF1}"/>
                  </a:ext>
                </a:extLst>
              </p:cNvPr>
              <p:cNvSpPr txBox="1"/>
              <p:nvPr/>
            </p:nvSpPr>
            <p:spPr>
              <a:xfrm>
                <a:off x="2556584" y="4536189"/>
                <a:ext cx="86177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700" b="1"/>
                  <a:t>황금에스티</a:t>
                </a:r>
                <a:endParaRPr lang="ko-KR" altLang="en-US" sz="700" b="1" dirty="0"/>
              </a:p>
            </p:txBody>
          </p: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6DE8C40E-74C9-449E-AABF-E1C424FD2C2F}"/>
                </a:ext>
              </a:extLst>
            </p:cNvPr>
            <p:cNvGrpSpPr/>
            <p:nvPr/>
          </p:nvGrpSpPr>
          <p:grpSpPr>
            <a:xfrm>
              <a:off x="1284185" y="5375961"/>
              <a:ext cx="2138395" cy="200056"/>
              <a:chOff x="1279961" y="4536188"/>
              <a:chExt cx="2138395" cy="200056"/>
            </a:xfrm>
          </p:grpSpPr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B9824B45-2B62-4700-8B79-39A225B8860A}"/>
                  </a:ext>
                </a:extLst>
              </p:cNvPr>
              <p:cNvSpPr txBox="1"/>
              <p:nvPr/>
            </p:nvSpPr>
            <p:spPr>
              <a:xfrm>
                <a:off x="1279961" y="4536188"/>
                <a:ext cx="15103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3</a:t>
                </a:r>
                <a:r>
                  <a:rPr lang="ko-KR" altLang="en-US" sz="700" dirty="0"/>
                  <a:t>만</a:t>
                </a:r>
                <a:r>
                  <a:rPr lang="en-US" altLang="ko-KR" sz="700" dirty="0"/>
                  <a:t>5</a:t>
                </a:r>
                <a:r>
                  <a:rPr lang="ko-KR" altLang="en-US" sz="700" dirty="0"/>
                  <a:t>천원 언제 옵니까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7E8D4610-E345-4AD1-B175-D17AAC1B561D}"/>
                  </a:ext>
                </a:extLst>
              </p:cNvPr>
              <p:cNvSpPr txBox="1"/>
              <p:nvPr/>
            </p:nvSpPr>
            <p:spPr>
              <a:xfrm>
                <a:off x="2556584" y="4536189"/>
                <a:ext cx="86177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 dirty="0"/>
                  <a:t>SBI</a:t>
                </a:r>
                <a:r>
                  <a:rPr lang="ko-KR" altLang="en-US" sz="700" b="1" dirty="0" err="1"/>
                  <a:t>인베스트</a:t>
                </a:r>
                <a:r>
                  <a:rPr lang="en-US" altLang="ko-KR" sz="700" b="1" dirty="0"/>
                  <a:t>…</a:t>
                </a:r>
                <a:endParaRPr lang="ko-KR" altLang="en-US" sz="700" b="1" dirty="0"/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1AEF09CC-5AB0-4424-A87D-6EBA5E200E5F}"/>
                </a:ext>
              </a:extLst>
            </p:cNvPr>
            <p:cNvGrpSpPr/>
            <p:nvPr/>
          </p:nvGrpSpPr>
          <p:grpSpPr>
            <a:xfrm>
              <a:off x="1284185" y="5653473"/>
              <a:ext cx="2138395" cy="200056"/>
              <a:chOff x="1279961" y="4536188"/>
              <a:chExt cx="2138395" cy="200056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26EE668B-3D7B-43A6-BE81-C3D04010C971}"/>
                  </a:ext>
                </a:extLst>
              </p:cNvPr>
              <p:cNvSpPr txBox="1"/>
              <p:nvPr/>
            </p:nvSpPr>
            <p:spPr>
              <a:xfrm>
                <a:off x="1279961" y="4536188"/>
                <a:ext cx="15103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err="1"/>
                  <a:t>안팔아요</a:t>
                </a:r>
                <a:r>
                  <a:rPr lang="en-US" altLang="ko-KR" sz="700" dirty="0"/>
                  <a:t>.</a:t>
                </a:r>
                <a:endParaRPr lang="ko-KR" altLang="en-US" sz="700" dirty="0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2E93FFC1-7882-42BD-875E-9222A533C06A}"/>
                  </a:ext>
                </a:extLst>
              </p:cNvPr>
              <p:cNvSpPr txBox="1"/>
              <p:nvPr/>
            </p:nvSpPr>
            <p:spPr>
              <a:xfrm>
                <a:off x="2556584" y="4536189"/>
                <a:ext cx="86177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700" b="1" dirty="0" err="1"/>
                  <a:t>뷰노</a:t>
                </a:r>
                <a:endParaRPr lang="ko-KR" altLang="en-US" sz="7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81288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50816" y="342050"/>
            <a:ext cx="5550694" cy="18912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015880"/>
              </p:ext>
            </p:extLst>
          </p:nvPr>
        </p:nvGraphicFramePr>
        <p:xfrm>
          <a:off x="9801510" y="768586"/>
          <a:ext cx="2258189" cy="104206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실시간 노다지 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실시간 리딩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VIP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구독 페이지로 이동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실시간 노다지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돈 되는 기법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하단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GNB [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돈되는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기법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페이지로 이동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grpSp>
        <p:nvGrpSpPr>
          <p:cNvPr id="11" name="Phone">
            <a:extLst>
              <a:ext uri="{FF2B5EF4-FFF2-40B4-BE49-F238E27FC236}">
                <a16:creationId xmlns:a16="http://schemas.microsoft.com/office/drawing/2014/main" id="{E8AA1164-5868-4491-A2AD-0290041930A8}"/>
              </a:ext>
            </a:extLst>
          </p:cNvPr>
          <p:cNvGrpSpPr>
            <a:grpSpLocks noChangeAspect="1"/>
          </p:cNvGrpSpPr>
          <p:nvPr/>
        </p:nvGrpSpPr>
        <p:grpSpPr>
          <a:xfrm>
            <a:off x="1408520" y="768586"/>
            <a:ext cx="2842296" cy="5570901"/>
            <a:chOff x="595686" y="1262396"/>
            <a:chExt cx="2479208" cy="4859248"/>
          </a:xfrm>
        </p:grpSpPr>
        <p:sp>
          <p:nvSpPr>
            <p:cNvPr id="12" name="Case">
              <a:extLst>
                <a:ext uri="{FF2B5EF4-FFF2-40B4-BE49-F238E27FC236}">
                  <a16:creationId xmlns:a16="http://schemas.microsoft.com/office/drawing/2014/main" id="{0853F907-5891-4C51-B866-711789EF2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Button">
              <a:extLst>
                <a:ext uri="{FF2B5EF4-FFF2-40B4-BE49-F238E27FC236}">
                  <a16:creationId xmlns:a16="http://schemas.microsoft.com/office/drawing/2014/main" id="{F695680B-4D5F-4B3D-8C39-6DEB975A1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amera">
              <a:extLst>
                <a:ext uri="{FF2B5EF4-FFF2-40B4-BE49-F238E27FC236}">
                  <a16:creationId xmlns:a16="http://schemas.microsoft.com/office/drawing/2014/main" id="{4BE7C6FA-1DB2-4869-B25E-2FEA6F2C3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Speaker">
              <a:extLst>
                <a:ext uri="{FF2B5EF4-FFF2-40B4-BE49-F238E27FC236}">
                  <a16:creationId xmlns:a16="http://schemas.microsoft.com/office/drawing/2014/main" id="{E09679C4-39CA-4783-A96C-C9D7403BD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Display">
              <a:extLst>
                <a:ext uri="{FF2B5EF4-FFF2-40B4-BE49-F238E27FC236}">
                  <a16:creationId xmlns:a16="http://schemas.microsoft.com/office/drawing/2014/main" id="{F74F0D51-0127-4C42-B18D-6EB2E3CCC563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2543F4-8149-416C-A4BA-60B7C5311302}"/>
              </a:ext>
            </a:extLst>
          </p:cNvPr>
          <p:cNvSpPr/>
          <p:nvPr/>
        </p:nvSpPr>
        <p:spPr>
          <a:xfrm>
            <a:off x="1519269" y="565747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31CDDD8-E39D-479E-87CD-B8AE38FD3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165206"/>
              </p:ext>
            </p:extLst>
          </p:nvPr>
        </p:nvGraphicFramePr>
        <p:xfrm>
          <a:off x="1519269" y="565394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종목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교육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>
                          <a:solidFill>
                            <a:schemeClr val="bg1"/>
                          </a:solidFill>
                        </a:rPr>
                        <a:t>실시간</a:t>
                      </a:r>
                      <a:endParaRPr lang="en-US" altLang="ko-K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500" b="1" dirty="0">
                          <a:solidFill>
                            <a:schemeClr val="bg1"/>
                          </a:solidFill>
                        </a:rPr>
                        <a:t>노다지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8844D583-40AC-4860-B750-08DA41FB5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488" y="1486358"/>
            <a:ext cx="2132570" cy="4615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663FB54-0192-46BC-AB4F-3CC6729D6864}"/>
              </a:ext>
            </a:extLst>
          </p:cNvPr>
          <p:cNvSpPr txBox="1"/>
          <p:nvPr/>
        </p:nvSpPr>
        <p:spPr>
          <a:xfrm>
            <a:off x="4697488" y="1220699"/>
            <a:ext cx="19471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/>
              <a:t>레퍼런스</a:t>
            </a:r>
            <a:r>
              <a:rPr lang="en-US" altLang="ko-KR" sz="1000" b="1" dirty="0"/>
              <a:t>) App Store</a:t>
            </a:r>
            <a:endParaRPr lang="ko-KR" altLang="en-US" sz="10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286356-2ECC-4B06-BC6A-E5467769E100}"/>
              </a:ext>
            </a:extLst>
          </p:cNvPr>
          <p:cNvSpPr/>
          <p:nvPr/>
        </p:nvSpPr>
        <p:spPr>
          <a:xfrm>
            <a:off x="1519269" y="1244078"/>
            <a:ext cx="2620790" cy="28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B65621-ACE5-49C7-A694-A1171920800A}"/>
              </a:ext>
            </a:extLst>
          </p:cNvPr>
          <p:cNvSpPr txBox="1"/>
          <p:nvPr/>
        </p:nvSpPr>
        <p:spPr>
          <a:xfrm>
            <a:off x="1520504" y="1278470"/>
            <a:ext cx="154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</a:rPr>
              <a:t>노다지 주식정보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166A572-B169-43F6-AC9C-8B64565142D4}"/>
              </a:ext>
            </a:extLst>
          </p:cNvPr>
          <p:cNvSpPr/>
          <p:nvPr/>
        </p:nvSpPr>
        <p:spPr>
          <a:xfrm>
            <a:off x="3352147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검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8D79754-9D99-44AB-BEE0-2706938C6309}"/>
              </a:ext>
            </a:extLst>
          </p:cNvPr>
          <p:cNvSpPr/>
          <p:nvPr/>
        </p:nvSpPr>
        <p:spPr>
          <a:xfrm>
            <a:off x="3610486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포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F58352-809A-4730-A956-4C8702CF3EE0}"/>
              </a:ext>
            </a:extLst>
          </p:cNvPr>
          <p:cNvSpPr/>
          <p:nvPr/>
        </p:nvSpPr>
        <p:spPr>
          <a:xfrm>
            <a:off x="3862545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/>
              <a:t>My</a:t>
            </a:r>
            <a:endParaRPr lang="ko-KR" altLang="en-US" sz="600" b="1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4F3184A-87A8-42A9-8EC8-AD65858CE615}"/>
              </a:ext>
            </a:extLst>
          </p:cNvPr>
          <p:cNvSpPr/>
          <p:nvPr/>
        </p:nvSpPr>
        <p:spPr>
          <a:xfrm>
            <a:off x="1746281" y="1586836"/>
            <a:ext cx="2199571" cy="1962459"/>
          </a:xfrm>
          <a:prstGeom prst="roundRect">
            <a:avLst>
              <a:gd name="adj" fmla="val 4645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C8B1035-7067-4527-BAFC-B7CDAD186F9D}"/>
              </a:ext>
            </a:extLst>
          </p:cNvPr>
          <p:cNvSpPr/>
          <p:nvPr/>
        </p:nvSpPr>
        <p:spPr>
          <a:xfrm>
            <a:off x="1746281" y="3632678"/>
            <a:ext cx="2199571" cy="1962459"/>
          </a:xfrm>
          <a:prstGeom prst="roundRect">
            <a:avLst>
              <a:gd name="adj" fmla="val 4645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8D35A83-A447-4DA4-8284-B09070B06D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5" b="61346"/>
          <a:stretch/>
        </p:blipFill>
        <p:spPr>
          <a:xfrm>
            <a:off x="1746281" y="1596135"/>
            <a:ext cx="2199571" cy="1253224"/>
          </a:xfrm>
          <a:prstGeom prst="roundRect">
            <a:avLst>
              <a:gd name="adj" fmla="val 4072"/>
            </a:avLst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C04C89-D100-4675-9639-548C566F1144}"/>
              </a:ext>
            </a:extLst>
          </p:cNvPr>
          <p:cNvSpPr txBox="1"/>
          <p:nvPr/>
        </p:nvSpPr>
        <p:spPr>
          <a:xfrm>
            <a:off x="1746281" y="2900191"/>
            <a:ext cx="15551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solidFill>
                  <a:schemeClr val="bg1">
                    <a:lumMod val="50000"/>
                  </a:schemeClr>
                </a:solidFill>
              </a:rPr>
              <a:t>실시간 리딩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A01474-1894-4D9A-8092-2379454EFA4F}"/>
              </a:ext>
            </a:extLst>
          </p:cNvPr>
          <p:cNvSpPr txBox="1"/>
          <p:nvPr/>
        </p:nvSpPr>
        <p:spPr>
          <a:xfrm>
            <a:off x="1746281" y="3094664"/>
            <a:ext cx="15551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VIP </a:t>
            </a:r>
            <a:r>
              <a:rPr lang="ko-KR" altLang="en-US" sz="1100" b="1" dirty="0" err="1"/>
              <a:t>구독권</a:t>
            </a:r>
            <a:endParaRPr lang="ko-KR" altLang="en-US" sz="11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421719-7F70-4DB8-AF6B-4E6F705E3015}"/>
              </a:ext>
            </a:extLst>
          </p:cNvPr>
          <p:cNvSpPr txBox="1"/>
          <p:nvPr/>
        </p:nvSpPr>
        <p:spPr>
          <a:xfrm>
            <a:off x="1746281" y="3339614"/>
            <a:ext cx="217293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노다지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VIP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구독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30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일 무료체험 이벤트 중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!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사각형: 둥근 위쪽 모서리 33">
            <a:extLst>
              <a:ext uri="{FF2B5EF4-FFF2-40B4-BE49-F238E27FC236}">
                <a16:creationId xmlns:a16="http://schemas.microsoft.com/office/drawing/2014/main" id="{FF1A55B1-5A40-4C6D-A4D6-2E563C98199B}"/>
              </a:ext>
            </a:extLst>
          </p:cNvPr>
          <p:cNvSpPr/>
          <p:nvPr/>
        </p:nvSpPr>
        <p:spPr>
          <a:xfrm>
            <a:off x="1746281" y="3634192"/>
            <a:ext cx="2199571" cy="1504448"/>
          </a:xfrm>
          <a:prstGeom prst="round2SameRect">
            <a:avLst>
              <a:gd name="adj1" fmla="val 4921"/>
              <a:gd name="adj2" fmla="val 0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34EABE7-6B9C-4A93-AFB5-1F03FE6CF140}"/>
              </a:ext>
            </a:extLst>
          </p:cNvPr>
          <p:cNvCxnSpPr>
            <a:cxnSpLocks/>
          </p:cNvCxnSpPr>
          <p:nvPr/>
        </p:nvCxnSpPr>
        <p:spPr>
          <a:xfrm>
            <a:off x="1746281" y="3663940"/>
            <a:ext cx="2172933" cy="14747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879F67D-9777-4840-9496-88C2ABE9AC49}"/>
              </a:ext>
            </a:extLst>
          </p:cNvPr>
          <p:cNvCxnSpPr>
            <a:cxnSpLocks/>
          </p:cNvCxnSpPr>
          <p:nvPr/>
        </p:nvCxnSpPr>
        <p:spPr>
          <a:xfrm flipH="1">
            <a:off x="1746281" y="3663946"/>
            <a:ext cx="2199571" cy="148308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ADA29BF-28A0-4EA8-B0B4-1163EE660BE5}"/>
              </a:ext>
            </a:extLst>
          </p:cNvPr>
          <p:cNvSpPr txBox="1"/>
          <p:nvPr/>
        </p:nvSpPr>
        <p:spPr>
          <a:xfrm>
            <a:off x="1746280" y="5175494"/>
            <a:ext cx="155518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" b="1" dirty="0">
                <a:solidFill>
                  <a:schemeClr val="bg1">
                    <a:lumMod val="65000"/>
                  </a:schemeClr>
                </a:solidFill>
              </a:rPr>
              <a:t>차트기법 트레이딩 강의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1E9E31-60A3-4333-9DFA-75BBD6A93828}"/>
              </a:ext>
            </a:extLst>
          </p:cNvPr>
          <p:cNvSpPr txBox="1"/>
          <p:nvPr/>
        </p:nvSpPr>
        <p:spPr>
          <a:xfrm>
            <a:off x="1746280" y="5320922"/>
            <a:ext cx="15551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/>
              <a:t>돈 되는 기법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D1CB179-609C-4082-8F61-54C81063BC33}"/>
              </a:ext>
            </a:extLst>
          </p:cNvPr>
          <p:cNvSpPr/>
          <p:nvPr/>
        </p:nvSpPr>
        <p:spPr>
          <a:xfrm>
            <a:off x="1635529" y="1503453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7137B58-0534-4A4F-A109-6FD5E6021D60}"/>
              </a:ext>
            </a:extLst>
          </p:cNvPr>
          <p:cNvSpPr/>
          <p:nvPr/>
        </p:nvSpPr>
        <p:spPr>
          <a:xfrm>
            <a:off x="1635528" y="3533084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8738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50816" y="342050"/>
            <a:ext cx="5550694" cy="189122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538681"/>
              </p:ext>
            </p:extLst>
          </p:nvPr>
        </p:nvGraphicFramePr>
        <p:xfrm>
          <a:off x="9801510" y="780903"/>
          <a:ext cx="2258189" cy="1407828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1.1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실시간 리딩 페이지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 후 페이지 동일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1.2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돈되는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기법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 후 페이지 동일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다만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칼럼 등을 수정하여 불필요한 내용은 표시하지 않음 </a:t>
                      </a:r>
                      <a:r>
                        <a:rPr lang="en-US" altLang="ko-KR" sz="800" b="0" u="none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u="none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논의 중</a:t>
                      </a:r>
                      <a:r>
                        <a:rPr lang="en-US" altLang="ko-KR" sz="800" b="0" u="none" kern="12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grpSp>
        <p:nvGrpSpPr>
          <p:cNvPr id="11" name="Phone">
            <a:extLst>
              <a:ext uri="{FF2B5EF4-FFF2-40B4-BE49-F238E27FC236}">
                <a16:creationId xmlns:a16="http://schemas.microsoft.com/office/drawing/2014/main" id="{E8AA1164-5868-4491-A2AD-0290041930A8}"/>
              </a:ext>
            </a:extLst>
          </p:cNvPr>
          <p:cNvGrpSpPr>
            <a:grpSpLocks noChangeAspect="1"/>
          </p:cNvGrpSpPr>
          <p:nvPr/>
        </p:nvGrpSpPr>
        <p:grpSpPr>
          <a:xfrm>
            <a:off x="1408520" y="768586"/>
            <a:ext cx="2842296" cy="5570901"/>
            <a:chOff x="595686" y="1262396"/>
            <a:chExt cx="2479208" cy="4859248"/>
          </a:xfrm>
        </p:grpSpPr>
        <p:sp>
          <p:nvSpPr>
            <p:cNvPr id="12" name="Case">
              <a:extLst>
                <a:ext uri="{FF2B5EF4-FFF2-40B4-BE49-F238E27FC236}">
                  <a16:creationId xmlns:a16="http://schemas.microsoft.com/office/drawing/2014/main" id="{0853F907-5891-4C51-B866-711789EF2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Button">
              <a:extLst>
                <a:ext uri="{FF2B5EF4-FFF2-40B4-BE49-F238E27FC236}">
                  <a16:creationId xmlns:a16="http://schemas.microsoft.com/office/drawing/2014/main" id="{F695680B-4D5F-4B3D-8C39-6DEB975A1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Camera">
              <a:extLst>
                <a:ext uri="{FF2B5EF4-FFF2-40B4-BE49-F238E27FC236}">
                  <a16:creationId xmlns:a16="http://schemas.microsoft.com/office/drawing/2014/main" id="{4BE7C6FA-1DB2-4869-B25E-2FEA6F2C3E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Speaker">
              <a:extLst>
                <a:ext uri="{FF2B5EF4-FFF2-40B4-BE49-F238E27FC236}">
                  <a16:creationId xmlns:a16="http://schemas.microsoft.com/office/drawing/2014/main" id="{E09679C4-39CA-4783-A96C-C9D7403BD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Display">
              <a:extLst>
                <a:ext uri="{FF2B5EF4-FFF2-40B4-BE49-F238E27FC236}">
                  <a16:creationId xmlns:a16="http://schemas.microsoft.com/office/drawing/2014/main" id="{F74F0D51-0127-4C42-B18D-6EB2E3CCC563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22543F4-8149-416C-A4BA-60B7C5311302}"/>
              </a:ext>
            </a:extLst>
          </p:cNvPr>
          <p:cNvSpPr/>
          <p:nvPr/>
        </p:nvSpPr>
        <p:spPr>
          <a:xfrm>
            <a:off x="1519269" y="565747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31CDDD8-E39D-479E-87CD-B8AE38FD3E7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9269" y="565394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종목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교육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>
                          <a:solidFill>
                            <a:schemeClr val="bg1"/>
                          </a:solidFill>
                        </a:rPr>
                        <a:t>실시간</a:t>
                      </a:r>
                      <a:endParaRPr lang="en-US" altLang="ko-K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500" b="1" dirty="0">
                          <a:solidFill>
                            <a:schemeClr val="bg1"/>
                          </a:solidFill>
                        </a:rPr>
                        <a:t>노다지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286356-2ECC-4B06-BC6A-E5467769E100}"/>
              </a:ext>
            </a:extLst>
          </p:cNvPr>
          <p:cNvSpPr/>
          <p:nvPr/>
        </p:nvSpPr>
        <p:spPr>
          <a:xfrm>
            <a:off x="1519269" y="1244078"/>
            <a:ext cx="2620790" cy="28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B65621-ACE5-49C7-A694-A1171920800A}"/>
              </a:ext>
            </a:extLst>
          </p:cNvPr>
          <p:cNvSpPr txBox="1"/>
          <p:nvPr/>
        </p:nvSpPr>
        <p:spPr>
          <a:xfrm>
            <a:off x="1520504" y="1278470"/>
            <a:ext cx="154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</a:rPr>
              <a:t>노다지 주식정보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166A572-B169-43F6-AC9C-8B64565142D4}"/>
              </a:ext>
            </a:extLst>
          </p:cNvPr>
          <p:cNvSpPr/>
          <p:nvPr/>
        </p:nvSpPr>
        <p:spPr>
          <a:xfrm>
            <a:off x="3352147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검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8D79754-9D99-44AB-BEE0-2706938C6309}"/>
              </a:ext>
            </a:extLst>
          </p:cNvPr>
          <p:cNvSpPr/>
          <p:nvPr/>
        </p:nvSpPr>
        <p:spPr>
          <a:xfrm>
            <a:off x="3610486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포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D0F58352-809A-4730-A956-4C8702CF3EE0}"/>
              </a:ext>
            </a:extLst>
          </p:cNvPr>
          <p:cNvSpPr/>
          <p:nvPr/>
        </p:nvSpPr>
        <p:spPr>
          <a:xfrm>
            <a:off x="3862545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/>
              <a:t>My</a:t>
            </a:r>
            <a:endParaRPr lang="ko-KR" altLang="en-US" sz="6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AF21E8-8F7F-487F-9A4D-21AEB066D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39" b="5213"/>
          <a:stretch/>
        </p:blipFill>
        <p:spPr>
          <a:xfrm>
            <a:off x="1519264" y="1528307"/>
            <a:ext cx="2620790" cy="4125638"/>
          </a:xfrm>
          <a:prstGeom prst="rect">
            <a:avLst/>
          </a:prstGeom>
        </p:spPr>
      </p:pic>
      <p:grpSp>
        <p:nvGrpSpPr>
          <p:cNvPr id="35" name="Phone">
            <a:extLst>
              <a:ext uri="{FF2B5EF4-FFF2-40B4-BE49-F238E27FC236}">
                <a16:creationId xmlns:a16="http://schemas.microsoft.com/office/drawing/2014/main" id="{CA0EFCC3-A728-47DC-9E82-68D02773F052}"/>
              </a:ext>
            </a:extLst>
          </p:cNvPr>
          <p:cNvGrpSpPr>
            <a:grpSpLocks noChangeAspect="1"/>
          </p:cNvGrpSpPr>
          <p:nvPr/>
        </p:nvGrpSpPr>
        <p:grpSpPr>
          <a:xfrm>
            <a:off x="5509946" y="768586"/>
            <a:ext cx="2842296" cy="5570901"/>
            <a:chOff x="595686" y="1262396"/>
            <a:chExt cx="2479208" cy="4859248"/>
          </a:xfrm>
        </p:grpSpPr>
        <p:sp>
          <p:nvSpPr>
            <p:cNvPr id="37" name="Case">
              <a:extLst>
                <a:ext uri="{FF2B5EF4-FFF2-40B4-BE49-F238E27FC236}">
                  <a16:creationId xmlns:a16="http://schemas.microsoft.com/office/drawing/2014/main" id="{3947CAD8-A0EB-400D-8B2B-3339F951D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Button">
              <a:extLst>
                <a:ext uri="{FF2B5EF4-FFF2-40B4-BE49-F238E27FC236}">
                  <a16:creationId xmlns:a16="http://schemas.microsoft.com/office/drawing/2014/main" id="{1AFE1B87-13C9-443A-9421-FA539FC77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Camera">
              <a:extLst>
                <a:ext uri="{FF2B5EF4-FFF2-40B4-BE49-F238E27FC236}">
                  <a16:creationId xmlns:a16="http://schemas.microsoft.com/office/drawing/2014/main" id="{CE959AFD-C9B1-4504-A2C6-6BB2849F2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Speaker">
              <a:extLst>
                <a:ext uri="{FF2B5EF4-FFF2-40B4-BE49-F238E27FC236}">
                  <a16:creationId xmlns:a16="http://schemas.microsoft.com/office/drawing/2014/main" id="{245ED729-CAE7-4316-8651-271485EEC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Display">
              <a:extLst>
                <a:ext uri="{FF2B5EF4-FFF2-40B4-BE49-F238E27FC236}">
                  <a16:creationId xmlns:a16="http://schemas.microsoft.com/office/drawing/2014/main" id="{D0B9A46F-32EA-4BA8-9738-E5C43EF8E572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88C0EC4-973F-4378-9490-2892E12D2D4E}"/>
              </a:ext>
            </a:extLst>
          </p:cNvPr>
          <p:cNvSpPr/>
          <p:nvPr/>
        </p:nvSpPr>
        <p:spPr>
          <a:xfrm>
            <a:off x="5620700" y="1238035"/>
            <a:ext cx="2620790" cy="28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775A37-F9F8-420A-82C3-1B6BAB90DD5A}"/>
              </a:ext>
            </a:extLst>
          </p:cNvPr>
          <p:cNvSpPr txBox="1"/>
          <p:nvPr/>
        </p:nvSpPr>
        <p:spPr>
          <a:xfrm>
            <a:off x="5621935" y="1272427"/>
            <a:ext cx="154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</a:rPr>
              <a:t>노다지 주식정보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6276AE99-BD8A-44D5-A16A-4CBBA10C54BF}"/>
              </a:ext>
            </a:extLst>
          </p:cNvPr>
          <p:cNvSpPr/>
          <p:nvPr/>
        </p:nvSpPr>
        <p:spPr>
          <a:xfrm>
            <a:off x="7453578" y="1296842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검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530A80F-6CEB-403E-AD17-883D2DDA5AFF}"/>
              </a:ext>
            </a:extLst>
          </p:cNvPr>
          <p:cNvSpPr/>
          <p:nvPr/>
        </p:nvSpPr>
        <p:spPr>
          <a:xfrm>
            <a:off x="7711917" y="1296842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포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DBA45B0-B2BE-4CA5-9983-E4B7F26933DC}"/>
              </a:ext>
            </a:extLst>
          </p:cNvPr>
          <p:cNvSpPr/>
          <p:nvPr/>
        </p:nvSpPr>
        <p:spPr>
          <a:xfrm>
            <a:off x="7963976" y="1296842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/>
              <a:t>My</a:t>
            </a:r>
            <a:endParaRPr lang="ko-KR" altLang="en-US" sz="6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729CC5D-7B28-4F6F-81C5-AD95FC624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07" b="40237"/>
          <a:stretch/>
        </p:blipFill>
        <p:spPr>
          <a:xfrm>
            <a:off x="5620698" y="1529546"/>
            <a:ext cx="2620790" cy="2262278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4BA25A7F-4193-4186-83A0-503C16D8DD33}"/>
              </a:ext>
            </a:extLst>
          </p:cNvPr>
          <p:cNvSpPr/>
          <p:nvPr/>
        </p:nvSpPr>
        <p:spPr>
          <a:xfrm>
            <a:off x="5620696" y="5658326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A88C907B-B78A-4051-BE83-A00C477CD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739785"/>
              </p:ext>
            </p:extLst>
          </p:nvPr>
        </p:nvGraphicFramePr>
        <p:xfrm>
          <a:off x="5620696" y="5654800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홈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종목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/>
                          </a:solidFill>
                        </a:rPr>
                        <a:t>커뮤니티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/>
                          </a:solidFill>
                        </a:rPr>
                        <a:t>교육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>
                          <a:solidFill>
                            <a:schemeClr val="bg1"/>
                          </a:solidFill>
                        </a:rPr>
                        <a:t>실시간</a:t>
                      </a:r>
                      <a:endParaRPr lang="en-US" altLang="ko-K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500" b="1" dirty="0">
                          <a:solidFill>
                            <a:schemeClr val="bg1"/>
                          </a:solidFill>
                        </a:rPr>
                        <a:t>노다지</a:t>
                      </a:r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pic>
        <p:nvPicPr>
          <p:cNvPr id="52" name="그림 51">
            <a:extLst>
              <a:ext uri="{FF2B5EF4-FFF2-40B4-BE49-F238E27FC236}">
                <a16:creationId xmlns:a16="http://schemas.microsoft.com/office/drawing/2014/main" id="{ADAAAC6B-7997-48B8-A3F2-FA912B2B12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685" b="5347"/>
          <a:stretch/>
        </p:blipFill>
        <p:spPr>
          <a:xfrm>
            <a:off x="5620696" y="3791824"/>
            <a:ext cx="2620790" cy="1862120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8C5B5B69-9478-4E2A-8159-5C9D734C1CC1}"/>
              </a:ext>
            </a:extLst>
          </p:cNvPr>
          <p:cNvSpPr/>
          <p:nvPr/>
        </p:nvSpPr>
        <p:spPr>
          <a:xfrm>
            <a:off x="1370388" y="1461394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1.1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7F71052-AE7D-4BB4-87C0-DE2BA15C923F}"/>
              </a:ext>
            </a:extLst>
          </p:cNvPr>
          <p:cNvSpPr/>
          <p:nvPr/>
        </p:nvSpPr>
        <p:spPr>
          <a:xfrm>
            <a:off x="5438275" y="1410506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2.1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603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6FF1A1-295C-4ED8-A1A4-5DE636FC7C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D75312-D55E-49C1-89FF-3F51B12BAF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A3602E-FD24-494A-912A-E4A970B52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EF2296-2608-4877-BD77-B56B11C928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7" name="Phone">
            <a:extLst>
              <a:ext uri="{FF2B5EF4-FFF2-40B4-BE49-F238E27FC236}">
                <a16:creationId xmlns:a16="http://schemas.microsoft.com/office/drawing/2014/main" id="{254E3005-8D36-403A-B4D1-11D4557675BC}"/>
              </a:ext>
            </a:extLst>
          </p:cNvPr>
          <p:cNvGrpSpPr>
            <a:grpSpLocks noChangeAspect="1"/>
          </p:cNvGrpSpPr>
          <p:nvPr/>
        </p:nvGrpSpPr>
        <p:grpSpPr>
          <a:xfrm>
            <a:off x="1408520" y="768586"/>
            <a:ext cx="2842296" cy="5570901"/>
            <a:chOff x="595686" y="1262396"/>
            <a:chExt cx="2479208" cy="4859248"/>
          </a:xfrm>
        </p:grpSpPr>
        <p:sp>
          <p:nvSpPr>
            <p:cNvPr id="8" name="Case">
              <a:extLst>
                <a:ext uri="{FF2B5EF4-FFF2-40B4-BE49-F238E27FC236}">
                  <a16:creationId xmlns:a16="http://schemas.microsoft.com/office/drawing/2014/main" id="{AED6D089-E77D-43F2-B379-1944A4853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Button">
              <a:extLst>
                <a:ext uri="{FF2B5EF4-FFF2-40B4-BE49-F238E27FC236}">
                  <a16:creationId xmlns:a16="http://schemas.microsoft.com/office/drawing/2014/main" id="{1DB7477C-8998-4F25-9076-5E968DD33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Camera">
              <a:extLst>
                <a:ext uri="{FF2B5EF4-FFF2-40B4-BE49-F238E27FC236}">
                  <a16:creationId xmlns:a16="http://schemas.microsoft.com/office/drawing/2014/main" id="{34189E67-CE5C-4E4D-A63C-C445D174F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Speaker">
              <a:extLst>
                <a:ext uri="{FF2B5EF4-FFF2-40B4-BE49-F238E27FC236}">
                  <a16:creationId xmlns:a16="http://schemas.microsoft.com/office/drawing/2014/main" id="{320D100A-A340-44D9-B3DB-490B35DA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Display">
              <a:extLst>
                <a:ext uri="{FF2B5EF4-FFF2-40B4-BE49-F238E27FC236}">
                  <a16:creationId xmlns:a16="http://schemas.microsoft.com/office/drawing/2014/main" id="{3D04B080-87EC-4375-994D-ED27AF2B1DBA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B2B148-587A-4D01-85DF-82D0377BF221}"/>
              </a:ext>
            </a:extLst>
          </p:cNvPr>
          <p:cNvSpPr/>
          <p:nvPr/>
        </p:nvSpPr>
        <p:spPr>
          <a:xfrm>
            <a:off x="1519269" y="1244078"/>
            <a:ext cx="2620790" cy="28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CC70CB-9AB9-49D3-8134-AFCF91619801}"/>
              </a:ext>
            </a:extLst>
          </p:cNvPr>
          <p:cNvSpPr txBox="1"/>
          <p:nvPr/>
        </p:nvSpPr>
        <p:spPr>
          <a:xfrm>
            <a:off x="1520504" y="1278470"/>
            <a:ext cx="154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>
                <a:solidFill>
                  <a:schemeClr val="bg1"/>
                </a:solidFill>
              </a:rPr>
              <a:t>노다지 주식정보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D653926-0C8D-449E-BD8A-2EFA60F00D3A}"/>
              </a:ext>
            </a:extLst>
          </p:cNvPr>
          <p:cNvSpPr/>
          <p:nvPr/>
        </p:nvSpPr>
        <p:spPr>
          <a:xfrm>
            <a:off x="3352147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11CBDE5-AF29-4DE4-B521-5746D9F64669}"/>
              </a:ext>
            </a:extLst>
          </p:cNvPr>
          <p:cNvSpPr/>
          <p:nvPr/>
        </p:nvSpPr>
        <p:spPr>
          <a:xfrm>
            <a:off x="3610486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A4DEC5-5EC1-4E7B-A4CA-A4586C0B0575}"/>
              </a:ext>
            </a:extLst>
          </p:cNvPr>
          <p:cNvSpPr/>
          <p:nvPr/>
        </p:nvSpPr>
        <p:spPr>
          <a:xfrm>
            <a:off x="3862545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/>
              <a:t>My</a:t>
            </a:r>
            <a:endParaRPr lang="ko-KR" altLang="en-US" sz="600" b="1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CB3DA29-BDA2-4720-B91E-983287744D86}"/>
              </a:ext>
            </a:extLst>
          </p:cNvPr>
          <p:cNvSpPr/>
          <p:nvPr/>
        </p:nvSpPr>
        <p:spPr>
          <a:xfrm>
            <a:off x="3213390" y="1159022"/>
            <a:ext cx="166614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*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DFCADD-7D88-49F5-952D-252DF6AD5EF8}"/>
              </a:ext>
            </a:extLst>
          </p:cNvPr>
          <p:cNvSpPr/>
          <p:nvPr/>
        </p:nvSpPr>
        <p:spPr>
          <a:xfrm>
            <a:off x="1519269" y="565747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B4E8565F-55E0-4727-9CAA-0ECEA6365F9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9269" y="565394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종목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커뮤니티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grpSp>
        <p:nvGrpSpPr>
          <p:cNvPr id="28" name="Phone">
            <a:extLst>
              <a:ext uri="{FF2B5EF4-FFF2-40B4-BE49-F238E27FC236}">
                <a16:creationId xmlns:a16="http://schemas.microsoft.com/office/drawing/2014/main" id="{34F78432-4E65-4713-A434-2ACCCD1FDE49}"/>
              </a:ext>
            </a:extLst>
          </p:cNvPr>
          <p:cNvGrpSpPr>
            <a:grpSpLocks noChangeAspect="1"/>
          </p:cNvGrpSpPr>
          <p:nvPr/>
        </p:nvGrpSpPr>
        <p:grpSpPr>
          <a:xfrm>
            <a:off x="5509946" y="768586"/>
            <a:ext cx="2842296" cy="5570901"/>
            <a:chOff x="595686" y="1262396"/>
            <a:chExt cx="2479208" cy="4859248"/>
          </a:xfrm>
        </p:grpSpPr>
        <p:sp>
          <p:nvSpPr>
            <p:cNvPr id="30" name="Case">
              <a:extLst>
                <a:ext uri="{FF2B5EF4-FFF2-40B4-BE49-F238E27FC236}">
                  <a16:creationId xmlns:a16="http://schemas.microsoft.com/office/drawing/2014/main" id="{B7911137-02C1-4DF7-9B1B-619AC8BA6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Button">
              <a:extLst>
                <a:ext uri="{FF2B5EF4-FFF2-40B4-BE49-F238E27FC236}">
                  <a16:creationId xmlns:a16="http://schemas.microsoft.com/office/drawing/2014/main" id="{DF57CCE2-42D9-45C0-B121-C35FBC826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Camera">
              <a:extLst>
                <a:ext uri="{FF2B5EF4-FFF2-40B4-BE49-F238E27FC236}">
                  <a16:creationId xmlns:a16="http://schemas.microsoft.com/office/drawing/2014/main" id="{DAD75EC6-7DCD-4AB7-8B02-24DC02CB9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Speaker">
              <a:extLst>
                <a:ext uri="{FF2B5EF4-FFF2-40B4-BE49-F238E27FC236}">
                  <a16:creationId xmlns:a16="http://schemas.microsoft.com/office/drawing/2014/main" id="{01CE5272-5ACB-4307-B4E2-CC3980868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Display">
              <a:extLst>
                <a:ext uri="{FF2B5EF4-FFF2-40B4-BE49-F238E27FC236}">
                  <a16:creationId xmlns:a16="http://schemas.microsoft.com/office/drawing/2014/main" id="{BCC50F51-1E7B-4755-95A9-2F03F9F451BC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802B1309-0E8C-4C85-9EB0-F2F5A7BC5E3E}"/>
              </a:ext>
            </a:extLst>
          </p:cNvPr>
          <p:cNvCxnSpPr>
            <a:cxnSpLocks/>
            <a:stCxn id="15" idx="6"/>
            <a:endCxn id="38" idx="1"/>
          </p:cNvCxnSpPr>
          <p:nvPr/>
        </p:nvCxnSpPr>
        <p:spPr>
          <a:xfrm>
            <a:off x="3518761" y="1386192"/>
            <a:ext cx="2101937" cy="2187479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C4611A3-D60C-47FC-A74A-DE70C5C17F63}"/>
              </a:ext>
            </a:extLst>
          </p:cNvPr>
          <p:cNvSpPr/>
          <p:nvPr/>
        </p:nvSpPr>
        <p:spPr>
          <a:xfrm>
            <a:off x="5842756" y="1302885"/>
            <a:ext cx="2398734" cy="34065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1" name="화살표: 갈매기형 수장 40">
            <a:extLst>
              <a:ext uri="{FF2B5EF4-FFF2-40B4-BE49-F238E27FC236}">
                <a16:creationId xmlns:a16="http://schemas.microsoft.com/office/drawing/2014/main" id="{DE9040D1-1351-495D-9BFC-416664A8C342}"/>
              </a:ext>
            </a:extLst>
          </p:cNvPr>
          <p:cNvSpPr/>
          <p:nvPr/>
        </p:nvSpPr>
        <p:spPr>
          <a:xfrm rot="10800000">
            <a:off x="5670740" y="1382309"/>
            <a:ext cx="103209" cy="181809"/>
          </a:xfrm>
          <a:prstGeom prst="chevron">
            <a:avLst>
              <a:gd name="adj" fmla="val 64983"/>
            </a:avLst>
          </a:prstGeom>
          <a:solidFill>
            <a:schemeClr val="tx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80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D3A1C8E-2426-4C71-AD49-84FC0FCBF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725" y="1367069"/>
            <a:ext cx="228510" cy="22851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78EF3FA-F02B-499E-8E69-31D80160A545}"/>
              </a:ext>
            </a:extLst>
          </p:cNvPr>
          <p:cNvSpPr txBox="1"/>
          <p:nvPr/>
        </p:nvSpPr>
        <p:spPr>
          <a:xfrm>
            <a:off x="5874735" y="1382308"/>
            <a:ext cx="18591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.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9FE781F-ECDA-4C34-9AC2-2A40D882C458}"/>
              </a:ext>
            </a:extLst>
          </p:cNvPr>
          <p:cNvSpPr/>
          <p:nvPr/>
        </p:nvSpPr>
        <p:spPr>
          <a:xfrm>
            <a:off x="5620700" y="565747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B06144DA-CA2A-4264-BD1B-9E9ADBA80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217752"/>
              </p:ext>
            </p:extLst>
          </p:nvPr>
        </p:nvGraphicFramePr>
        <p:xfrm>
          <a:off x="5620700" y="565394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종목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커뮤니티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2297EA1B-EEBF-4A5D-9622-D5B683A769C3}"/>
              </a:ext>
            </a:extLst>
          </p:cNvPr>
          <p:cNvSpPr/>
          <p:nvPr/>
        </p:nvSpPr>
        <p:spPr>
          <a:xfrm>
            <a:off x="5469723" y="1260664"/>
            <a:ext cx="166614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C9B32A74-8BB4-4ED4-841D-9E8A9989E58C}"/>
              </a:ext>
            </a:extLst>
          </p:cNvPr>
          <p:cNvSpPr/>
          <p:nvPr/>
        </p:nvSpPr>
        <p:spPr>
          <a:xfrm>
            <a:off x="5824663" y="1177947"/>
            <a:ext cx="166614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6B639E00-B715-4FB8-8705-77569CB7C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008631"/>
              </p:ext>
            </p:extLst>
          </p:nvPr>
        </p:nvGraphicFramePr>
        <p:xfrm>
          <a:off x="9801510" y="768586"/>
          <a:ext cx="2258189" cy="308710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검색 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 검색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검색 페이지로 이동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뒤로 가기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이전 페이지로 이동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검색창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기본 텍스트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궁금한 주식 종목명을 검색해보세요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종목명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입력 시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연관 검색어 표시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519906"/>
                  </a:ext>
                </a:extLst>
              </a:tr>
            </a:tbl>
          </a:graphicData>
        </a:graphic>
      </p:graphicFrame>
      <p:pic>
        <p:nvPicPr>
          <p:cNvPr id="52" name="그림 51">
            <a:extLst>
              <a:ext uri="{FF2B5EF4-FFF2-40B4-BE49-F238E27FC236}">
                <a16:creationId xmlns:a16="http://schemas.microsoft.com/office/drawing/2014/main" id="{1ABAAC25-D0C2-40EE-BF08-26BE566BC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5" r="921" b="70765"/>
          <a:stretch/>
        </p:blipFill>
        <p:spPr>
          <a:xfrm>
            <a:off x="9895013" y="2608975"/>
            <a:ext cx="2164686" cy="87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938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6FF1A1-295C-4ED8-A1A4-5DE636FC7C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D75312-D55E-49C1-89FF-3F51B12BAF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A3602E-FD24-494A-912A-E4A970B52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EF2296-2608-4877-BD77-B56B11C928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7" name="Phone">
            <a:extLst>
              <a:ext uri="{FF2B5EF4-FFF2-40B4-BE49-F238E27FC236}">
                <a16:creationId xmlns:a16="http://schemas.microsoft.com/office/drawing/2014/main" id="{254E3005-8D36-403A-B4D1-11D4557675BC}"/>
              </a:ext>
            </a:extLst>
          </p:cNvPr>
          <p:cNvGrpSpPr>
            <a:grpSpLocks noChangeAspect="1"/>
          </p:cNvGrpSpPr>
          <p:nvPr/>
        </p:nvGrpSpPr>
        <p:grpSpPr>
          <a:xfrm>
            <a:off x="1408520" y="768586"/>
            <a:ext cx="2842296" cy="5570901"/>
            <a:chOff x="595686" y="1262396"/>
            <a:chExt cx="2479208" cy="4859248"/>
          </a:xfrm>
        </p:grpSpPr>
        <p:sp>
          <p:nvSpPr>
            <p:cNvPr id="8" name="Case">
              <a:extLst>
                <a:ext uri="{FF2B5EF4-FFF2-40B4-BE49-F238E27FC236}">
                  <a16:creationId xmlns:a16="http://schemas.microsoft.com/office/drawing/2014/main" id="{AED6D089-E77D-43F2-B379-1944A4853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Button">
              <a:extLst>
                <a:ext uri="{FF2B5EF4-FFF2-40B4-BE49-F238E27FC236}">
                  <a16:creationId xmlns:a16="http://schemas.microsoft.com/office/drawing/2014/main" id="{1DB7477C-8998-4F25-9076-5E968DD33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Camera">
              <a:extLst>
                <a:ext uri="{FF2B5EF4-FFF2-40B4-BE49-F238E27FC236}">
                  <a16:creationId xmlns:a16="http://schemas.microsoft.com/office/drawing/2014/main" id="{34189E67-CE5C-4E4D-A63C-C445D174F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Speaker">
              <a:extLst>
                <a:ext uri="{FF2B5EF4-FFF2-40B4-BE49-F238E27FC236}">
                  <a16:creationId xmlns:a16="http://schemas.microsoft.com/office/drawing/2014/main" id="{320D100A-A340-44D9-B3DB-490B35DA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Display">
              <a:extLst>
                <a:ext uri="{FF2B5EF4-FFF2-40B4-BE49-F238E27FC236}">
                  <a16:creationId xmlns:a16="http://schemas.microsoft.com/office/drawing/2014/main" id="{3D04B080-87EC-4375-994D-ED27AF2B1DBA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B2B148-587A-4D01-85DF-82D0377BF221}"/>
              </a:ext>
            </a:extLst>
          </p:cNvPr>
          <p:cNvSpPr/>
          <p:nvPr/>
        </p:nvSpPr>
        <p:spPr>
          <a:xfrm>
            <a:off x="1519269" y="1244078"/>
            <a:ext cx="2620790" cy="28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CC70CB-9AB9-49D3-8134-AFCF91619801}"/>
              </a:ext>
            </a:extLst>
          </p:cNvPr>
          <p:cNvSpPr txBox="1"/>
          <p:nvPr/>
        </p:nvSpPr>
        <p:spPr>
          <a:xfrm>
            <a:off x="1520504" y="1278470"/>
            <a:ext cx="154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노다지 주식정보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D653926-0C8D-449E-BD8A-2EFA60F00D3A}"/>
              </a:ext>
            </a:extLst>
          </p:cNvPr>
          <p:cNvSpPr/>
          <p:nvPr/>
        </p:nvSpPr>
        <p:spPr>
          <a:xfrm>
            <a:off x="3352147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11CBDE5-AF29-4DE4-B521-5746D9F64669}"/>
              </a:ext>
            </a:extLst>
          </p:cNvPr>
          <p:cNvSpPr/>
          <p:nvPr/>
        </p:nvSpPr>
        <p:spPr>
          <a:xfrm>
            <a:off x="3610486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A4DEC5-5EC1-4E7B-A4CA-A4586C0B0575}"/>
              </a:ext>
            </a:extLst>
          </p:cNvPr>
          <p:cNvSpPr/>
          <p:nvPr/>
        </p:nvSpPr>
        <p:spPr>
          <a:xfrm>
            <a:off x="3862545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/>
              <a:t>My</a:t>
            </a:r>
            <a:endParaRPr lang="ko-KR" altLang="en-US" sz="6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DFCADD-7D88-49F5-952D-252DF6AD5EF8}"/>
              </a:ext>
            </a:extLst>
          </p:cNvPr>
          <p:cNvSpPr/>
          <p:nvPr/>
        </p:nvSpPr>
        <p:spPr>
          <a:xfrm>
            <a:off x="1519269" y="565747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B4E8565F-55E0-4727-9CAA-0ECEA6365F9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9269" y="565394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종목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커뮤니티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6B639E00-B715-4FB8-8705-77569CB7C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352982"/>
              </p:ext>
            </p:extLst>
          </p:nvPr>
        </p:nvGraphicFramePr>
        <p:xfrm>
          <a:off x="9801510" y="768586"/>
          <a:ext cx="2258189" cy="583317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 검색 시 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메뉴 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종목정보</a:t>
                      </a:r>
                      <a:r>
                        <a:rPr lang="en-US" altLang="ko-KR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/ </a:t>
                      </a:r>
                      <a:r>
                        <a:rPr lang="ko-KR" altLang="en-US" sz="800" b="1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기본값</a:t>
                      </a:r>
                      <a:endParaRPr lang="en-US" altLang="ko-KR" sz="800" b="1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웹</a:t>
                      </a:r>
                      <a:r>
                        <a:rPr lang="en-US" altLang="ko-KR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(Web) </a:t>
                      </a: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부분과 동일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종목정보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en-US" altLang="ko-KR" sz="800" b="0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AI</a:t>
                      </a:r>
                      <a:r>
                        <a:rPr lang="ko-KR" altLang="en-US" sz="800" b="0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종목분석 </a:t>
                      </a:r>
                      <a:r>
                        <a:rPr lang="en-US" altLang="ko-KR" sz="800" b="0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기존과 동일</a:t>
                      </a:r>
                      <a:r>
                        <a:rPr lang="en-US" altLang="ko-KR" sz="800" b="0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0" u="non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 심층 분석</a:t>
                      </a: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lvl="0" indent="-228600" latinLnBrk="1">
                        <a:buFontTx/>
                        <a:buAutoNum type="arabicPeriod"/>
                      </a:pPr>
                      <a:r>
                        <a:rPr lang="ko-KR" altLang="en-US" sz="800" b="0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전문가 분석요청 </a:t>
                      </a:r>
                      <a:r>
                        <a:rPr lang="en-US" altLang="ko-KR" sz="800" b="0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기존과 동일</a:t>
                      </a:r>
                      <a:r>
                        <a:rPr lang="en-US" altLang="ko-KR" sz="800" b="0" u="none" kern="12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포함되는 정보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종목명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/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종목코드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시장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업종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현재가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등락가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등락률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거래량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전일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시가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고가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저가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거래량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거래대금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228600" indent="-228600" latinLnBrk="1">
                        <a:buFontTx/>
                        <a:buAutoNum type="arabicPeriod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색상 및 데이터 웹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(Web)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과 동일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5.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차트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게시물 맵핑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차트 기간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일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간격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15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분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개월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간격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4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시간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개월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기본값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간격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1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일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년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간격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1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차트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X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축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현재일로부터 이전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선택한 기간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차트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Y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축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가격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등분 하여 가격 표시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Max: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차트 고가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+ 10%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Min: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차트 저가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– 10%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의도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위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아래 여백을 주기 위함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519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검색 종목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관련 커뮤니티 게시글</a:t>
                      </a: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웹과 동일 하나 날짜표시를 따로 하지 않음</a:t>
                      </a: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정렬기준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최신 순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위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게시판 종류 표시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게시물 표시 제한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X //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스크롤링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7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700" b="0" u="sng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7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&gt;’ </a:t>
                      </a:r>
                      <a:r>
                        <a:rPr lang="ko-KR" altLang="en-US" sz="7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클릭 시 커뮤니티 메뉴로 이동</a:t>
                      </a:r>
                      <a:endParaRPr lang="en-US" altLang="ko-KR" sz="700" b="0" u="sng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3301331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D1EBDD9-6658-4429-B3F2-DBF2B514BEAF}"/>
              </a:ext>
            </a:extLst>
          </p:cNvPr>
          <p:cNvCxnSpPr/>
          <p:nvPr/>
        </p:nvCxnSpPr>
        <p:spPr>
          <a:xfrm>
            <a:off x="1519269" y="1870745"/>
            <a:ext cx="26207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813349E-A112-4A5A-94A8-6C29EEAF3577}"/>
              </a:ext>
            </a:extLst>
          </p:cNvPr>
          <p:cNvSpPr/>
          <p:nvPr/>
        </p:nvSpPr>
        <p:spPr>
          <a:xfrm>
            <a:off x="1583034" y="1581137"/>
            <a:ext cx="593059" cy="203221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b="1">
                <a:solidFill>
                  <a:schemeClr val="bg1"/>
                </a:solidFill>
              </a:rPr>
              <a:t>종목 정보</a:t>
            </a:r>
            <a:endParaRPr lang="ko-KR" altLang="en-US" sz="600" b="1" dirty="0">
              <a:solidFill>
                <a:schemeClr val="bg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8A8F8D0-D8AD-4EFB-A466-CE2ACC36E678}"/>
              </a:ext>
            </a:extLst>
          </p:cNvPr>
          <p:cNvSpPr/>
          <p:nvPr/>
        </p:nvSpPr>
        <p:spPr>
          <a:xfrm>
            <a:off x="2204815" y="1583565"/>
            <a:ext cx="640049" cy="203221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tx1"/>
                </a:solidFill>
              </a:rPr>
              <a:t>AI</a:t>
            </a:r>
            <a:r>
              <a:rPr lang="ko-KR" altLang="en-US" sz="600" dirty="0">
                <a:solidFill>
                  <a:schemeClr val="tx1"/>
                </a:solidFill>
              </a:rPr>
              <a:t>종목 분석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62F8146-2491-43EC-AE48-5CBF320865A9}"/>
              </a:ext>
            </a:extLst>
          </p:cNvPr>
          <p:cNvSpPr/>
          <p:nvPr/>
        </p:nvSpPr>
        <p:spPr>
          <a:xfrm>
            <a:off x="2873586" y="1583639"/>
            <a:ext cx="724030" cy="203221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종목 심층 분석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61EF9F6-4807-4D8D-8279-762A6A481866}"/>
              </a:ext>
            </a:extLst>
          </p:cNvPr>
          <p:cNvSpPr/>
          <p:nvPr/>
        </p:nvSpPr>
        <p:spPr>
          <a:xfrm>
            <a:off x="3625361" y="1585769"/>
            <a:ext cx="724030" cy="203221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전문가 분석요청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43B5BBF-D52A-458A-A514-1C3BFC2C09F4}"/>
              </a:ext>
            </a:extLst>
          </p:cNvPr>
          <p:cNvSpPr txBox="1"/>
          <p:nvPr/>
        </p:nvSpPr>
        <p:spPr>
          <a:xfrm>
            <a:off x="2374195" y="2019538"/>
            <a:ext cx="910934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82,000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025F09-987C-4320-AFDA-EE8B26FB41E8}"/>
              </a:ext>
            </a:extLst>
          </p:cNvPr>
          <p:cNvSpPr txBox="1"/>
          <p:nvPr/>
        </p:nvSpPr>
        <p:spPr>
          <a:xfrm>
            <a:off x="3293006" y="2132526"/>
            <a:ext cx="1110302" cy="3515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00" dirty="0">
                <a:solidFill>
                  <a:srgbClr val="FF0000"/>
                </a:solidFill>
              </a:rPr>
              <a:t>▲ </a:t>
            </a:r>
            <a:r>
              <a:rPr lang="en-US" altLang="ko-KR" sz="600" dirty="0">
                <a:solidFill>
                  <a:srgbClr val="FF0000"/>
                </a:solidFill>
              </a:rPr>
              <a:t>8,200 (+10%)</a:t>
            </a:r>
          </a:p>
          <a:p>
            <a:pPr>
              <a:lnSpc>
                <a:spcPct val="150000"/>
              </a:lnSpc>
            </a:pPr>
            <a:r>
              <a:rPr lang="en-US" altLang="ko-KR" sz="600" dirty="0"/>
              <a:t>125,002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D82A1D-4202-403A-8BCC-D6CE8BE0F624}"/>
              </a:ext>
            </a:extLst>
          </p:cNvPr>
          <p:cNvSpPr txBox="1"/>
          <p:nvPr/>
        </p:nvSpPr>
        <p:spPr>
          <a:xfrm>
            <a:off x="2053016" y="1863806"/>
            <a:ext cx="1877814" cy="2532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005930 l KOSPI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 반도체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53622D0-DFB1-4F5E-B565-08B9F17A3866}"/>
              </a:ext>
            </a:extLst>
          </p:cNvPr>
          <p:cNvSpPr txBox="1"/>
          <p:nvPr/>
        </p:nvSpPr>
        <p:spPr>
          <a:xfrm>
            <a:off x="1527653" y="1868160"/>
            <a:ext cx="910934" cy="2532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>
                <a:solidFill>
                  <a:schemeClr val="tx1">
                    <a:lumMod val="75000"/>
                    <a:lumOff val="25000"/>
                  </a:schemeClr>
                </a:solidFill>
              </a:rPr>
              <a:t>삼성전자</a:t>
            </a:r>
            <a:endParaRPr lang="en-US" altLang="ko-KR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DA03DCAC-AD76-4CE1-A008-7E78023EA9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428980"/>
              </p:ext>
            </p:extLst>
          </p:nvPr>
        </p:nvGraphicFramePr>
        <p:xfrm>
          <a:off x="1519268" y="2508455"/>
          <a:ext cx="2620788" cy="792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197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655197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655197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655197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</a:tblGrid>
              <a:tr h="180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전일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79,200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고가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79,400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  <a:tr h="180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시가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78,800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저가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78,800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9783648"/>
                  </a:ext>
                </a:extLst>
              </a:tr>
              <a:tr h="180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거래량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13,843,010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0962459"/>
                  </a:ext>
                </a:extLst>
              </a:tr>
              <a:tr h="180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거래대금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algn="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1,090,934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</a:rPr>
                        <a:t>백만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3522264"/>
                  </a:ext>
                </a:extLst>
              </a:tr>
            </a:tbl>
          </a:graphicData>
        </a:graphic>
      </p:graphicFrame>
      <p:sp>
        <p:nvSpPr>
          <p:cNvPr id="90" name="직사각형 89">
            <a:extLst>
              <a:ext uri="{FF2B5EF4-FFF2-40B4-BE49-F238E27FC236}">
                <a16:creationId xmlns:a16="http://schemas.microsoft.com/office/drawing/2014/main" id="{1A0A8CB5-3B20-4D6D-AE2B-EBE126ECA352}"/>
              </a:ext>
            </a:extLst>
          </p:cNvPr>
          <p:cNvSpPr/>
          <p:nvPr/>
        </p:nvSpPr>
        <p:spPr>
          <a:xfrm>
            <a:off x="1542702" y="3373814"/>
            <a:ext cx="435869" cy="18073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r>
              <a:rPr lang="ko-KR" altLang="en-US" sz="600" dirty="0"/>
              <a:t>일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71021C1-2359-4B47-9C0B-A454DC7B0086}"/>
              </a:ext>
            </a:extLst>
          </p:cNvPr>
          <p:cNvSpPr/>
          <p:nvPr/>
        </p:nvSpPr>
        <p:spPr>
          <a:xfrm>
            <a:off x="2009019" y="3373814"/>
            <a:ext cx="435869" cy="18073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r>
              <a:rPr lang="ko-KR" altLang="en-US" sz="600" dirty="0"/>
              <a:t>개월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C9F1673-F730-4C5E-9572-37CBB7EB617F}"/>
              </a:ext>
            </a:extLst>
          </p:cNvPr>
          <p:cNvSpPr/>
          <p:nvPr/>
        </p:nvSpPr>
        <p:spPr>
          <a:xfrm>
            <a:off x="2480698" y="3373814"/>
            <a:ext cx="435869" cy="180734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" dirty="0">
                <a:solidFill>
                  <a:schemeClr val="bg1"/>
                </a:solidFill>
              </a:rPr>
              <a:t>3</a:t>
            </a:r>
            <a:r>
              <a:rPr lang="ko-KR" altLang="en-US" sz="600" dirty="0">
                <a:solidFill>
                  <a:schemeClr val="bg1"/>
                </a:solidFill>
              </a:rPr>
              <a:t>개월</a:t>
            </a:r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ADA9B221-F04F-4DCE-A8D3-776B358F3115}"/>
              </a:ext>
            </a:extLst>
          </p:cNvPr>
          <p:cNvSpPr/>
          <p:nvPr/>
        </p:nvSpPr>
        <p:spPr>
          <a:xfrm>
            <a:off x="2965369" y="3373814"/>
            <a:ext cx="435869" cy="18073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1</a:t>
            </a:r>
            <a:r>
              <a:rPr lang="ko-KR" altLang="en-US" sz="600" dirty="0"/>
              <a:t>년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8F07C95-AA36-4828-9644-F1DA08BA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702" y="3584802"/>
            <a:ext cx="2597354" cy="1455856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9F22313E-1A3F-4989-81B7-42927D1529AD}"/>
              </a:ext>
            </a:extLst>
          </p:cNvPr>
          <p:cNvSpPr txBox="1"/>
          <p:nvPr/>
        </p:nvSpPr>
        <p:spPr>
          <a:xfrm>
            <a:off x="1519268" y="5076893"/>
            <a:ext cx="1857935" cy="2532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삼성전자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커뮤니티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138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게시글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3" name="Phone">
            <a:extLst>
              <a:ext uri="{FF2B5EF4-FFF2-40B4-BE49-F238E27FC236}">
                <a16:creationId xmlns:a16="http://schemas.microsoft.com/office/drawing/2014/main" id="{DE683932-159F-4498-AC96-422C53A08B88}"/>
              </a:ext>
            </a:extLst>
          </p:cNvPr>
          <p:cNvGrpSpPr>
            <a:grpSpLocks noChangeAspect="1"/>
          </p:cNvGrpSpPr>
          <p:nvPr/>
        </p:nvGrpSpPr>
        <p:grpSpPr>
          <a:xfrm>
            <a:off x="5509946" y="768586"/>
            <a:ext cx="2842296" cy="5570901"/>
            <a:chOff x="595686" y="1262396"/>
            <a:chExt cx="2479208" cy="4859248"/>
          </a:xfrm>
        </p:grpSpPr>
        <p:sp>
          <p:nvSpPr>
            <p:cNvPr id="124" name="Case">
              <a:extLst>
                <a:ext uri="{FF2B5EF4-FFF2-40B4-BE49-F238E27FC236}">
                  <a16:creationId xmlns:a16="http://schemas.microsoft.com/office/drawing/2014/main" id="{32BCAFEB-E942-4636-B1DA-A9EFDF192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5" name="Button">
              <a:extLst>
                <a:ext uri="{FF2B5EF4-FFF2-40B4-BE49-F238E27FC236}">
                  <a16:creationId xmlns:a16="http://schemas.microsoft.com/office/drawing/2014/main" id="{C07F15BC-DB3A-4D16-9EEB-6FF71EB04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6" name="Camera">
              <a:extLst>
                <a:ext uri="{FF2B5EF4-FFF2-40B4-BE49-F238E27FC236}">
                  <a16:creationId xmlns:a16="http://schemas.microsoft.com/office/drawing/2014/main" id="{8C88C821-79B5-4ABF-9153-E25A831F8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Speaker">
              <a:extLst>
                <a:ext uri="{FF2B5EF4-FFF2-40B4-BE49-F238E27FC236}">
                  <a16:creationId xmlns:a16="http://schemas.microsoft.com/office/drawing/2014/main" id="{99200B3A-04FE-43B1-99CA-13DE93648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Display">
              <a:extLst>
                <a:ext uri="{FF2B5EF4-FFF2-40B4-BE49-F238E27FC236}">
                  <a16:creationId xmlns:a16="http://schemas.microsoft.com/office/drawing/2014/main" id="{15875600-7CBE-4D52-A52F-9B75722E21B9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rgbClr val="EEEEEE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1" name="TextBox 130">
            <a:extLst>
              <a:ext uri="{FF2B5EF4-FFF2-40B4-BE49-F238E27FC236}">
                <a16:creationId xmlns:a16="http://schemas.microsoft.com/office/drawing/2014/main" id="{2718C43B-7B03-4F37-B6E6-40362B829F63}"/>
              </a:ext>
            </a:extLst>
          </p:cNvPr>
          <p:cNvSpPr txBox="1"/>
          <p:nvPr/>
        </p:nvSpPr>
        <p:spPr>
          <a:xfrm>
            <a:off x="3521682" y="5103470"/>
            <a:ext cx="6817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더보기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5947AA7B-45D2-47D6-A952-BF780A10A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3356"/>
          <a:stretch/>
        </p:blipFill>
        <p:spPr>
          <a:xfrm>
            <a:off x="1519264" y="5324525"/>
            <a:ext cx="2621507" cy="326733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6DBC6792-5652-4419-9C08-98194C54871D}"/>
              </a:ext>
            </a:extLst>
          </p:cNvPr>
          <p:cNvSpPr txBox="1"/>
          <p:nvPr/>
        </p:nvSpPr>
        <p:spPr>
          <a:xfrm>
            <a:off x="5620702" y="1274350"/>
            <a:ext cx="1857935" cy="2532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삼성전자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커뮤니티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138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게시글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B2010DE-AC77-4952-9DB2-8FC8C12A9C0A}"/>
              </a:ext>
            </a:extLst>
          </p:cNvPr>
          <p:cNvSpPr txBox="1"/>
          <p:nvPr/>
        </p:nvSpPr>
        <p:spPr>
          <a:xfrm>
            <a:off x="7623116" y="1300927"/>
            <a:ext cx="6817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err="1">
                <a:solidFill>
                  <a:schemeClr val="bg1">
                    <a:lumMod val="65000"/>
                  </a:schemeClr>
                </a:solidFill>
              </a:rPr>
              <a:t>더보기</a:t>
            </a:r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6798F7AD-3721-45B9-B90F-3A7A5AF29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b="37361"/>
          <a:stretch/>
        </p:blipFill>
        <p:spPr>
          <a:xfrm>
            <a:off x="5612309" y="1521982"/>
            <a:ext cx="2621507" cy="1229607"/>
          </a:xfrm>
          <a:prstGeom prst="rect">
            <a:avLst/>
          </a:prstGeom>
        </p:spPr>
      </p:pic>
      <p:pic>
        <p:nvPicPr>
          <p:cNvPr id="145" name="그림 144">
            <a:extLst>
              <a:ext uri="{FF2B5EF4-FFF2-40B4-BE49-F238E27FC236}">
                <a16:creationId xmlns:a16="http://schemas.microsoft.com/office/drawing/2014/main" id="{D4132E80-F6BB-4B1F-A52D-52FE6466ED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b="37361"/>
          <a:stretch/>
        </p:blipFill>
        <p:spPr>
          <a:xfrm>
            <a:off x="5612309" y="2749144"/>
            <a:ext cx="2621507" cy="1229607"/>
          </a:xfrm>
          <a:prstGeom prst="rect">
            <a:avLst/>
          </a:prstGeom>
        </p:spPr>
      </p:pic>
      <p:pic>
        <p:nvPicPr>
          <p:cNvPr id="146" name="그림 145">
            <a:extLst>
              <a:ext uri="{FF2B5EF4-FFF2-40B4-BE49-F238E27FC236}">
                <a16:creationId xmlns:a16="http://schemas.microsoft.com/office/drawing/2014/main" id="{36055F24-EDF2-423E-93F7-DF07D7404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b="37361"/>
          <a:stretch/>
        </p:blipFill>
        <p:spPr>
          <a:xfrm>
            <a:off x="5612309" y="3970727"/>
            <a:ext cx="2621507" cy="1229607"/>
          </a:xfrm>
          <a:prstGeom prst="rect">
            <a:avLst/>
          </a:prstGeom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12784B98-9734-4C0B-A77D-EB5A76854745}"/>
              </a:ext>
            </a:extLst>
          </p:cNvPr>
          <p:cNvSpPr/>
          <p:nvPr/>
        </p:nvSpPr>
        <p:spPr>
          <a:xfrm>
            <a:off x="5619983" y="565610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148" name="표 147">
            <a:extLst>
              <a:ext uri="{FF2B5EF4-FFF2-40B4-BE49-F238E27FC236}">
                <a16:creationId xmlns:a16="http://schemas.microsoft.com/office/drawing/2014/main" id="{977113BD-0F2B-427B-8F0D-3A3E902F1C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48548"/>
              </p:ext>
            </p:extLst>
          </p:nvPr>
        </p:nvGraphicFramePr>
        <p:xfrm>
          <a:off x="5619983" y="565257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종목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커뮤니티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pic>
        <p:nvPicPr>
          <p:cNvPr id="149" name="그림 148">
            <a:extLst>
              <a:ext uri="{FF2B5EF4-FFF2-40B4-BE49-F238E27FC236}">
                <a16:creationId xmlns:a16="http://schemas.microsoft.com/office/drawing/2014/main" id="{8A994ED4-E83E-4F1A-ABA3-5C6F1CFB8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b="77361"/>
          <a:stretch/>
        </p:blipFill>
        <p:spPr>
          <a:xfrm>
            <a:off x="5619983" y="5205511"/>
            <a:ext cx="2621507" cy="444377"/>
          </a:xfrm>
          <a:prstGeom prst="rect">
            <a:avLst/>
          </a:prstGeom>
        </p:spPr>
      </p:pic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9E15B18D-A654-4D64-8D9A-988C5A7D12FC}"/>
              </a:ext>
            </a:extLst>
          </p:cNvPr>
          <p:cNvSpPr/>
          <p:nvPr/>
        </p:nvSpPr>
        <p:spPr>
          <a:xfrm>
            <a:off x="1391335" y="1420420"/>
            <a:ext cx="166614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21E82EB6-22D0-4EEC-B67E-857D09524858}"/>
              </a:ext>
            </a:extLst>
          </p:cNvPr>
          <p:cNvSpPr/>
          <p:nvPr/>
        </p:nvSpPr>
        <p:spPr>
          <a:xfrm>
            <a:off x="1411085" y="1876894"/>
            <a:ext cx="166614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765A028C-C65B-414E-80C7-1AA1888A7A08}"/>
              </a:ext>
            </a:extLst>
          </p:cNvPr>
          <p:cNvSpPr/>
          <p:nvPr/>
        </p:nvSpPr>
        <p:spPr>
          <a:xfrm>
            <a:off x="1427672" y="3252495"/>
            <a:ext cx="166614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405DBFEF-5096-4FEC-9156-B939252A2F1C}"/>
              </a:ext>
            </a:extLst>
          </p:cNvPr>
          <p:cNvSpPr/>
          <p:nvPr/>
        </p:nvSpPr>
        <p:spPr>
          <a:xfrm>
            <a:off x="5549674" y="1164653"/>
            <a:ext cx="166614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10E47AA-CE6E-49AF-B315-6B78A570085A}"/>
              </a:ext>
            </a:extLst>
          </p:cNvPr>
          <p:cNvSpPr txBox="1"/>
          <p:nvPr/>
        </p:nvSpPr>
        <p:spPr>
          <a:xfrm>
            <a:off x="7414383" y="1522054"/>
            <a:ext cx="819433" cy="2532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" b="1">
                <a:solidFill>
                  <a:schemeClr val="bg1">
                    <a:lumMod val="65000"/>
                  </a:schemeClr>
                </a:solidFill>
              </a:rPr>
              <a:t>여기어때요</a:t>
            </a:r>
            <a:endParaRPr lang="en-US" altLang="ko-KR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EA2AC43-6397-45CF-A8BF-6DE65708D510}"/>
              </a:ext>
            </a:extLst>
          </p:cNvPr>
          <p:cNvSpPr txBox="1"/>
          <p:nvPr/>
        </p:nvSpPr>
        <p:spPr>
          <a:xfrm>
            <a:off x="7414382" y="2748793"/>
            <a:ext cx="819433" cy="2532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" b="1">
                <a:solidFill>
                  <a:schemeClr val="bg1">
                    <a:lumMod val="65000"/>
                  </a:schemeClr>
                </a:solidFill>
              </a:rPr>
              <a:t>손절해요</a:t>
            </a:r>
            <a:endParaRPr lang="en-US" altLang="ko-KR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B64125E-76F1-4FD1-AA48-7AF2D0101619}"/>
              </a:ext>
            </a:extLst>
          </p:cNvPr>
          <p:cNvSpPr txBox="1"/>
          <p:nvPr/>
        </p:nvSpPr>
        <p:spPr>
          <a:xfrm>
            <a:off x="7414381" y="3982490"/>
            <a:ext cx="819433" cy="2532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" b="1">
                <a:solidFill>
                  <a:schemeClr val="bg1">
                    <a:lumMod val="65000"/>
                  </a:schemeClr>
                </a:solidFill>
              </a:rPr>
              <a:t>여기어때요</a:t>
            </a:r>
            <a:endParaRPr lang="en-US" altLang="ko-KR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F4AFB4A-0637-42F4-9FCA-E4DBEDA7D26C}"/>
              </a:ext>
            </a:extLst>
          </p:cNvPr>
          <p:cNvSpPr txBox="1"/>
          <p:nvPr/>
        </p:nvSpPr>
        <p:spPr>
          <a:xfrm>
            <a:off x="7421340" y="5240558"/>
            <a:ext cx="819433" cy="2532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" b="1">
                <a:solidFill>
                  <a:schemeClr val="bg1">
                    <a:lumMod val="65000"/>
                  </a:schemeClr>
                </a:solidFill>
              </a:rPr>
              <a:t>손절해요</a:t>
            </a:r>
            <a:endParaRPr lang="en-US" altLang="ko-KR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3962032-CCCD-4885-B582-AF45DA7C8226}"/>
              </a:ext>
            </a:extLst>
          </p:cNvPr>
          <p:cNvSpPr txBox="1"/>
          <p:nvPr/>
        </p:nvSpPr>
        <p:spPr>
          <a:xfrm>
            <a:off x="3337816" y="5308627"/>
            <a:ext cx="819433" cy="2532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800" b="1">
                <a:solidFill>
                  <a:schemeClr val="bg1">
                    <a:lumMod val="65000"/>
                  </a:schemeClr>
                </a:solidFill>
              </a:rPr>
              <a:t>여기어때요</a:t>
            </a:r>
            <a:endParaRPr lang="en-US" altLang="ko-KR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8927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46FF1A1-295C-4ED8-A1A4-5DE636FC7C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D75312-D55E-49C1-89FF-3F51B12BAF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5A3602E-FD24-494A-912A-E4A970B52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EF2296-2608-4877-BD77-B56B11C928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7" name="Phone">
            <a:extLst>
              <a:ext uri="{FF2B5EF4-FFF2-40B4-BE49-F238E27FC236}">
                <a16:creationId xmlns:a16="http://schemas.microsoft.com/office/drawing/2014/main" id="{254E3005-8D36-403A-B4D1-11D4557675BC}"/>
              </a:ext>
            </a:extLst>
          </p:cNvPr>
          <p:cNvGrpSpPr>
            <a:grpSpLocks noChangeAspect="1"/>
          </p:cNvGrpSpPr>
          <p:nvPr/>
        </p:nvGrpSpPr>
        <p:grpSpPr>
          <a:xfrm>
            <a:off x="1408520" y="768586"/>
            <a:ext cx="2842296" cy="5570901"/>
            <a:chOff x="595686" y="1262396"/>
            <a:chExt cx="2479208" cy="4859248"/>
          </a:xfrm>
        </p:grpSpPr>
        <p:sp>
          <p:nvSpPr>
            <p:cNvPr id="8" name="Case">
              <a:extLst>
                <a:ext uri="{FF2B5EF4-FFF2-40B4-BE49-F238E27FC236}">
                  <a16:creationId xmlns:a16="http://schemas.microsoft.com/office/drawing/2014/main" id="{AED6D089-E77D-43F2-B379-1944A4853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86" y="1262396"/>
              <a:ext cx="2479208" cy="4859248"/>
            </a:xfrm>
            <a:custGeom>
              <a:avLst/>
              <a:gdLst>
                <a:gd name="T0" fmla="*/ 403 w 4052"/>
                <a:gd name="T1" fmla="*/ 0 h 7922"/>
                <a:gd name="T2" fmla="*/ 3649 w 4052"/>
                <a:gd name="T3" fmla="*/ 0 h 7922"/>
                <a:gd name="T4" fmla="*/ 4052 w 4052"/>
                <a:gd name="T5" fmla="*/ 403 h 7922"/>
                <a:gd name="T6" fmla="*/ 4052 w 4052"/>
                <a:gd name="T7" fmla="*/ 7519 h 7922"/>
                <a:gd name="T8" fmla="*/ 3649 w 4052"/>
                <a:gd name="T9" fmla="*/ 7922 h 7922"/>
                <a:gd name="T10" fmla="*/ 403 w 4052"/>
                <a:gd name="T11" fmla="*/ 7922 h 7922"/>
                <a:gd name="T12" fmla="*/ 0 w 4052"/>
                <a:gd name="T13" fmla="*/ 7519 h 7922"/>
                <a:gd name="T14" fmla="*/ 0 w 4052"/>
                <a:gd name="T15" fmla="*/ 403 h 7922"/>
                <a:gd name="T16" fmla="*/ 403 w 4052"/>
                <a:gd name="T17" fmla="*/ 0 h 7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2" h="7922">
                  <a:moveTo>
                    <a:pt x="403" y="0"/>
                  </a:moveTo>
                  <a:lnTo>
                    <a:pt x="3649" y="0"/>
                  </a:lnTo>
                  <a:cubicBezTo>
                    <a:pt x="3872" y="0"/>
                    <a:pt x="4052" y="179"/>
                    <a:pt x="4052" y="403"/>
                  </a:cubicBezTo>
                  <a:lnTo>
                    <a:pt x="4052" y="7519"/>
                  </a:lnTo>
                  <a:cubicBezTo>
                    <a:pt x="4052" y="7742"/>
                    <a:pt x="3872" y="7922"/>
                    <a:pt x="3649" y="7922"/>
                  </a:cubicBezTo>
                  <a:lnTo>
                    <a:pt x="403" y="7922"/>
                  </a:lnTo>
                  <a:cubicBezTo>
                    <a:pt x="180" y="7922"/>
                    <a:pt x="0" y="7742"/>
                    <a:pt x="0" y="7519"/>
                  </a:cubicBezTo>
                  <a:lnTo>
                    <a:pt x="0" y="403"/>
                  </a:lnTo>
                  <a:cubicBezTo>
                    <a:pt x="0" y="179"/>
                    <a:pt x="180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 w="6350" cap="sq">
              <a:noFill/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Button">
              <a:extLst>
                <a:ext uri="{FF2B5EF4-FFF2-40B4-BE49-F238E27FC236}">
                  <a16:creationId xmlns:a16="http://schemas.microsoft.com/office/drawing/2014/main" id="{1DB7477C-8998-4F25-9076-5E968DD33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813" y="5845832"/>
              <a:ext cx="488955" cy="161837"/>
            </a:xfrm>
            <a:custGeom>
              <a:avLst/>
              <a:gdLst>
                <a:gd name="T0" fmla="*/ 131 w 796"/>
                <a:gd name="T1" fmla="*/ 0 h 262"/>
                <a:gd name="T2" fmla="*/ 665 w 796"/>
                <a:gd name="T3" fmla="*/ 0 h 262"/>
                <a:gd name="T4" fmla="*/ 796 w 796"/>
                <a:gd name="T5" fmla="*/ 131 h 262"/>
                <a:gd name="T6" fmla="*/ 665 w 796"/>
                <a:gd name="T7" fmla="*/ 262 h 262"/>
                <a:gd name="T8" fmla="*/ 131 w 796"/>
                <a:gd name="T9" fmla="*/ 262 h 262"/>
                <a:gd name="T10" fmla="*/ 0 w 796"/>
                <a:gd name="T11" fmla="*/ 131 h 262"/>
                <a:gd name="T12" fmla="*/ 131 w 796"/>
                <a:gd name="T13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6" h="262">
                  <a:moveTo>
                    <a:pt x="131" y="0"/>
                  </a:moveTo>
                  <a:lnTo>
                    <a:pt x="665" y="0"/>
                  </a:lnTo>
                  <a:cubicBezTo>
                    <a:pt x="738" y="0"/>
                    <a:pt x="796" y="59"/>
                    <a:pt x="796" y="131"/>
                  </a:cubicBezTo>
                  <a:cubicBezTo>
                    <a:pt x="796" y="204"/>
                    <a:pt x="738" y="262"/>
                    <a:pt x="665" y="262"/>
                  </a:cubicBezTo>
                  <a:lnTo>
                    <a:pt x="131" y="262"/>
                  </a:lnTo>
                  <a:cubicBezTo>
                    <a:pt x="58" y="262"/>
                    <a:pt x="0" y="204"/>
                    <a:pt x="0" y="131"/>
                  </a:cubicBezTo>
                  <a:cubicBezTo>
                    <a:pt x="0" y="59"/>
                    <a:pt x="58" y="0"/>
                    <a:pt x="131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Camera">
              <a:extLst>
                <a:ext uri="{FF2B5EF4-FFF2-40B4-BE49-F238E27FC236}">
                  <a16:creationId xmlns:a16="http://schemas.microsoft.com/office/drawing/2014/main" id="{34189E67-CE5C-4E4D-A63C-C445D174F0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1693" y="1386356"/>
              <a:ext cx="123960" cy="123960"/>
            </a:xfrm>
            <a:prstGeom prst="ellipse">
              <a:avLst/>
            </a:pr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Speaker">
              <a:extLst>
                <a:ext uri="{FF2B5EF4-FFF2-40B4-BE49-F238E27FC236}">
                  <a16:creationId xmlns:a16="http://schemas.microsoft.com/office/drawing/2014/main" id="{320D100A-A340-44D9-B3DB-490B35DA4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0152" y="1448337"/>
              <a:ext cx="530275" cy="61980"/>
            </a:xfrm>
            <a:custGeom>
              <a:avLst/>
              <a:gdLst>
                <a:gd name="T0" fmla="*/ 50 w 866"/>
                <a:gd name="T1" fmla="*/ 0 h 101"/>
                <a:gd name="T2" fmla="*/ 816 w 866"/>
                <a:gd name="T3" fmla="*/ 0 h 101"/>
                <a:gd name="T4" fmla="*/ 866 w 866"/>
                <a:gd name="T5" fmla="*/ 50 h 101"/>
                <a:gd name="T6" fmla="*/ 816 w 866"/>
                <a:gd name="T7" fmla="*/ 101 h 101"/>
                <a:gd name="T8" fmla="*/ 50 w 866"/>
                <a:gd name="T9" fmla="*/ 101 h 101"/>
                <a:gd name="T10" fmla="*/ 0 w 866"/>
                <a:gd name="T11" fmla="*/ 50 h 101"/>
                <a:gd name="T12" fmla="*/ 50 w 866"/>
                <a:gd name="T1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6" h="101">
                  <a:moveTo>
                    <a:pt x="50" y="0"/>
                  </a:moveTo>
                  <a:lnTo>
                    <a:pt x="816" y="0"/>
                  </a:lnTo>
                  <a:cubicBezTo>
                    <a:pt x="844" y="0"/>
                    <a:pt x="866" y="22"/>
                    <a:pt x="866" y="50"/>
                  </a:cubicBezTo>
                  <a:cubicBezTo>
                    <a:pt x="866" y="78"/>
                    <a:pt x="844" y="101"/>
                    <a:pt x="816" y="101"/>
                  </a:cubicBezTo>
                  <a:lnTo>
                    <a:pt x="50" y="101"/>
                  </a:lnTo>
                  <a:cubicBezTo>
                    <a:pt x="22" y="101"/>
                    <a:pt x="0" y="78"/>
                    <a:pt x="0" y="50"/>
                  </a:cubicBezTo>
                  <a:cubicBezTo>
                    <a:pt x="0" y="22"/>
                    <a:pt x="22" y="0"/>
                    <a:pt x="50" y="0"/>
                  </a:cubicBezTo>
                  <a:close/>
                </a:path>
              </a:pathLst>
            </a:custGeom>
            <a:solidFill>
              <a:srgbClr val="37474F"/>
            </a:solidFill>
            <a:ln w="6350" cap="sq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Display">
              <a:extLst>
                <a:ext uri="{FF2B5EF4-FFF2-40B4-BE49-F238E27FC236}">
                  <a16:creationId xmlns:a16="http://schemas.microsoft.com/office/drawing/2014/main" id="{3D04B080-87EC-4375-994D-ED27AF2B1DBA}"/>
                </a:ext>
              </a:extLst>
            </p:cNvPr>
            <p:cNvSpPr/>
            <p:nvPr/>
          </p:nvSpPr>
          <p:spPr>
            <a:xfrm>
              <a:off x="692290" y="1677146"/>
              <a:ext cx="2286000" cy="406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B2B148-587A-4D01-85DF-82D0377BF221}"/>
              </a:ext>
            </a:extLst>
          </p:cNvPr>
          <p:cNvSpPr/>
          <p:nvPr/>
        </p:nvSpPr>
        <p:spPr>
          <a:xfrm>
            <a:off x="1519269" y="1244078"/>
            <a:ext cx="2620790" cy="28422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CC70CB-9AB9-49D3-8134-AFCF91619801}"/>
              </a:ext>
            </a:extLst>
          </p:cNvPr>
          <p:cNvSpPr txBox="1"/>
          <p:nvPr/>
        </p:nvSpPr>
        <p:spPr>
          <a:xfrm>
            <a:off x="1520504" y="1278470"/>
            <a:ext cx="154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>
                <a:solidFill>
                  <a:schemeClr val="bg1"/>
                </a:solidFill>
              </a:rPr>
              <a:t>노다지 주식정보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FD653926-0C8D-449E-BD8A-2EFA60F00D3A}"/>
              </a:ext>
            </a:extLst>
          </p:cNvPr>
          <p:cNvSpPr/>
          <p:nvPr/>
        </p:nvSpPr>
        <p:spPr>
          <a:xfrm>
            <a:off x="3352147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검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311CBDE5-AF29-4DE4-B521-5746D9F64669}"/>
              </a:ext>
            </a:extLst>
          </p:cNvPr>
          <p:cNvSpPr/>
          <p:nvPr/>
        </p:nvSpPr>
        <p:spPr>
          <a:xfrm>
            <a:off x="3610486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포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8A4DEC5-5EC1-4E7B-A4CA-A4586C0B0575}"/>
              </a:ext>
            </a:extLst>
          </p:cNvPr>
          <p:cNvSpPr/>
          <p:nvPr/>
        </p:nvSpPr>
        <p:spPr>
          <a:xfrm>
            <a:off x="3862545" y="1302885"/>
            <a:ext cx="166614" cy="166614"/>
          </a:xfrm>
          <a:prstGeom prst="ellipse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/>
              <a:t>My</a:t>
            </a:r>
            <a:endParaRPr lang="ko-KR" altLang="en-US" sz="600" b="1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DFCADD-7D88-49F5-952D-252DF6AD5EF8}"/>
              </a:ext>
            </a:extLst>
          </p:cNvPr>
          <p:cNvSpPr/>
          <p:nvPr/>
        </p:nvSpPr>
        <p:spPr>
          <a:xfrm>
            <a:off x="1519269" y="5657470"/>
            <a:ext cx="2620791" cy="245788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B4E8565F-55E0-4727-9CAA-0ECEA6365F9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19269" y="5653944"/>
          <a:ext cx="2620790" cy="252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158">
                  <a:extLst>
                    <a:ext uri="{9D8B030D-6E8A-4147-A177-3AD203B41FA5}">
                      <a16:colId xmlns:a16="http://schemas.microsoft.com/office/drawing/2014/main" val="1220869451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83448909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582428316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3766343548"/>
                    </a:ext>
                  </a:extLst>
                </a:gridCol>
                <a:gridCol w="524158">
                  <a:extLst>
                    <a:ext uri="{9D8B030D-6E8A-4147-A177-3AD203B41FA5}">
                      <a16:colId xmlns:a16="http://schemas.microsoft.com/office/drawing/2014/main" val="2656530498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bg1"/>
                          </a:solidFill>
                        </a:rPr>
                        <a:t>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종목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/>
                        <a:t>커뮤니티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/>
                        <a:t>교육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1" dirty="0"/>
                        <a:t>실시간</a:t>
                      </a:r>
                      <a:endParaRPr lang="en-US" altLang="ko-KR" sz="500" b="1" dirty="0"/>
                    </a:p>
                    <a:p>
                      <a:pPr algn="ctr" latinLnBrk="1"/>
                      <a:r>
                        <a:rPr lang="ko-KR" altLang="en-US" sz="500" b="1" dirty="0"/>
                        <a:t>노다지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4924511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6B639E00-B715-4FB8-8705-77569CB7C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100851"/>
              </p:ext>
            </p:extLst>
          </p:nvPr>
        </p:nvGraphicFramePr>
        <p:xfrm>
          <a:off x="9801510" y="768586"/>
          <a:ext cx="2258189" cy="488829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 심층 분석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검색한 종목에 대한 영상 컨텐츠가 있을 경우 그 컨텐츠를 제공하는 페이지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영상 컨텐츠가 없을 경우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페이지 노출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7.1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영상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유튜브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Vinomo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등 임베디드 플레이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영역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600~700px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이나 개발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디자인 논의 가능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자동재생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X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썸네일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해당 종목에 등록된 영상 목록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6969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7.2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영상 리스트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제목 텍스트 길이가 초과 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할시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…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처리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텍스트 길이 디자인팀과 논의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영상 길이 표시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제목 표시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썸네일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정렬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최신순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썸네일 선택 시 테두리 하이라이트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정렬 개수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3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초과시 스크롤링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7.3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영상 내용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제목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길이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최대 텍스트 길이가 초과 될 시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…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처리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텍스트 길이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디자인팀과 논의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519906"/>
                  </a:ext>
                </a:extLst>
              </a:tr>
            </a:tbl>
          </a:graphicData>
        </a:graphic>
      </p:graphicFrame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D1EBDD9-6658-4429-B3F2-DBF2B514BEAF}"/>
              </a:ext>
            </a:extLst>
          </p:cNvPr>
          <p:cNvCxnSpPr/>
          <p:nvPr/>
        </p:nvCxnSpPr>
        <p:spPr>
          <a:xfrm>
            <a:off x="1519269" y="1870745"/>
            <a:ext cx="262079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813349E-A112-4A5A-94A8-6C29EEAF3577}"/>
              </a:ext>
            </a:extLst>
          </p:cNvPr>
          <p:cNvSpPr/>
          <p:nvPr/>
        </p:nvSpPr>
        <p:spPr>
          <a:xfrm>
            <a:off x="1583034" y="1581137"/>
            <a:ext cx="593059" cy="203221"/>
          </a:xfrm>
          <a:prstGeom prst="round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종목 정보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8A8F8D0-D8AD-4EFB-A466-CE2ACC36E678}"/>
              </a:ext>
            </a:extLst>
          </p:cNvPr>
          <p:cNvSpPr/>
          <p:nvPr/>
        </p:nvSpPr>
        <p:spPr>
          <a:xfrm>
            <a:off x="2204815" y="1583565"/>
            <a:ext cx="640049" cy="203221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600">
                <a:solidFill>
                  <a:schemeClr val="tx1"/>
                </a:solidFill>
              </a:rPr>
              <a:t>AI</a:t>
            </a:r>
            <a:r>
              <a:rPr lang="ko-KR" altLang="en-US" sz="600" dirty="0">
                <a:solidFill>
                  <a:schemeClr val="tx1"/>
                </a:solidFill>
              </a:rPr>
              <a:t>종목 분석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62F8146-2491-43EC-AE48-5CBF320865A9}"/>
              </a:ext>
            </a:extLst>
          </p:cNvPr>
          <p:cNvSpPr/>
          <p:nvPr/>
        </p:nvSpPr>
        <p:spPr>
          <a:xfrm>
            <a:off x="2873586" y="1583639"/>
            <a:ext cx="724030" cy="203221"/>
          </a:xfrm>
          <a:prstGeom prst="roundRect">
            <a:avLst/>
          </a:prstGeom>
          <a:solidFill>
            <a:srgbClr val="7F7F7F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600" b="1" dirty="0">
                <a:solidFill>
                  <a:schemeClr val="bg1"/>
                </a:solidFill>
              </a:rPr>
              <a:t>종목 심층 분석</a:t>
            </a: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61EF9F6-4807-4D8D-8279-762A6A481866}"/>
              </a:ext>
            </a:extLst>
          </p:cNvPr>
          <p:cNvSpPr/>
          <p:nvPr/>
        </p:nvSpPr>
        <p:spPr>
          <a:xfrm>
            <a:off x="3625361" y="1585769"/>
            <a:ext cx="724030" cy="203221"/>
          </a:xfrm>
          <a:prstGeom prst="round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</a:rPr>
              <a:t>전문가 분석요청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1097A5D-6628-441D-9F2F-5432A74C7C7E}"/>
              </a:ext>
            </a:extLst>
          </p:cNvPr>
          <p:cNvGrpSpPr/>
          <p:nvPr/>
        </p:nvGrpSpPr>
        <p:grpSpPr>
          <a:xfrm>
            <a:off x="1511856" y="1914045"/>
            <a:ext cx="2716849" cy="2555176"/>
            <a:chOff x="1519269" y="1958210"/>
            <a:chExt cx="3284980" cy="308949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893602DF-1B72-47AF-A856-A9BA4430984F}"/>
                </a:ext>
              </a:extLst>
            </p:cNvPr>
            <p:cNvSpPr/>
            <p:nvPr/>
          </p:nvSpPr>
          <p:spPr>
            <a:xfrm>
              <a:off x="1519269" y="1958210"/>
              <a:ext cx="3172087" cy="3089498"/>
            </a:xfrm>
            <a:prstGeom prst="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06299B2-C17F-439B-822C-08E7FA2681F1}"/>
                </a:ext>
              </a:extLst>
            </p:cNvPr>
            <p:cNvSpPr/>
            <p:nvPr/>
          </p:nvSpPr>
          <p:spPr>
            <a:xfrm>
              <a:off x="1791177" y="4471139"/>
              <a:ext cx="785654" cy="457162"/>
            </a:xfrm>
            <a:prstGeom prst="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/>
                <a:t>썸네일</a:t>
              </a:r>
              <a:r>
                <a:rPr lang="en-US" altLang="ko-KR" sz="600" dirty="0"/>
                <a:t>1</a:t>
              </a:r>
              <a:endParaRPr lang="ko-KR" altLang="en-US" sz="600" dirty="0"/>
            </a:p>
          </p:txBody>
        </p:sp>
        <p:grpSp>
          <p:nvGrpSpPr>
            <p:cNvPr id="60" name="Media Player" descr="&lt;SmartSettings&gt;&lt;SmartResize enabled=&quot;False&quot; minWidth=&quot;78&quot; minHeight=&quot;82&quot; /&gt;&lt;/SmartSettings&gt;">
              <a:extLst>
                <a:ext uri="{FF2B5EF4-FFF2-40B4-BE49-F238E27FC236}">
                  <a16:creationId xmlns:a16="http://schemas.microsoft.com/office/drawing/2014/main" id="{EB546D9F-B4FE-4559-BCEE-463482955EDD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1653986" y="2504188"/>
              <a:ext cx="2909225" cy="1939483"/>
              <a:chOff x="508000" y="1397000"/>
              <a:chExt cx="2592288" cy="1728192"/>
            </a:xfrm>
          </p:grpSpPr>
          <p:sp>
            <p:nvSpPr>
              <p:cNvPr id="61" name="Media Area">
                <a:extLst>
                  <a:ext uri="{FF2B5EF4-FFF2-40B4-BE49-F238E27FC236}">
                    <a16:creationId xmlns:a16="http://schemas.microsoft.com/office/drawing/2014/main" id="{CAF01B99-71CE-4D04-9781-9402BFFBC667}"/>
                  </a:ext>
                </a:extLst>
              </p:cNvPr>
              <p:cNvSpPr>
                <a:spLocks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508000" y="1397000"/>
                <a:ext cx="2592288" cy="1458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6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62" name="Play Icon">
                <a:extLst>
                  <a:ext uri="{FF2B5EF4-FFF2-40B4-BE49-F238E27FC236}">
                    <a16:creationId xmlns:a16="http://schemas.microsoft.com/office/drawing/2014/main" id="{E96B940B-C335-45F0-9A21-CF3F812735DB}"/>
                  </a:ext>
                </a:extLst>
              </p:cNvPr>
              <p:cNvSpPr>
                <a:spLocks noChangeAspect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621820" y="1897712"/>
                <a:ext cx="364648" cy="456576"/>
              </a:xfrm>
              <a:custGeom>
                <a:avLst/>
                <a:gdLst>
                  <a:gd name="connsiteX0" fmla="*/ 0 w 364648"/>
                  <a:gd name="connsiteY0" fmla="*/ 456576 h 456576"/>
                  <a:gd name="connsiteX1" fmla="*/ 0 w 364648"/>
                  <a:gd name="connsiteY1" fmla="*/ 0 h 456576"/>
                  <a:gd name="connsiteX2" fmla="*/ 364648 w 364648"/>
                  <a:gd name="connsiteY2" fmla="*/ 228253 h 45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4648" h="456576">
                    <a:moveTo>
                      <a:pt x="0" y="456576"/>
                    </a:moveTo>
                    <a:lnTo>
                      <a:pt x="0" y="0"/>
                    </a:lnTo>
                    <a:lnTo>
                      <a:pt x="364648" y="228253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6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grpSp>
            <p:nvGrpSpPr>
              <p:cNvPr id="63" name="Media Controls">
                <a:extLst>
                  <a:ext uri="{FF2B5EF4-FFF2-40B4-BE49-F238E27FC236}">
                    <a16:creationId xmlns:a16="http://schemas.microsoft.com/office/drawing/2014/main" id="{709B3DE9-C268-4938-B908-AB46FD9E1F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000" y="2854999"/>
                <a:ext cx="2592288" cy="270193"/>
                <a:chOff x="508000" y="2854999"/>
                <a:chExt cx="2592288" cy="270193"/>
              </a:xfrm>
            </p:grpSpPr>
            <p:sp>
              <p:nvSpPr>
                <p:cNvPr id="64" name="Media Controls Background">
                  <a:extLst>
                    <a:ext uri="{FF2B5EF4-FFF2-40B4-BE49-F238E27FC236}">
                      <a16:creationId xmlns:a16="http://schemas.microsoft.com/office/drawing/2014/main" id="{22E85C5E-97E6-4515-99A9-13F9D9CD990C}"/>
                    </a:ext>
                  </a:extLst>
                </p:cNvPr>
                <p:cNvSpPr>
                  <a:spLocks/>
                </p:cNvSpPr>
                <p:nvPr>
                  <p:custDataLst>
                    <p:tags r:id="rId4"/>
                  </p:custDataLst>
                </p:nvPr>
              </p:nvSpPr>
              <p:spPr bwMode="auto">
                <a:xfrm>
                  <a:off x="508000" y="2854999"/>
                  <a:ext cx="2592288" cy="270193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6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65" name="Volume Control">
                  <a:extLst>
                    <a:ext uri="{FF2B5EF4-FFF2-40B4-BE49-F238E27FC236}">
                      <a16:creationId xmlns:a16="http://schemas.microsoft.com/office/drawing/2014/main" id="{E02D5812-F315-463A-AEB8-E73369E5A71D}"/>
                    </a:ext>
                  </a:extLst>
                </p:cNvPr>
                <p:cNvSpPr>
                  <a:spLocks noChangeAspect="1" noEditPoints="1"/>
                </p:cNvSpPr>
                <p:nvPr>
                  <p:custDataLst>
                    <p:tags r:id="rId5"/>
                  </p:custDataLst>
                </p:nvPr>
              </p:nvSpPr>
              <p:spPr bwMode="auto">
                <a:xfrm>
                  <a:off x="2870201" y="2932113"/>
                  <a:ext cx="152400" cy="128588"/>
                </a:xfrm>
                <a:custGeom>
                  <a:avLst/>
                  <a:gdLst>
                    <a:gd name="T0" fmla="*/ 318 w 418"/>
                    <a:gd name="T1" fmla="*/ 0 h 351"/>
                    <a:gd name="T2" fmla="*/ 308 w 418"/>
                    <a:gd name="T3" fmla="*/ 22 h 351"/>
                    <a:gd name="T4" fmla="*/ 308 w 418"/>
                    <a:gd name="T5" fmla="*/ 318 h 351"/>
                    <a:gd name="T6" fmla="*/ 327 w 418"/>
                    <a:gd name="T7" fmla="*/ 338 h 351"/>
                    <a:gd name="T8" fmla="*/ 327 w 418"/>
                    <a:gd name="T9" fmla="*/ 3 h 351"/>
                    <a:gd name="T10" fmla="*/ 318 w 418"/>
                    <a:gd name="T11" fmla="*/ 0 h 351"/>
                    <a:gd name="T12" fmla="*/ 223 w 418"/>
                    <a:gd name="T13" fmla="*/ 4 h 351"/>
                    <a:gd name="T14" fmla="*/ 216 w 418"/>
                    <a:gd name="T15" fmla="*/ 5 h 351"/>
                    <a:gd name="T16" fmla="*/ 87 w 418"/>
                    <a:gd name="T17" fmla="*/ 92 h 351"/>
                    <a:gd name="T18" fmla="*/ 8 w 418"/>
                    <a:gd name="T19" fmla="*/ 92 h 351"/>
                    <a:gd name="T20" fmla="*/ 0 w 418"/>
                    <a:gd name="T21" fmla="*/ 100 h 351"/>
                    <a:gd name="T22" fmla="*/ 0 w 418"/>
                    <a:gd name="T23" fmla="*/ 242 h 351"/>
                    <a:gd name="T24" fmla="*/ 8 w 418"/>
                    <a:gd name="T25" fmla="*/ 251 h 351"/>
                    <a:gd name="T26" fmla="*/ 87 w 418"/>
                    <a:gd name="T27" fmla="*/ 251 h 351"/>
                    <a:gd name="T28" fmla="*/ 216 w 418"/>
                    <a:gd name="T29" fmla="*/ 337 h 351"/>
                    <a:gd name="T30" fmla="*/ 229 w 418"/>
                    <a:gd name="T31" fmla="*/ 330 h 351"/>
                    <a:gd name="T32" fmla="*/ 229 w 418"/>
                    <a:gd name="T33" fmla="*/ 12 h 351"/>
                    <a:gd name="T34" fmla="*/ 223 w 418"/>
                    <a:gd name="T35" fmla="*/ 4 h 351"/>
                    <a:gd name="T36" fmla="*/ 212 w 418"/>
                    <a:gd name="T37" fmla="*/ 28 h 351"/>
                    <a:gd name="T38" fmla="*/ 212 w 418"/>
                    <a:gd name="T39" fmla="*/ 315 h 351"/>
                    <a:gd name="T40" fmla="*/ 94 w 418"/>
                    <a:gd name="T41" fmla="*/ 235 h 351"/>
                    <a:gd name="T42" fmla="*/ 89 w 418"/>
                    <a:gd name="T43" fmla="*/ 233 h 351"/>
                    <a:gd name="T44" fmla="*/ 17 w 418"/>
                    <a:gd name="T45" fmla="*/ 233 h 351"/>
                    <a:gd name="T46" fmla="*/ 17 w 418"/>
                    <a:gd name="T47" fmla="*/ 108 h 351"/>
                    <a:gd name="T48" fmla="*/ 89 w 418"/>
                    <a:gd name="T49" fmla="*/ 108 h 351"/>
                    <a:gd name="T50" fmla="*/ 94 w 418"/>
                    <a:gd name="T51" fmla="*/ 107 h 351"/>
                    <a:gd name="T52" fmla="*/ 212 w 418"/>
                    <a:gd name="T53" fmla="*/ 28 h 351"/>
                    <a:gd name="T54" fmla="*/ 274 w 418"/>
                    <a:gd name="T55" fmla="*/ 52 h 351"/>
                    <a:gd name="T56" fmla="*/ 264 w 418"/>
                    <a:gd name="T57" fmla="*/ 75 h 351"/>
                    <a:gd name="T58" fmla="*/ 264 w 418"/>
                    <a:gd name="T59" fmla="*/ 265 h 351"/>
                    <a:gd name="T60" fmla="*/ 284 w 418"/>
                    <a:gd name="T61" fmla="*/ 285 h 351"/>
                    <a:gd name="T62" fmla="*/ 284 w 418"/>
                    <a:gd name="T63" fmla="*/ 56 h 351"/>
                    <a:gd name="T64" fmla="*/ 274 w 418"/>
                    <a:gd name="T65" fmla="*/ 52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18" h="351">
                      <a:moveTo>
                        <a:pt x="318" y="0"/>
                      </a:moveTo>
                      <a:cubicBezTo>
                        <a:pt x="308" y="1"/>
                        <a:pt x="299" y="14"/>
                        <a:pt x="308" y="22"/>
                      </a:cubicBezTo>
                      <a:cubicBezTo>
                        <a:pt x="389" y="106"/>
                        <a:pt x="389" y="236"/>
                        <a:pt x="308" y="318"/>
                      </a:cubicBezTo>
                      <a:cubicBezTo>
                        <a:pt x="295" y="331"/>
                        <a:pt x="315" y="351"/>
                        <a:pt x="327" y="338"/>
                      </a:cubicBezTo>
                      <a:cubicBezTo>
                        <a:pt x="418" y="245"/>
                        <a:pt x="418" y="97"/>
                        <a:pt x="327" y="3"/>
                      </a:cubicBezTo>
                      <a:cubicBezTo>
                        <a:pt x="324" y="0"/>
                        <a:pt x="321" y="0"/>
                        <a:pt x="318" y="0"/>
                      </a:cubicBezTo>
                      <a:close/>
                      <a:moveTo>
                        <a:pt x="223" y="4"/>
                      </a:moveTo>
                      <a:cubicBezTo>
                        <a:pt x="219" y="4"/>
                        <a:pt x="216" y="5"/>
                        <a:pt x="216" y="5"/>
                      </a:cubicBezTo>
                      <a:lnTo>
                        <a:pt x="87" y="92"/>
                      </a:lnTo>
                      <a:lnTo>
                        <a:pt x="8" y="92"/>
                      </a:lnTo>
                      <a:cubicBezTo>
                        <a:pt x="3" y="92"/>
                        <a:pt x="0" y="98"/>
                        <a:pt x="0" y="100"/>
                      </a:cubicBezTo>
                      <a:lnTo>
                        <a:pt x="0" y="242"/>
                      </a:lnTo>
                      <a:cubicBezTo>
                        <a:pt x="0" y="248"/>
                        <a:pt x="6" y="251"/>
                        <a:pt x="8" y="251"/>
                      </a:cubicBezTo>
                      <a:lnTo>
                        <a:pt x="87" y="251"/>
                      </a:lnTo>
                      <a:lnTo>
                        <a:pt x="216" y="337"/>
                      </a:lnTo>
                      <a:cubicBezTo>
                        <a:pt x="225" y="343"/>
                        <a:pt x="229" y="333"/>
                        <a:pt x="229" y="330"/>
                      </a:cubicBezTo>
                      <a:lnTo>
                        <a:pt x="229" y="12"/>
                      </a:lnTo>
                      <a:cubicBezTo>
                        <a:pt x="229" y="7"/>
                        <a:pt x="226" y="5"/>
                        <a:pt x="223" y="4"/>
                      </a:cubicBezTo>
                      <a:close/>
                      <a:moveTo>
                        <a:pt x="212" y="28"/>
                      </a:moveTo>
                      <a:lnTo>
                        <a:pt x="212" y="315"/>
                      </a:lnTo>
                      <a:lnTo>
                        <a:pt x="94" y="235"/>
                      </a:lnTo>
                      <a:cubicBezTo>
                        <a:pt x="92" y="234"/>
                        <a:pt x="90" y="233"/>
                        <a:pt x="89" y="233"/>
                      </a:cubicBezTo>
                      <a:lnTo>
                        <a:pt x="17" y="233"/>
                      </a:lnTo>
                      <a:lnTo>
                        <a:pt x="17" y="108"/>
                      </a:lnTo>
                      <a:lnTo>
                        <a:pt x="89" y="108"/>
                      </a:lnTo>
                      <a:cubicBezTo>
                        <a:pt x="90" y="108"/>
                        <a:pt x="92" y="108"/>
                        <a:pt x="94" y="107"/>
                      </a:cubicBezTo>
                      <a:lnTo>
                        <a:pt x="212" y="28"/>
                      </a:lnTo>
                      <a:close/>
                      <a:moveTo>
                        <a:pt x="274" y="52"/>
                      </a:moveTo>
                      <a:cubicBezTo>
                        <a:pt x="264" y="53"/>
                        <a:pt x="255" y="66"/>
                        <a:pt x="264" y="75"/>
                      </a:cubicBezTo>
                      <a:cubicBezTo>
                        <a:pt x="316" y="129"/>
                        <a:pt x="316" y="212"/>
                        <a:pt x="264" y="265"/>
                      </a:cubicBezTo>
                      <a:cubicBezTo>
                        <a:pt x="252" y="278"/>
                        <a:pt x="271" y="298"/>
                        <a:pt x="284" y="285"/>
                      </a:cubicBezTo>
                      <a:cubicBezTo>
                        <a:pt x="346" y="221"/>
                        <a:pt x="346" y="121"/>
                        <a:pt x="284" y="56"/>
                      </a:cubicBezTo>
                      <a:cubicBezTo>
                        <a:pt x="281" y="53"/>
                        <a:pt x="277" y="52"/>
                        <a:pt x="274" y="52"/>
                      </a:cubicBez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prstClr val="black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6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66" name="Play Button">
                  <a:extLst>
                    <a:ext uri="{FF2B5EF4-FFF2-40B4-BE49-F238E27FC236}">
                      <a16:creationId xmlns:a16="http://schemas.microsoft.com/office/drawing/2014/main" id="{C95ACAE9-8BD5-4D44-979D-D42BBB151F23}"/>
                    </a:ext>
                  </a:extLst>
                </p:cNvPr>
                <p:cNvSpPr>
                  <a:spLocks noChangeAspect="1" noEditPoints="1"/>
                </p:cNvSpPr>
                <p:nvPr>
                  <p:custDataLst>
                    <p:tags r:id="rId6"/>
                  </p:custDataLst>
                </p:nvPr>
              </p:nvSpPr>
              <p:spPr bwMode="auto">
                <a:xfrm>
                  <a:off x="631826" y="2927351"/>
                  <a:ext cx="125413" cy="146050"/>
                </a:xfrm>
                <a:custGeom>
                  <a:avLst/>
                  <a:gdLst>
                    <a:gd name="T0" fmla="*/ 9 w 344"/>
                    <a:gd name="T1" fmla="*/ 0 h 397"/>
                    <a:gd name="T2" fmla="*/ 0 w 344"/>
                    <a:gd name="T3" fmla="*/ 9 h 397"/>
                    <a:gd name="T4" fmla="*/ 0 w 344"/>
                    <a:gd name="T5" fmla="*/ 387 h 397"/>
                    <a:gd name="T6" fmla="*/ 13 w 344"/>
                    <a:gd name="T7" fmla="*/ 394 h 397"/>
                    <a:gd name="T8" fmla="*/ 339 w 344"/>
                    <a:gd name="T9" fmla="*/ 205 h 397"/>
                    <a:gd name="T10" fmla="*/ 339 w 344"/>
                    <a:gd name="T11" fmla="*/ 191 h 397"/>
                    <a:gd name="T12" fmla="*/ 13 w 344"/>
                    <a:gd name="T13" fmla="*/ 2 h 397"/>
                    <a:gd name="T14" fmla="*/ 9 w 344"/>
                    <a:gd name="T15" fmla="*/ 0 h 397"/>
                    <a:gd name="T16" fmla="*/ 17 w 344"/>
                    <a:gd name="T17" fmla="*/ 24 h 397"/>
                    <a:gd name="T18" fmla="*/ 318 w 344"/>
                    <a:gd name="T19" fmla="*/ 198 h 397"/>
                    <a:gd name="T20" fmla="*/ 17 w 344"/>
                    <a:gd name="T21" fmla="*/ 372 h 397"/>
                    <a:gd name="T22" fmla="*/ 17 w 344"/>
                    <a:gd name="T23" fmla="*/ 24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44" h="397">
                      <a:moveTo>
                        <a:pt x="9" y="0"/>
                      </a:moveTo>
                      <a:cubicBezTo>
                        <a:pt x="5" y="0"/>
                        <a:pt x="0" y="4"/>
                        <a:pt x="0" y="9"/>
                      </a:cubicBezTo>
                      <a:lnTo>
                        <a:pt x="0" y="387"/>
                      </a:lnTo>
                      <a:cubicBezTo>
                        <a:pt x="0" y="393"/>
                        <a:pt x="8" y="397"/>
                        <a:pt x="13" y="394"/>
                      </a:cubicBezTo>
                      <a:lnTo>
                        <a:pt x="339" y="205"/>
                      </a:lnTo>
                      <a:cubicBezTo>
                        <a:pt x="344" y="202"/>
                        <a:pt x="344" y="194"/>
                        <a:pt x="339" y="191"/>
                      </a:cubicBezTo>
                      <a:lnTo>
                        <a:pt x="13" y="2"/>
                      </a:lnTo>
                      <a:cubicBezTo>
                        <a:pt x="12" y="1"/>
                        <a:pt x="11" y="0"/>
                        <a:pt x="9" y="0"/>
                      </a:cubicBezTo>
                      <a:close/>
                      <a:moveTo>
                        <a:pt x="17" y="24"/>
                      </a:moveTo>
                      <a:lnTo>
                        <a:pt x="318" y="198"/>
                      </a:lnTo>
                      <a:lnTo>
                        <a:pt x="17" y="372"/>
                      </a:lnTo>
                      <a:lnTo>
                        <a:pt x="17" y="24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 w="0">
                  <a:noFill/>
                  <a:prstDash val="solid"/>
                  <a:round/>
                  <a:headEnd/>
                  <a:tailEnd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prstClr val="black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 sz="6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67" name="Slider Line">
                  <a:extLst>
                    <a:ext uri="{FF2B5EF4-FFF2-40B4-BE49-F238E27FC236}">
                      <a16:creationId xmlns:a16="http://schemas.microsoft.com/office/drawing/2014/main" id="{CF0A0914-9DC3-4E20-AA07-373697FCC6C0}"/>
                    </a:ext>
                  </a:extLst>
                </p:cNvPr>
                <p:cNvSpPr>
                  <a:spLocks/>
                </p:cNvSpPr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820003" y="2970915"/>
                  <a:ext cx="1962199" cy="4572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6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68" name="Slider Thumb">
                  <a:extLst>
                    <a:ext uri="{FF2B5EF4-FFF2-40B4-BE49-F238E27FC236}">
                      <a16:creationId xmlns:a16="http://schemas.microsoft.com/office/drawing/2014/main" id="{8F124BDC-3AEA-44A6-8774-8EF256621B35}"/>
                    </a:ext>
                  </a:extLst>
                </p:cNvPr>
                <p:cNvSpPr>
                  <a:spLocks noChangeAspect="1"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1476099" y="2944340"/>
                  <a:ext cx="98860" cy="98859"/>
                </a:xfrm>
                <a:prstGeom prst="ellipse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rgbClr val="333333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6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44C81EC-EC9B-42F0-9759-D356E917E779}"/>
                </a:ext>
              </a:extLst>
            </p:cNvPr>
            <p:cNvSpPr txBox="1"/>
            <p:nvPr/>
          </p:nvSpPr>
          <p:spPr>
            <a:xfrm>
              <a:off x="1623325" y="2021126"/>
              <a:ext cx="1094201" cy="22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/>
                <a:t>전문가 종목 분석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6639BD7A-FD6A-4BB4-BFA8-22EDA3E443A5}"/>
                </a:ext>
              </a:extLst>
            </p:cNvPr>
            <p:cNvSpPr/>
            <p:nvPr/>
          </p:nvSpPr>
          <p:spPr>
            <a:xfrm>
              <a:off x="2717526" y="4471139"/>
              <a:ext cx="785654" cy="457162"/>
            </a:xfrm>
            <a:prstGeom prst="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/>
                <a:t>썸네일</a:t>
              </a:r>
              <a:r>
                <a:rPr lang="en-US" altLang="ko-KR" sz="600" dirty="0"/>
                <a:t>2</a:t>
              </a:r>
              <a:endParaRPr lang="ko-KR" altLang="en-US" sz="600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2C55F8AE-B0C0-41FD-A582-4DB77EA5D490}"/>
                </a:ext>
              </a:extLst>
            </p:cNvPr>
            <p:cNvSpPr/>
            <p:nvPr/>
          </p:nvSpPr>
          <p:spPr>
            <a:xfrm>
              <a:off x="3640369" y="4471139"/>
              <a:ext cx="785654" cy="457162"/>
            </a:xfrm>
            <a:prstGeom prst="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600" dirty="0"/>
                <a:t>썸네일</a:t>
              </a:r>
              <a:r>
                <a:rPr lang="en-US" altLang="ko-KR" sz="600" dirty="0"/>
                <a:t>3</a:t>
              </a:r>
              <a:endParaRPr lang="ko-KR" altLang="en-US" sz="6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D6FABF9-A03C-48CF-8BE5-832A02F0682D}"/>
                </a:ext>
              </a:extLst>
            </p:cNvPr>
            <p:cNvSpPr txBox="1"/>
            <p:nvPr/>
          </p:nvSpPr>
          <p:spPr>
            <a:xfrm>
              <a:off x="1623324" y="2306316"/>
              <a:ext cx="910235" cy="22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/>
                <a:t>[</a:t>
              </a:r>
              <a:r>
                <a:rPr lang="ko-KR" altLang="en-US" sz="600" dirty="0"/>
                <a:t>콘텐츠 제목</a:t>
              </a:r>
              <a:r>
                <a:rPr lang="en-US" altLang="ko-KR" sz="600" dirty="0"/>
                <a:t>]</a:t>
              </a:r>
              <a:endParaRPr lang="ko-KR" altLang="en-US" sz="6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5EA4A13-3F74-4F27-B33E-E404A50152B7}"/>
                </a:ext>
              </a:extLst>
            </p:cNvPr>
            <p:cNvSpPr txBox="1"/>
            <p:nvPr/>
          </p:nvSpPr>
          <p:spPr>
            <a:xfrm>
              <a:off x="4045986" y="2308901"/>
              <a:ext cx="758263" cy="223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/>
                <a:t>{</a:t>
              </a:r>
              <a:r>
                <a:rPr lang="ko-KR" altLang="en-US" sz="600" dirty="0"/>
                <a:t>등록일자</a:t>
              </a:r>
              <a:r>
                <a:rPr lang="en-US" altLang="ko-KR" sz="600" dirty="0"/>
                <a:t>}</a:t>
              </a:r>
              <a:endParaRPr lang="ko-KR" altLang="en-US" sz="600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3FE191D-63DF-46AB-810E-C591389A278D}"/>
                </a:ext>
              </a:extLst>
            </p:cNvPr>
            <p:cNvSpPr/>
            <p:nvPr/>
          </p:nvSpPr>
          <p:spPr>
            <a:xfrm>
              <a:off x="4481954" y="4471140"/>
              <a:ext cx="81258" cy="457162"/>
            </a:xfrm>
            <a:prstGeom prst="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" dirty="0"/>
                <a:t>▶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599832BC-B06D-48EE-9DBF-36A2A7159011}"/>
                </a:ext>
              </a:extLst>
            </p:cNvPr>
            <p:cNvSpPr/>
            <p:nvPr/>
          </p:nvSpPr>
          <p:spPr>
            <a:xfrm>
              <a:off x="1653987" y="4471140"/>
              <a:ext cx="81258" cy="457162"/>
            </a:xfrm>
            <a:prstGeom prst="rect">
              <a:avLst/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" dirty="0"/>
                <a:t>◀</a:t>
              </a:r>
            </a:p>
          </p:txBody>
        </p:sp>
      </p:grpSp>
      <p:pic>
        <p:nvPicPr>
          <p:cNvPr id="79" name="그림 78">
            <a:extLst>
              <a:ext uri="{FF2B5EF4-FFF2-40B4-BE49-F238E27FC236}">
                <a16:creationId xmlns:a16="http://schemas.microsoft.com/office/drawing/2014/main" id="{C93FF3C1-37A5-437A-8570-819EA6385A9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1022" b="30731"/>
          <a:stretch/>
        </p:blipFill>
        <p:spPr>
          <a:xfrm>
            <a:off x="1519264" y="5271496"/>
            <a:ext cx="2620800" cy="384211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A5381CEF-BEEE-4FF1-9EF0-33092279E3D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534" y="1663637"/>
            <a:ext cx="328144" cy="328144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E19221A9-D863-4383-9046-1ABF4DE8852C}"/>
              </a:ext>
            </a:extLst>
          </p:cNvPr>
          <p:cNvSpPr txBox="1"/>
          <p:nvPr/>
        </p:nvSpPr>
        <p:spPr>
          <a:xfrm>
            <a:off x="10064247" y="2044811"/>
            <a:ext cx="1799825" cy="394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해당 종목에 대한 분석 영상이 없습니다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전문가 분석 요청 해보시는 건 </a:t>
            </a:r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어떠세요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B0359C1-1B5F-43F2-AEB4-232C60527F8E}"/>
              </a:ext>
            </a:extLst>
          </p:cNvPr>
          <p:cNvSpPr/>
          <p:nvPr/>
        </p:nvSpPr>
        <p:spPr>
          <a:xfrm>
            <a:off x="10093449" y="1606458"/>
            <a:ext cx="1770624" cy="84140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73232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980938"/>
              </p:ext>
            </p:extLst>
          </p:nvPr>
        </p:nvGraphicFramePr>
        <p:xfrm>
          <a:off x="9801510" y="768586"/>
          <a:ext cx="2258189" cy="46529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60FF5E1-3319-4A06-8F7D-1940A4D3F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50" y="635991"/>
            <a:ext cx="6773450" cy="5879959"/>
          </a:xfrm>
          <a:prstGeom prst="rect">
            <a:avLst/>
          </a:prstGeom>
        </p:spPr>
      </p:pic>
      <p:sp>
        <p:nvSpPr>
          <p:cNvPr id="62" name="직사각형 61">
            <a:extLst>
              <a:ext uri="{FF2B5EF4-FFF2-40B4-BE49-F238E27FC236}">
                <a16:creationId xmlns:a16="http://schemas.microsoft.com/office/drawing/2014/main" id="{16E1F2B8-E125-4D91-8296-60B9F918E43C}"/>
              </a:ext>
            </a:extLst>
          </p:cNvPr>
          <p:cNvSpPr/>
          <p:nvPr/>
        </p:nvSpPr>
        <p:spPr>
          <a:xfrm flipV="1">
            <a:off x="1714931" y="5150761"/>
            <a:ext cx="4381069" cy="57892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A6DB74B3-75C4-4B0A-8181-FBF58E460CC7}"/>
              </a:ext>
            </a:extLst>
          </p:cNvPr>
          <p:cNvSpPr/>
          <p:nvPr/>
        </p:nvSpPr>
        <p:spPr>
          <a:xfrm>
            <a:off x="1566672" y="505620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FF40ED0-09B7-4E04-AF9E-C8A2D95AEE77}"/>
              </a:ext>
            </a:extLst>
          </p:cNvPr>
          <p:cNvSpPr txBox="1"/>
          <p:nvPr/>
        </p:nvSpPr>
        <p:spPr>
          <a:xfrm>
            <a:off x="1983337" y="5759122"/>
            <a:ext cx="3570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수신동의 해제 하여도 페이지 </a:t>
            </a:r>
            <a:r>
              <a:rPr lang="ko-KR" altLang="en-US" sz="1400" b="1" dirty="0" err="1"/>
              <a:t>새로고침</a:t>
            </a:r>
            <a:r>
              <a:rPr lang="ko-KR" altLang="en-US" sz="1400" b="1" dirty="0"/>
              <a:t> 후 </a:t>
            </a:r>
            <a:r>
              <a:rPr lang="en-US" altLang="ko-KR" sz="1400" b="1" dirty="0"/>
              <a:t>-&gt; </a:t>
            </a:r>
            <a:r>
              <a:rPr lang="ko-KR" altLang="en-US" sz="1400" b="1" dirty="0"/>
              <a:t>다시 동의로 되어있음</a:t>
            </a:r>
          </a:p>
        </p:txBody>
      </p:sp>
    </p:spTree>
    <p:extLst>
      <p:ext uri="{BB962C8B-B14F-4D97-AF65-F5344CB8AC3E}">
        <p14:creationId xmlns:p14="http://schemas.microsoft.com/office/powerpoint/2010/main" val="1451262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01510" y="768586"/>
          <a:ext cx="2258189" cy="46529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54188B3-22EF-4772-8F9A-EE9075D11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322" y="688740"/>
            <a:ext cx="6838191" cy="569528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07109D-3A2E-4E05-BD97-86A7841E85FC}"/>
              </a:ext>
            </a:extLst>
          </p:cNvPr>
          <p:cNvSpPr/>
          <p:nvPr/>
        </p:nvSpPr>
        <p:spPr>
          <a:xfrm flipV="1">
            <a:off x="2125992" y="4110525"/>
            <a:ext cx="4381069" cy="173660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933F0F4-C97F-45FC-8AA3-8F3EFE68CF5B}"/>
              </a:ext>
            </a:extLst>
          </p:cNvPr>
          <p:cNvSpPr/>
          <p:nvPr/>
        </p:nvSpPr>
        <p:spPr>
          <a:xfrm>
            <a:off x="1977733" y="4015965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867C8-16DA-4604-B40A-238DBBEF416B}"/>
              </a:ext>
            </a:extLst>
          </p:cNvPr>
          <p:cNvSpPr txBox="1"/>
          <p:nvPr/>
        </p:nvSpPr>
        <p:spPr>
          <a:xfrm>
            <a:off x="2060281" y="5873224"/>
            <a:ext cx="43810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테이블표 벗어남 </a:t>
            </a:r>
            <a:r>
              <a:rPr lang="en-US" altLang="ko-KR" sz="1400" b="1" dirty="0"/>
              <a:t>&gt; </a:t>
            </a:r>
            <a:r>
              <a:rPr lang="ko-KR" altLang="en-US" sz="1400" b="1" dirty="0"/>
              <a:t>최대 </a:t>
            </a:r>
            <a:r>
              <a:rPr lang="en-US" altLang="ko-KR" sz="1400" b="1" dirty="0"/>
              <a:t>10</a:t>
            </a:r>
            <a:r>
              <a:rPr lang="ko-KR" altLang="en-US" sz="1400" b="1" dirty="0"/>
              <a:t>개씩</a:t>
            </a:r>
            <a:r>
              <a:rPr lang="en-US" altLang="ko-KR" sz="1400" b="1" dirty="0"/>
              <a:t>,</a:t>
            </a:r>
            <a:r>
              <a:rPr lang="ko-KR" altLang="en-US" sz="1400" b="1" dirty="0"/>
              <a:t> 숫자 </a:t>
            </a:r>
            <a:r>
              <a:rPr lang="ko-KR" altLang="en-US" sz="1400" b="1" dirty="0" err="1"/>
              <a:t>메뉴판</a:t>
            </a:r>
            <a:r>
              <a:rPr lang="ko-KR" altLang="en-US" sz="1400" b="1" dirty="0"/>
              <a:t> 형태로</a:t>
            </a:r>
          </a:p>
        </p:txBody>
      </p:sp>
    </p:spTree>
    <p:extLst>
      <p:ext uri="{BB962C8B-B14F-4D97-AF65-F5344CB8AC3E}">
        <p14:creationId xmlns:p14="http://schemas.microsoft.com/office/powerpoint/2010/main" val="14653789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01510" y="768586"/>
          <a:ext cx="2258189" cy="46529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CD37E827-6CFC-4580-90FF-772B40AAF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042" y="691288"/>
            <a:ext cx="5941017" cy="58394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8B50A83-B39A-4B0A-A0EF-43B693C64564}"/>
              </a:ext>
            </a:extLst>
          </p:cNvPr>
          <p:cNvSpPr txBox="1"/>
          <p:nvPr/>
        </p:nvSpPr>
        <p:spPr>
          <a:xfrm>
            <a:off x="4108204" y="3167390"/>
            <a:ext cx="2435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확대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축소 사이즈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조정 후</a:t>
            </a:r>
            <a:endParaRPr lang="en-US" altLang="ko-KR" sz="1400" b="1" dirty="0"/>
          </a:p>
          <a:p>
            <a:r>
              <a:rPr lang="en-US" altLang="ko-KR" sz="1400" b="1" dirty="0"/>
              <a:t>&gt; UI</a:t>
            </a:r>
            <a:r>
              <a:rPr lang="ko-KR" altLang="en-US" sz="1400" b="1" dirty="0"/>
              <a:t> 이상</a:t>
            </a:r>
            <a:endParaRPr lang="en-US" altLang="ko-KR" sz="1400" b="1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9B7C688-3C6C-43C7-94A4-CCEC16764EF7}"/>
              </a:ext>
            </a:extLst>
          </p:cNvPr>
          <p:cNvSpPr/>
          <p:nvPr/>
        </p:nvSpPr>
        <p:spPr>
          <a:xfrm flipV="1">
            <a:off x="2105638" y="1828800"/>
            <a:ext cx="4169327" cy="470195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79F2F8C-6F9D-4EAA-85D8-7DBC74F45D80}"/>
              </a:ext>
            </a:extLst>
          </p:cNvPr>
          <p:cNvSpPr/>
          <p:nvPr/>
        </p:nvSpPr>
        <p:spPr>
          <a:xfrm>
            <a:off x="1895359" y="1734239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8900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01510" y="768586"/>
          <a:ext cx="2258189" cy="46529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557A24D-8B32-406E-9978-688167DDB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567" y="768586"/>
            <a:ext cx="6098757" cy="573484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4D6189-61B7-4782-A150-B0B4852CD520}"/>
              </a:ext>
            </a:extLst>
          </p:cNvPr>
          <p:cNvSpPr/>
          <p:nvPr/>
        </p:nvSpPr>
        <p:spPr>
          <a:xfrm flipV="1">
            <a:off x="3783435" y="4261606"/>
            <a:ext cx="1384183" cy="46139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547F710-C7AB-407A-AE79-03654BB483B4}"/>
              </a:ext>
            </a:extLst>
          </p:cNvPr>
          <p:cNvSpPr/>
          <p:nvPr/>
        </p:nvSpPr>
        <p:spPr>
          <a:xfrm>
            <a:off x="3635176" y="4167045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633181-FEDC-46D5-BC6D-B6FC1F0ED2EC}"/>
              </a:ext>
            </a:extLst>
          </p:cNvPr>
          <p:cNvSpPr txBox="1"/>
          <p:nvPr/>
        </p:nvSpPr>
        <p:spPr>
          <a:xfrm>
            <a:off x="1274096" y="4340690"/>
            <a:ext cx="2435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/>
              <a:t>클릭 시 반응 없음</a:t>
            </a:r>
            <a:endParaRPr lang="en-US" altLang="ko-KR" sz="1400" b="1" dirty="0"/>
          </a:p>
          <a:p>
            <a:pPr algn="r"/>
            <a:r>
              <a:rPr lang="ko-KR" altLang="en-US" sz="1400" b="1" dirty="0"/>
              <a:t>버튼 삭제 요망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24844239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01510" y="768586"/>
          <a:ext cx="2258189" cy="46529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4801E1C3-DE77-4451-B25B-5A67723F2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404" y="768586"/>
            <a:ext cx="7352903" cy="545307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AF5D9B-D8C8-4FB7-8600-6831EF817BFC}"/>
              </a:ext>
            </a:extLst>
          </p:cNvPr>
          <p:cNvSpPr/>
          <p:nvPr/>
        </p:nvSpPr>
        <p:spPr>
          <a:xfrm flipV="1">
            <a:off x="5142451" y="2466362"/>
            <a:ext cx="1384183" cy="46139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77DEAE2-368F-4E7E-AF99-03B1B1A0FE92}"/>
              </a:ext>
            </a:extLst>
          </p:cNvPr>
          <p:cNvSpPr/>
          <p:nvPr/>
        </p:nvSpPr>
        <p:spPr>
          <a:xfrm>
            <a:off x="4994192" y="2371801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DB35B1-DAF2-4A35-A777-734835CA0988}"/>
              </a:ext>
            </a:extLst>
          </p:cNvPr>
          <p:cNvSpPr txBox="1"/>
          <p:nvPr/>
        </p:nvSpPr>
        <p:spPr>
          <a:xfrm>
            <a:off x="4250816" y="1859899"/>
            <a:ext cx="2435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/>
              <a:t>한번 클릭 </a:t>
            </a:r>
            <a:r>
              <a:rPr lang="en-US" altLang="ko-KR" sz="1400" b="1" dirty="0"/>
              <a:t>-&gt; </a:t>
            </a:r>
            <a:r>
              <a:rPr lang="ko-KR" altLang="en-US" sz="1400" b="1" dirty="0"/>
              <a:t>체크됨</a:t>
            </a:r>
            <a:endParaRPr lang="en-US" altLang="ko-KR" sz="1400" b="1" dirty="0"/>
          </a:p>
          <a:p>
            <a:pPr algn="r"/>
            <a:r>
              <a:rPr lang="ko-KR" altLang="en-US" sz="1400" b="1" dirty="0" err="1"/>
              <a:t>두번</a:t>
            </a:r>
            <a:r>
              <a:rPr lang="ko-KR" altLang="en-US" sz="1400" b="1" dirty="0"/>
              <a:t> 클릭 </a:t>
            </a:r>
            <a:r>
              <a:rPr lang="en-US" altLang="ko-KR" sz="1400" b="1" dirty="0"/>
              <a:t>-&gt; </a:t>
            </a:r>
            <a:r>
              <a:rPr lang="ko-KR" altLang="en-US" sz="1400" b="1" dirty="0"/>
              <a:t>해제가 안됨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3420350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5919831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260476"/>
              </p:ext>
            </p:extLst>
          </p:nvPr>
        </p:nvGraphicFramePr>
        <p:xfrm>
          <a:off x="9801510" y="768586"/>
          <a:ext cx="2258189" cy="4134393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6.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인기 종목 순위</a:t>
                      </a: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인기 종목 순위 기능과 동일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위치만 수정함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7.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전체 게시물</a:t>
                      </a: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TODAY (</a:t>
                      </a:r>
                      <a:r>
                        <a:rPr lang="ko-KR" altLang="en-US" sz="7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최신순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에 해당하는 게시물을 표시함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조회수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공유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댓글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추천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&gt;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게시물 클릭 시 상세 페이지로 이동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172296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7.1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게시물 </a:t>
                      </a:r>
                      <a:r>
                        <a:rPr lang="ko-KR" altLang="en-US" sz="7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더보기</a:t>
                      </a: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</a:t>
                      </a: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추천종목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페이지 로 이동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4813397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8.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이벤트 배너 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이벤트 배너와 동일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1087460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9.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최근 종목토론</a:t>
                      </a: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레퍼런스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7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크레딧잡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  <a:hlinkClick r:id="rId10"/>
                        </a:rPr>
                        <a:t>https://kreditjob.com/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&gt; [</a:t>
                      </a:r>
                      <a:r>
                        <a:rPr lang="ko-KR" altLang="en-US" sz="7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이거어때요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&amp; [</a:t>
                      </a:r>
                      <a:r>
                        <a:rPr lang="ko-KR" altLang="en-US" sz="7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손절해요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의 게시물을 종합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7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최신순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5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개 표시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스크롤링 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무한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//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레퍼런스 참고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디자인 영역을 참고하여 </a:t>
                      </a:r>
                      <a:r>
                        <a:rPr lang="ko-KR" altLang="en-US" sz="7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제목명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종목명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최대 텍스트 글자 수 논의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클릭 시 해당 게시물로 이동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8019398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883569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20E4CDD-E1C7-4BAE-86EF-7507DA927739}"/>
              </a:ext>
            </a:extLst>
          </p:cNvPr>
          <p:cNvSpPr/>
          <p:nvPr/>
        </p:nvSpPr>
        <p:spPr>
          <a:xfrm>
            <a:off x="137438" y="1606761"/>
            <a:ext cx="9070208" cy="4289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5400000">
              <a:off x="4681743" y="2199833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7ACBBBD-DA08-47CD-BE33-A2C10F13271A}"/>
              </a:ext>
            </a:extLst>
          </p:cNvPr>
          <p:cNvSpPr txBox="1"/>
          <p:nvPr/>
        </p:nvSpPr>
        <p:spPr>
          <a:xfrm>
            <a:off x="1190208" y="1659524"/>
            <a:ext cx="83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한국증시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ko-KR" altLang="en-US" sz="900" dirty="0">
                <a:solidFill>
                  <a:schemeClr val="bg1"/>
                </a:solidFill>
              </a:rPr>
              <a:t>미국증시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FD851-AC91-4FD2-BC76-2114701091C6}"/>
              </a:ext>
            </a:extLst>
          </p:cNvPr>
          <p:cNvSpPr txBox="1"/>
          <p:nvPr/>
        </p:nvSpPr>
        <p:spPr>
          <a:xfrm>
            <a:off x="1755391" y="1666433"/>
            <a:ext cx="160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 상관지수  </a:t>
            </a:r>
            <a:r>
              <a:rPr lang="en-US" altLang="ko-KR" sz="1400" b="1" dirty="0">
                <a:solidFill>
                  <a:schemeClr val="bg1"/>
                </a:solidFill>
              </a:rPr>
              <a:t>68 </a:t>
            </a:r>
            <a:r>
              <a:rPr lang="ko-KR" altLang="en-US" sz="800" dirty="0">
                <a:solidFill>
                  <a:schemeClr val="bg1"/>
                </a:solidFill>
              </a:rPr>
              <a:t>▲ </a:t>
            </a:r>
            <a:r>
              <a:rPr lang="en-US" altLang="ko-KR" sz="800" dirty="0">
                <a:solidFill>
                  <a:schemeClr val="bg1"/>
                </a:solidFill>
              </a:rPr>
              <a:t>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6BBACF6-046A-490E-A0CC-A9A278A0BCF1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3204707" y="1797606"/>
            <a:ext cx="117303" cy="11730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48CDCB9-E859-4BC4-8BBE-381082BF34C5}"/>
              </a:ext>
            </a:extLst>
          </p:cNvPr>
          <p:cNvSpPr txBox="1"/>
          <p:nvPr/>
        </p:nvSpPr>
        <p:spPr>
          <a:xfrm>
            <a:off x="6929306" y="1641986"/>
            <a:ext cx="149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KOSPI     </a:t>
            </a:r>
            <a:r>
              <a:rPr lang="en-US" altLang="ko-KR" sz="900" b="1" dirty="0">
                <a:solidFill>
                  <a:schemeClr val="bg1"/>
                </a:solidFill>
              </a:rPr>
              <a:t>3,241.65</a:t>
            </a:r>
          </a:p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NASDAQ   </a:t>
            </a:r>
            <a:r>
              <a:rPr lang="en-US" altLang="ko-KR" sz="900" b="1" dirty="0">
                <a:solidFill>
                  <a:schemeClr val="bg1"/>
                </a:solidFill>
              </a:rPr>
              <a:t>14,660.58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210CA8-DC00-4CEE-9AF3-99D455074128}"/>
              </a:ext>
            </a:extLst>
          </p:cNvPr>
          <p:cNvSpPr txBox="1"/>
          <p:nvPr/>
        </p:nvSpPr>
        <p:spPr>
          <a:xfrm>
            <a:off x="1264605" y="2208751"/>
            <a:ext cx="173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뉴스보다</a:t>
            </a:r>
            <a:endParaRPr lang="en-US" altLang="ko-KR" sz="1600" dirty="0"/>
          </a:p>
          <a:p>
            <a:r>
              <a:rPr lang="ko-KR" altLang="en-US" sz="1600" dirty="0"/>
              <a:t>빠른</a:t>
            </a:r>
            <a:r>
              <a:rPr lang="ko-KR" altLang="en-US" sz="1600" b="1" dirty="0"/>
              <a:t> 노다지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595AA26F-5AAA-4BA6-816D-4663E89AB1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4604" y="2854997"/>
            <a:ext cx="2352753" cy="404508"/>
          </a:xfrm>
          <a:prstGeom prst="rect">
            <a:avLst/>
          </a:prstGeom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F796282-209B-4953-B5F5-9AFB423AB68A}"/>
              </a:ext>
            </a:extLst>
          </p:cNvPr>
          <p:cNvSpPr/>
          <p:nvPr/>
        </p:nvSpPr>
        <p:spPr>
          <a:xfrm>
            <a:off x="3851030" y="2416029"/>
            <a:ext cx="4511326" cy="3583708"/>
          </a:xfrm>
          <a:prstGeom prst="roundRect">
            <a:avLst>
              <a:gd name="adj" fmla="val 2561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192F6CC-D20B-48BF-8A4C-F050C1DDD70E}"/>
              </a:ext>
            </a:extLst>
          </p:cNvPr>
          <p:cNvSpPr txBox="1"/>
          <p:nvPr/>
        </p:nvSpPr>
        <p:spPr>
          <a:xfrm>
            <a:off x="3845095" y="2136994"/>
            <a:ext cx="111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TODAY</a:t>
            </a:r>
            <a:endParaRPr lang="ko-KR" altLang="en-US" sz="11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E0561F-9754-47AD-9E8E-28D7CFEA8F47}"/>
              </a:ext>
            </a:extLst>
          </p:cNvPr>
          <p:cNvSpPr txBox="1"/>
          <p:nvPr/>
        </p:nvSpPr>
        <p:spPr>
          <a:xfrm>
            <a:off x="7312838" y="2167772"/>
            <a:ext cx="1112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</a:rPr>
              <a:t>더보기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ko-KR" alt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56C7C9D-4948-40B9-A9A6-AB3A987B002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4733"/>
          <a:stretch/>
        </p:blipFill>
        <p:spPr>
          <a:xfrm>
            <a:off x="3951599" y="2528470"/>
            <a:ext cx="4068896" cy="3445911"/>
          </a:xfrm>
          <a:prstGeom prst="rect">
            <a:avLst/>
          </a:prstGeom>
        </p:spPr>
      </p:pic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A25EC2D8-BF98-45B1-984B-7B9C8103AF5C}"/>
              </a:ext>
            </a:extLst>
          </p:cNvPr>
          <p:cNvCxnSpPr>
            <a:cxnSpLocks/>
          </p:cNvCxnSpPr>
          <p:nvPr/>
        </p:nvCxnSpPr>
        <p:spPr>
          <a:xfrm>
            <a:off x="1264605" y="3346724"/>
            <a:ext cx="23451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그림 109">
            <a:extLst>
              <a:ext uri="{FF2B5EF4-FFF2-40B4-BE49-F238E27FC236}">
                <a16:creationId xmlns:a16="http://schemas.microsoft.com/office/drawing/2014/main" id="{1DFAAB8B-A502-4A84-A0C1-D9F6A5D114F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b="28757"/>
          <a:stretch/>
        </p:blipFill>
        <p:spPr>
          <a:xfrm>
            <a:off x="3867465" y="6161616"/>
            <a:ext cx="4517261" cy="507632"/>
          </a:xfrm>
          <a:prstGeom prst="rect">
            <a:avLst/>
          </a:prstGeom>
        </p:spPr>
      </p:pic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BEF1D4F2-A469-469B-821B-C9DC19C89BE2}"/>
              </a:ext>
            </a:extLst>
          </p:cNvPr>
          <p:cNvSpPr/>
          <p:nvPr/>
        </p:nvSpPr>
        <p:spPr>
          <a:xfrm>
            <a:off x="1268140" y="6163765"/>
            <a:ext cx="2347058" cy="505449"/>
          </a:xfrm>
          <a:prstGeom prst="roundRect">
            <a:avLst>
              <a:gd name="adj" fmla="val 1657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4EFC2D0-CFB4-4035-9F49-FD55869BF8AE}"/>
              </a:ext>
            </a:extLst>
          </p:cNvPr>
          <p:cNvSpPr txBox="1"/>
          <p:nvPr/>
        </p:nvSpPr>
        <p:spPr>
          <a:xfrm>
            <a:off x="1280676" y="6225470"/>
            <a:ext cx="9862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주식공부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0515F81-4189-440D-B589-2E6B9B5DC053}"/>
              </a:ext>
            </a:extLst>
          </p:cNvPr>
          <p:cNvSpPr txBox="1"/>
          <p:nvPr/>
        </p:nvSpPr>
        <p:spPr>
          <a:xfrm>
            <a:off x="2815073" y="6225470"/>
            <a:ext cx="8112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더보기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959E4C0-56BF-45BC-8791-97381F609DAC}"/>
              </a:ext>
            </a:extLst>
          </p:cNvPr>
          <p:cNvSpPr/>
          <p:nvPr/>
        </p:nvSpPr>
        <p:spPr>
          <a:xfrm>
            <a:off x="137439" y="6679092"/>
            <a:ext cx="9664072" cy="107722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indent="180975" algn="ctr"/>
            <a:r>
              <a:rPr lang="ko-KR" altLang="en-US" sz="700" b="1">
                <a:solidFill>
                  <a:srgbClr val="002060"/>
                </a:solidFill>
                <a:cs typeface="Segoe UI" panose="020B0502040204020203" pitchFamily="34" charset="0"/>
              </a:rPr>
              <a:t>다음 이어서</a:t>
            </a:r>
            <a:endParaRPr lang="en-US" altLang="ko-KR" sz="700" b="1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E7AE7ADF-FE83-4CFE-80D7-903C12973CF8}"/>
              </a:ext>
            </a:extLst>
          </p:cNvPr>
          <p:cNvSpPr/>
          <p:nvPr/>
        </p:nvSpPr>
        <p:spPr>
          <a:xfrm>
            <a:off x="1055569" y="2792222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49934166-7624-47E1-80B5-D4591E44693F}"/>
              </a:ext>
            </a:extLst>
          </p:cNvPr>
          <p:cNvSpPr/>
          <p:nvPr/>
        </p:nvSpPr>
        <p:spPr>
          <a:xfrm>
            <a:off x="3719206" y="2325429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0942A151-36F1-4A18-86F4-A8A6C542E36F}"/>
              </a:ext>
            </a:extLst>
          </p:cNvPr>
          <p:cNvSpPr/>
          <p:nvPr/>
        </p:nvSpPr>
        <p:spPr>
          <a:xfrm>
            <a:off x="7423752" y="2091674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7.1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29828AA-2815-415A-BF29-7E00EEFCAB8D}"/>
              </a:ext>
            </a:extLst>
          </p:cNvPr>
          <p:cNvGrpSpPr/>
          <p:nvPr/>
        </p:nvGrpSpPr>
        <p:grpSpPr>
          <a:xfrm>
            <a:off x="1270299" y="5363365"/>
            <a:ext cx="2347058" cy="644800"/>
            <a:chOff x="1262680" y="3493327"/>
            <a:chExt cx="2347058" cy="644800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70995AA5-13EF-4FC0-9F20-E15F5829B35B}"/>
                </a:ext>
              </a:extLst>
            </p:cNvPr>
            <p:cNvSpPr/>
            <p:nvPr/>
          </p:nvSpPr>
          <p:spPr>
            <a:xfrm>
              <a:off x="1262680" y="3493327"/>
              <a:ext cx="2347058" cy="644800"/>
            </a:xfrm>
            <a:prstGeom prst="roundRect">
              <a:avLst>
                <a:gd name="adj" fmla="val 7765"/>
              </a:avLst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C7A1C809-8B97-4349-9DB7-03F2EB8782D7}"/>
                </a:ext>
              </a:extLst>
            </p:cNvPr>
            <p:cNvSpPr txBox="1"/>
            <p:nvPr/>
          </p:nvSpPr>
          <p:spPr>
            <a:xfrm>
              <a:off x="1272745" y="3523561"/>
              <a:ext cx="81128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이벤트</a:t>
              </a: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F9233993-3E86-4800-9C30-4A911A759245}"/>
                </a:ext>
              </a:extLst>
            </p:cNvPr>
            <p:cNvSpPr/>
            <p:nvPr/>
          </p:nvSpPr>
          <p:spPr>
            <a:xfrm>
              <a:off x="1360475" y="3746004"/>
              <a:ext cx="2157083" cy="3244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18BBBA0F-2165-4E90-810F-545F878886E0}"/>
                </a:ext>
              </a:extLst>
            </p:cNvPr>
            <p:cNvCxnSpPr>
              <a:cxnSpLocks/>
            </p:cNvCxnSpPr>
            <p:nvPr/>
          </p:nvCxnSpPr>
          <p:spPr>
            <a:xfrm>
              <a:off x="1360475" y="3754393"/>
              <a:ext cx="2148694" cy="316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>
              <a:extLst>
                <a:ext uri="{FF2B5EF4-FFF2-40B4-BE49-F238E27FC236}">
                  <a16:creationId xmlns:a16="http://schemas.microsoft.com/office/drawing/2014/main" id="{5D2EE03C-40EA-42E8-85D9-09D73B634D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60475" y="3762782"/>
              <a:ext cx="2148694" cy="316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57BCFE9-4A78-48AC-9F4C-A3515B1432C4}"/>
                </a:ext>
              </a:extLst>
            </p:cNvPr>
            <p:cNvSpPr txBox="1"/>
            <p:nvPr/>
          </p:nvSpPr>
          <p:spPr>
            <a:xfrm>
              <a:off x="1974255" y="3805576"/>
              <a:ext cx="92113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/>
                <a:t>image</a:t>
              </a:r>
              <a:endParaRPr lang="ko-KR" altLang="en-US" sz="90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D6E7F9F-C68A-4FA2-87C0-85D515DCA9E5}"/>
                </a:ext>
              </a:extLst>
            </p:cNvPr>
            <p:cNvSpPr txBox="1"/>
            <p:nvPr/>
          </p:nvSpPr>
          <p:spPr>
            <a:xfrm>
              <a:off x="2785617" y="3548998"/>
              <a:ext cx="81128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700" dirty="0" err="1">
                  <a:solidFill>
                    <a:schemeClr val="bg1">
                      <a:lumMod val="50000"/>
                    </a:schemeClr>
                  </a:solidFill>
                </a:rPr>
                <a:t>더보기</a:t>
              </a:r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</a:rPr>
                <a:t>  </a:t>
              </a: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</a:rPr>
                <a:t>&gt;</a:t>
              </a:r>
              <a:endParaRPr lang="ko-KR" altLang="en-US" sz="7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71D7D607-9F7F-43E3-850D-38AA2316E850}"/>
              </a:ext>
            </a:extLst>
          </p:cNvPr>
          <p:cNvGrpSpPr/>
          <p:nvPr/>
        </p:nvGrpSpPr>
        <p:grpSpPr>
          <a:xfrm>
            <a:off x="1279297" y="3451040"/>
            <a:ext cx="2347058" cy="1785542"/>
            <a:chOff x="1262680" y="4207883"/>
            <a:chExt cx="2347058" cy="1785542"/>
          </a:xfrm>
        </p:grpSpPr>
        <p:sp>
          <p:nvSpPr>
            <p:cNvPr id="122" name="사각형: 둥근 모서리 121">
              <a:extLst>
                <a:ext uri="{FF2B5EF4-FFF2-40B4-BE49-F238E27FC236}">
                  <a16:creationId xmlns:a16="http://schemas.microsoft.com/office/drawing/2014/main" id="{E2BED1D6-F3D9-43C3-9B94-7E7F4CB42C3D}"/>
                </a:ext>
              </a:extLst>
            </p:cNvPr>
            <p:cNvSpPr/>
            <p:nvPr/>
          </p:nvSpPr>
          <p:spPr>
            <a:xfrm>
              <a:off x="1262680" y="4207883"/>
              <a:ext cx="2347058" cy="1785542"/>
            </a:xfrm>
            <a:prstGeom prst="roundRect">
              <a:avLst>
                <a:gd name="adj" fmla="val 1657"/>
              </a:avLst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403C1F3-C24A-4302-9B24-174920C1137F}"/>
                </a:ext>
              </a:extLst>
            </p:cNvPr>
            <p:cNvSpPr txBox="1"/>
            <p:nvPr/>
          </p:nvSpPr>
          <p:spPr>
            <a:xfrm>
              <a:off x="1272745" y="4267439"/>
              <a:ext cx="98625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최근 게시물</a:t>
              </a:r>
            </a:p>
          </p:txBody>
        </p:sp>
        <p:grpSp>
          <p:nvGrpSpPr>
            <p:cNvPr id="124" name="Scrollbar">
              <a:extLst>
                <a:ext uri="{FF2B5EF4-FFF2-40B4-BE49-F238E27FC236}">
                  <a16:creationId xmlns:a16="http://schemas.microsoft.com/office/drawing/2014/main" id="{84714465-D9FA-4A22-9571-A2C6C2405C8E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3472865" y="4543255"/>
              <a:ext cx="87730" cy="1382412"/>
              <a:chOff x="5066722" y="1652481"/>
              <a:chExt cx="144017" cy="2304355"/>
            </a:xfrm>
            <a:solidFill>
              <a:srgbClr val="FFFFFF"/>
            </a:solidFill>
          </p:grpSpPr>
          <p:sp>
            <p:nvSpPr>
              <p:cNvPr id="140" name="Track">
                <a:extLst>
                  <a:ext uri="{FF2B5EF4-FFF2-40B4-BE49-F238E27FC236}">
                    <a16:creationId xmlns:a16="http://schemas.microsoft.com/office/drawing/2014/main" id="{2234D78C-4EF5-4B40-A53B-B2B90B1A3FBC}"/>
                  </a:ext>
                </a:extLst>
              </p:cNvPr>
              <p:cNvSpPr/>
              <p:nvPr/>
            </p:nvSpPr>
            <p:spPr>
              <a:xfrm rot="5400000">
                <a:off x="3986553" y="2732650"/>
                <a:ext cx="2304355" cy="144017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1" name="Scroll Thumb">
                <a:extLst>
                  <a:ext uri="{FF2B5EF4-FFF2-40B4-BE49-F238E27FC236}">
                    <a16:creationId xmlns:a16="http://schemas.microsoft.com/office/drawing/2014/main" id="{FBE90BBD-4661-4D35-BB49-0664D352F2AD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 rot="5400000">
                <a:off x="4681743" y="2199833"/>
                <a:ext cx="913976" cy="44635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2" name="Chevron">
                <a:extLst>
                  <a:ext uri="{FF2B5EF4-FFF2-40B4-BE49-F238E27FC236}">
                    <a16:creationId xmlns:a16="http://schemas.microsoft.com/office/drawing/2014/main" id="{7CFFDCD6-84EC-4B56-8060-DC6F7E38DD10}"/>
                  </a:ext>
                </a:extLst>
              </p:cNvPr>
              <p:cNvSpPr>
                <a:spLocks noChangeAspect="1"/>
              </p:cNvSpPr>
              <p:nvPr>
                <p:custDataLst>
                  <p:tags r:id="rId4"/>
                </p:custDataLst>
              </p:nvPr>
            </p:nvSpPr>
            <p:spPr bwMode="auto">
              <a:xfrm rot="10800000" flipH="1">
                <a:off x="5086917" y="1692943"/>
                <a:ext cx="103692" cy="24704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43" name="Chevron">
                <a:extLst>
                  <a:ext uri="{FF2B5EF4-FFF2-40B4-BE49-F238E27FC236}">
                    <a16:creationId xmlns:a16="http://schemas.microsoft.com/office/drawing/2014/main" id="{6651375C-8833-4DC3-BF07-7AA50463E060}"/>
                  </a:ext>
                </a:extLst>
              </p:cNvPr>
              <p:cNvSpPr>
                <a:spLocks noChangeAspect="1"/>
              </p:cNvSpPr>
              <p:nvPr>
                <p:custDataLst>
                  <p:tags r:id="rId5"/>
                </p:custDataLst>
              </p:nvPr>
            </p:nvSpPr>
            <p:spPr bwMode="auto">
              <a:xfrm flipH="1">
                <a:off x="5086917" y="3893835"/>
                <a:ext cx="103692" cy="24704"/>
              </a:xfrm>
              <a:custGeom>
                <a:avLst/>
                <a:gdLst>
                  <a:gd name="T0" fmla="*/ 0 w 197"/>
                  <a:gd name="T1" fmla="*/ 0 h 115"/>
                  <a:gd name="T2" fmla="*/ 99 w 197"/>
                  <a:gd name="T3" fmla="*/ 115 h 115"/>
                  <a:gd name="T4" fmla="*/ 197 w 197"/>
                  <a:gd name="T5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7" h="115">
                    <a:moveTo>
                      <a:pt x="0" y="0"/>
                    </a:moveTo>
                    <a:lnTo>
                      <a:pt x="99" y="115"/>
                    </a:lnTo>
                    <a:lnTo>
                      <a:pt x="197" y="0"/>
                    </a:lnTo>
                  </a:path>
                </a:pathLst>
              </a:custGeom>
              <a:grpFill/>
              <a:ln w="6350" cap="sq">
                <a:solidFill>
                  <a:srgbClr val="80808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D5F2F95D-AAB3-46D9-A285-50526597C24E}"/>
                </a:ext>
              </a:extLst>
            </p:cNvPr>
            <p:cNvGrpSpPr/>
            <p:nvPr/>
          </p:nvGrpSpPr>
          <p:grpSpPr>
            <a:xfrm>
              <a:off x="1279961" y="4536188"/>
              <a:ext cx="2138395" cy="200056"/>
              <a:chOff x="1279961" y="4536188"/>
              <a:chExt cx="2138395" cy="200056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E7233B03-6DA4-428C-8DC0-1FAA1E4DCFD7}"/>
                  </a:ext>
                </a:extLst>
              </p:cNvPr>
              <p:cNvSpPr txBox="1"/>
              <p:nvPr/>
            </p:nvSpPr>
            <p:spPr>
              <a:xfrm>
                <a:off x="1279961" y="4536188"/>
                <a:ext cx="15103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10</a:t>
                </a:r>
                <a:r>
                  <a:rPr lang="ko-KR" altLang="en-US" sz="700" dirty="0"/>
                  <a:t>시에 </a:t>
                </a:r>
                <a:r>
                  <a:rPr lang="ko-KR" altLang="en-US" sz="700" dirty="0" err="1"/>
                  <a:t>가매동을</a:t>
                </a:r>
                <a:r>
                  <a:rPr lang="ko-KR" altLang="en-US" sz="700" dirty="0"/>
                  <a:t> 올리지 않는</a:t>
                </a:r>
                <a:r>
                  <a:rPr lang="en-US" altLang="ko-KR" sz="700" dirty="0"/>
                  <a:t>…</a:t>
                </a:r>
                <a:endParaRPr lang="ko-KR" altLang="en-US" sz="700" dirty="0"/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8419F951-15BE-4971-8127-19416BB8535F}"/>
                  </a:ext>
                </a:extLst>
              </p:cNvPr>
              <p:cNvSpPr txBox="1"/>
              <p:nvPr/>
            </p:nvSpPr>
            <p:spPr>
              <a:xfrm>
                <a:off x="2556584" y="4536189"/>
                <a:ext cx="86177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700" b="1" dirty="0" err="1"/>
                  <a:t>세종메디칼</a:t>
                </a:r>
                <a:endParaRPr lang="ko-KR" altLang="en-US" sz="700" b="1" dirty="0"/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C6F22C97-0944-47C8-A5D5-58A488B28EF0}"/>
                </a:ext>
              </a:extLst>
            </p:cNvPr>
            <p:cNvGrpSpPr/>
            <p:nvPr/>
          </p:nvGrpSpPr>
          <p:grpSpPr>
            <a:xfrm>
              <a:off x="1279961" y="4815986"/>
              <a:ext cx="2138395" cy="200056"/>
              <a:chOff x="1279961" y="4536188"/>
              <a:chExt cx="2138395" cy="200056"/>
            </a:xfrm>
          </p:grpSpPr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F474B8E4-7950-4FE5-8C57-B5C13A513C6B}"/>
                  </a:ext>
                </a:extLst>
              </p:cNvPr>
              <p:cNvSpPr txBox="1"/>
              <p:nvPr/>
            </p:nvSpPr>
            <p:spPr>
              <a:xfrm>
                <a:off x="1279961" y="4536188"/>
                <a:ext cx="15103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/>
                  <a:t>오늘도 아이러니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5058E720-1B64-452A-B3C8-0BB6F1498C9A}"/>
                  </a:ext>
                </a:extLst>
              </p:cNvPr>
              <p:cNvSpPr txBox="1"/>
              <p:nvPr/>
            </p:nvSpPr>
            <p:spPr>
              <a:xfrm>
                <a:off x="2556584" y="4536189"/>
                <a:ext cx="86177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700" b="1"/>
                  <a:t>아난티</a:t>
                </a:r>
                <a:endParaRPr lang="ko-KR" altLang="en-US" sz="700" b="1" dirty="0"/>
              </a:p>
            </p:txBody>
          </p: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66C9D643-D2B9-4BCE-A322-1E0AD2C75E6A}"/>
                </a:ext>
              </a:extLst>
            </p:cNvPr>
            <p:cNvGrpSpPr/>
            <p:nvPr/>
          </p:nvGrpSpPr>
          <p:grpSpPr>
            <a:xfrm>
              <a:off x="1272745" y="5098448"/>
              <a:ext cx="2138395" cy="200056"/>
              <a:chOff x="1279961" y="4536188"/>
              <a:chExt cx="2138395" cy="200056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13B18B93-D8B5-4D7F-8D31-99ECF156F24C}"/>
                  </a:ext>
                </a:extLst>
              </p:cNvPr>
              <p:cNvSpPr txBox="1"/>
              <p:nvPr/>
            </p:nvSpPr>
            <p:spPr>
              <a:xfrm>
                <a:off x="1279961" y="4536188"/>
                <a:ext cx="15103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/>
                  <a:t>팩트를 알려드리지</a:t>
                </a:r>
                <a:r>
                  <a:rPr lang="en-US" altLang="ko-KR" sz="700" dirty="0"/>
                  <a:t>…</a:t>
                </a:r>
                <a:endParaRPr lang="ko-KR" altLang="en-US" sz="700" dirty="0"/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A1C422D-F2AA-408E-9A1C-137743354290}"/>
                  </a:ext>
                </a:extLst>
              </p:cNvPr>
              <p:cNvSpPr txBox="1"/>
              <p:nvPr/>
            </p:nvSpPr>
            <p:spPr>
              <a:xfrm>
                <a:off x="2556584" y="4536189"/>
                <a:ext cx="86177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700" b="1"/>
                  <a:t>황금에스티</a:t>
                </a:r>
                <a:endParaRPr lang="ko-KR" altLang="en-US" sz="700" b="1" dirty="0"/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FFFC9472-C4B3-43CC-A2D2-10BD3C133C20}"/>
                </a:ext>
              </a:extLst>
            </p:cNvPr>
            <p:cNvGrpSpPr/>
            <p:nvPr/>
          </p:nvGrpSpPr>
          <p:grpSpPr>
            <a:xfrm>
              <a:off x="1284185" y="5375961"/>
              <a:ext cx="2138395" cy="200056"/>
              <a:chOff x="1279961" y="4536188"/>
              <a:chExt cx="2138395" cy="200056"/>
            </a:xfrm>
          </p:grpSpPr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17C411C8-B90B-4A67-87E5-4E976E91928A}"/>
                  </a:ext>
                </a:extLst>
              </p:cNvPr>
              <p:cNvSpPr txBox="1"/>
              <p:nvPr/>
            </p:nvSpPr>
            <p:spPr>
              <a:xfrm>
                <a:off x="1279961" y="4536188"/>
                <a:ext cx="15103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700" dirty="0"/>
                  <a:t>3</a:t>
                </a:r>
                <a:r>
                  <a:rPr lang="ko-KR" altLang="en-US" sz="700" dirty="0"/>
                  <a:t>만</a:t>
                </a:r>
                <a:r>
                  <a:rPr lang="en-US" altLang="ko-KR" sz="700" dirty="0"/>
                  <a:t>5</a:t>
                </a:r>
                <a:r>
                  <a:rPr lang="ko-KR" altLang="en-US" sz="700" dirty="0"/>
                  <a:t>천원 언제 옵니까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5CE6EDF7-ADF7-4D78-887B-9E1395D11233}"/>
                  </a:ext>
                </a:extLst>
              </p:cNvPr>
              <p:cNvSpPr txBox="1"/>
              <p:nvPr/>
            </p:nvSpPr>
            <p:spPr>
              <a:xfrm>
                <a:off x="2556584" y="4536189"/>
                <a:ext cx="86177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700" b="1" dirty="0"/>
                  <a:t>SBI</a:t>
                </a:r>
                <a:r>
                  <a:rPr lang="ko-KR" altLang="en-US" sz="700" b="1" dirty="0" err="1"/>
                  <a:t>인베스트</a:t>
                </a:r>
                <a:r>
                  <a:rPr lang="en-US" altLang="ko-KR" sz="700" b="1" dirty="0"/>
                  <a:t>…</a:t>
                </a:r>
                <a:endParaRPr lang="ko-KR" altLang="en-US" sz="700" b="1" dirty="0"/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41E7BC0B-3E60-47C3-8215-FBB6739BE3C9}"/>
                </a:ext>
              </a:extLst>
            </p:cNvPr>
            <p:cNvGrpSpPr/>
            <p:nvPr/>
          </p:nvGrpSpPr>
          <p:grpSpPr>
            <a:xfrm>
              <a:off x="1284185" y="5653473"/>
              <a:ext cx="2138395" cy="200056"/>
              <a:chOff x="1279961" y="4536188"/>
              <a:chExt cx="2138395" cy="200056"/>
            </a:xfrm>
          </p:grpSpPr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4F07AC9-9FE4-45D6-9191-7B003F34B3C5}"/>
                  </a:ext>
                </a:extLst>
              </p:cNvPr>
              <p:cNvSpPr txBox="1"/>
              <p:nvPr/>
            </p:nvSpPr>
            <p:spPr>
              <a:xfrm>
                <a:off x="1279961" y="4536188"/>
                <a:ext cx="151033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700" dirty="0" err="1"/>
                  <a:t>안팔아요</a:t>
                </a:r>
                <a:r>
                  <a:rPr lang="en-US" altLang="ko-KR" sz="700" dirty="0"/>
                  <a:t>.</a:t>
                </a:r>
                <a:endParaRPr lang="ko-KR" altLang="en-US" sz="700" dirty="0"/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926C4B27-F05A-40CA-9F14-A8C9C5D6695D}"/>
                  </a:ext>
                </a:extLst>
              </p:cNvPr>
              <p:cNvSpPr txBox="1"/>
              <p:nvPr/>
            </p:nvSpPr>
            <p:spPr>
              <a:xfrm>
                <a:off x="2556584" y="4536189"/>
                <a:ext cx="86177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700" b="1" dirty="0" err="1"/>
                  <a:t>뷰노</a:t>
                </a:r>
                <a:endParaRPr lang="ko-KR" altLang="en-US" sz="700" b="1" dirty="0"/>
              </a:p>
            </p:txBody>
          </p:sp>
        </p:grpSp>
      </p:grp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944C02BA-F50A-4AC5-BA17-AD18077DF3BD}"/>
              </a:ext>
            </a:extLst>
          </p:cNvPr>
          <p:cNvSpPr/>
          <p:nvPr/>
        </p:nvSpPr>
        <p:spPr>
          <a:xfrm>
            <a:off x="2079671" y="3498783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9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F7C54E4E-FC44-406F-98A5-38977E31F7B9}"/>
              </a:ext>
            </a:extLst>
          </p:cNvPr>
          <p:cNvSpPr/>
          <p:nvPr/>
        </p:nvSpPr>
        <p:spPr>
          <a:xfrm>
            <a:off x="1141103" y="5219821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8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9591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01510" y="768586"/>
          <a:ext cx="2258189" cy="46529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4801E1C3-DE77-4451-B25B-5A67723F2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404" y="768586"/>
            <a:ext cx="7352903" cy="5453071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AF5D9B-D8C8-4FB7-8600-6831EF817BFC}"/>
              </a:ext>
            </a:extLst>
          </p:cNvPr>
          <p:cNvSpPr/>
          <p:nvPr/>
        </p:nvSpPr>
        <p:spPr>
          <a:xfrm flipV="1">
            <a:off x="1415010" y="1859898"/>
            <a:ext cx="7636711" cy="460789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77DEAE2-368F-4E7E-AF99-03B1B1A0FE92}"/>
              </a:ext>
            </a:extLst>
          </p:cNvPr>
          <p:cNvSpPr/>
          <p:nvPr/>
        </p:nvSpPr>
        <p:spPr>
          <a:xfrm>
            <a:off x="1141887" y="1756618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DB35B1-DAF2-4A35-A777-734835CA0988}"/>
              </a:ext>
            </a:extLst>
          </p:cNvPr>
          <p:cNvSpPr txBox="1"/>
          <p:nvPr/>
        </p:nvSpPr>
        <p:spPr>
          <a:xfrm>
            <a:off x="9051721" y="1844252"/>
            <a:ext cx="38193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크롬 기준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마우스 휠 </a:t>
            </a:r>
            <a:r>
              <a:rPr lang="en-US" altLang="ko-KR" sz="1400" b="1" dirty="0"/>
              <a:t>– </a:t>
            </a:r>
            <a:r>
              <a:rPr lang="ko-KR" altLang="en-US" sz="1400" b="1" dirty="0"/>
              <a:t>스크롤링 시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ko-KR" altLang="en-US" sz="1400" b="1" dirty="0"/>
              <a:t>처음 부분에서 끊어지는 경향이 있음</a:t>
            </a:r>
            <a:endParaRPr lang="en-US" altLang="ko-KR" sz="1400" b="1" dirty="0"/>
          </a:p>
        </p:txBody>
      </p:sp>
    </p:spTree>
    <p:extLst>
      <p:ext uri="{BB962C8B-B14F-4D97-AF65-F5344CB8AC3E}">
        <p14:creationId xmlns:p14="http://schemas.microsoft.com/office/powerpoint/2010/main" val="11647862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 </a:t>
            </a:r>
            <a:r>
              <a:rPr lang="en-US" altLang="ko-KR" dirty="0"/>
              <a:t>5.10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801510" y="768586"/>
          <a:ext cx="2258189" cy="465297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u="non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7800C322-4FA4-418C-90AF-645BB49F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50" y="957708"/>
            <a:ext cx="5268410" cy="536376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AF5D9B-D8C8-4FB7-8600-6831EF817BFC}"/>
              </a:ext>
            </a:extLst>
          </p:cNvPr>
          <p:cNvSpPr/>
          <p:nvPr/>
        </p:nvSpPr>
        <p:spPr>
          <a:xfrm flipV="1">
            <a:off x="620785" y="1428958"/>
            <a:ext cx="1041219" cy="447133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77DEAE2-368F-4E7E-AF99-03B1B1A0FE92}"/>
              </a:ext>
            </a:extLst>
          </p:cNvPr>
          <p:cNvSpPr/>
          <p:nvPr/>
        </p:nvSpPr>
        <p:spPr>
          <a:xfrm>
            <a:off x="472526" y="1334397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7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DB35B1-DAF2-4A35-A777-734835CA0988}"/>
              </a:ext>
            </a:extLst>
          </p:cNvPr>
          <p:cNvSpPr txBox="1"/>
          <p:nvPr/>
        </p:nvSpPr>
        <p:spPr>
          <a:xfrm>
            <a:off x="39409" y="1994769"/>
            <a:ext cx="22039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(</a:t>
            </a:r>
            <a:r>
              <a:rPr lang="ko-KR" altLang="en-US" sz="1050" b="1" dirty="0"/>
              <a:t>유료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추천종목명</a:t>
            </a:r>
            <a:r>
              <a:rPr lang="en-US" altLang="ko-KR" sz="1050" b="1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19B5C-15C0-43EF-A45A-12243398DF93}"/>
              </a:ext>
            </a:extLst>
          </p:cNvPr>
          <p:cNvSpPr txBox="1"/>
          <p:nvPr/>
        </p:nvSpPr>
        <p:spPr>
          <a:xfrm>
            <a:off x="39409" y="2768329"/>
            <a:ext cx="22039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(</a:t>
            </a:r>
            <a:r>
              <a:rPr lang="ko-KR" altLang="en-US" sz="1050" b="1" dirty="0"/>
              <a:t>유료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추천종목명</a:t>
            </a:r>
            <a:r>
              <a:rPr lang="en-US" altLang="ko-KR" sz="1050" b="1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8C3C3F-42E9-44B3-85FC-262ADDBC953C}"/>
              </a:ext>
            </a:extLst>
          </p:cNvPr>
          <p:cNvSpPr txBox="1"/>
          <p:nvPr/>
        </p:nvSpPr>
        <p:spPr>
          <a:xfrm>
            <a:off x="39409" y="3577509"/>
            <a:ext cx="22039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(</a:t>
            </a:r>
            <a:r>
              <a:rPr lang="ko-KR" altLang="en-US" sz="1050" b="1" dirty="0"/>
              <a:t>유료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추천종목명</a:t>
            </a:r>
            <a:r>
              <a:rPr lang="en-US" altLang="ko-KR" sz="1050" b="1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2CDB7E-3880-4B1A-875F-42A75F6A489B}"/>
              </a:ext>
            </a:extLst>
          </p:cNvPr>
          <p:cNvSpPr txBox="1"/>
          <p:nvPr/>
        </p:nvSpPr>
        <p:spPr>
          <a:xfrm>
            <a:off x="60462" y="4428262"/>
            <a:ext cx="22039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(</a:t>
            </a:r>
            <a:r>
              <a:rPr lang="ko-KR" altLang="en-US" sz="1050" b="1" dirty="0"/>
              <a:t>유료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추천종목명</a:t>
            </a:r>
            <a:r>
              <a:rPr lang="en-US" altLang="ko-KR" sz="1050" b="1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A72D07-545D-4B8F-9EFA-06F81799BE94}"/>
              </a:ext>
            </a:extLst>
          </p:cNvPr>
          <p:cNvSpPr txBox="1"/>
          <p:nvPr/>
        </p:nvSpPr>
        <p:spPr>
          <a:xfrm>
            <a:off x="60462" y="5167119"/>
            <a:ext cx="22039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(</a:t>
            </a:r>
            <a:r>
              <a:rPr lang="ko-KR" altLang="en-US" sz="1050" b="1" dirty="0"/>
              <a:t>유료</a:t>
            </a:r>
            <a:endParaRPr lang="en-US" altLang="ko-KR" sz="1050" b="1" dirty="0"/>
          </a:p>
          <a:p>
            <a:pPr algn="ctr"/>
            <a:r>
              <a:rPr lang="ko-KR" altLang="en-US" sz="1050" b="1" dirty="0"/>
              <a:t>추천종목명</a:t>
            </a:r>
            <a:r>
              <a:rPr lang="en-US" altLang="ko-KR" sz="1050" b="1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97BC5E-A6E2-4C49-9A00-2C93B17CB63E}"/>
              </a:ext>
            </a:extLst>
          </p:cNvPr>
          <p:cNvSpPr txBox="1"/>
          <p:nvPr/>
        </p:nvSpPr>
        <p:spPr>
          <a:xfrm>
            <a:off x="6740370" y="2491329"/>
            <a:ext cx="22039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추천종목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유료추천종목</a:t>
            </a:r>
            <a:endParaRPr lang="en-US" altLang="ko-KR" sz="1200" b="1" dirty="0"/>
          </a:p>
          <a:p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종료된 항목에 한해서만</a:t>
            </a:r>
            <a:endParaRPr lang="en-US" altLang="ko-KR" sz="1200" b="1" dirty="0"/>
          </a:p>
          <a:p>
            <a:r>
              <a:rPr lang="ko-KR" altLang="en-US" sz="1200" b="1" dirty="0"/>
              <a:t>추천 </a:t>
            </a:r>
            <a:r>
              <a:rPr lang="ko-KR" altLang="en-US" sz="1200" b="1" dirty="0" err="1"/>
              <a:t>종목명</a:t>
            </a:r>
            <a:r>
              <a:rPr lang="ko-KR" altLang="en-US" sz="1200" b="1" dirty="0"/>
              <a:t> 표시</a:t>
            </a:r>
            <a:endParaRPr lang="en-US" altLang="ko-KR" sz="1200" b="1" dirty="0"/>
          </a:p>
          <a:p>
            <a:endParaRPr lang="en-US" altLang="ko-KR" sz="1200" b="1" dirty="0"/>
          </a:p>
          <a:p>
            <a:r>
              <a:rPr lang="ko-KR" altLang="en-US" sz="1200" b="1" dirty="0"/>
              <a:t>버그</a:t>
            </a:r>
            <a:r>
              <a:rPr lang="en-US" altLang="ko-KR" sz="1200" b="1" dirty="0"/>
              <a:t>X </a:t>
            </a:r>
            <a:r>
              <a:rPr lang="ko-KR" altLang="en-US" sz="1200" b="1" dirty="0"/>
              <a:t>개선사항</a:t>
            </a:r>
            <a:endParaRPr lang="en-US" altLang="ko-KR" sz="1200" b="1" dirty="0"/>
          </a:p>
        </p:txBody>
      </p:sp>
    </p:spTree>
    <p:extLst>
      <p:ext uri="{BB962C8B-B14F-4D97-AF65-F5344CB8AC3E}">
        <p14:creationId xmlns:p14="http://schemas.microsoft.com/office/powerpoint/2010/main" val="42058677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0173C16-06C3-4959-8E87-187E6E7381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1C7DC5-D3BC-46FC-ADCA-376ABD8187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BA81FD-0E79-4F24-B7A9-F6E8F221F4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23B144-F59F-4B75-A329-50600A7A2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84F5FC8-1838-45BD-A71D-202A7E7F8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4" y="1133638"/>
            <a:ext cx="9404059" cy="4590724"/>
          </a:xfrm>
          <a:prstGeom prst="rect">
            <a:avLst/>
          </a:prstGeom>
        </p:spPr>
      </p:pic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D138EC85-0B44-4C8E-A2EE-2F5ECE9B3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744615"/>
              </p:ext>
            </p:extLst>
          </p:nvPr>
        </p:nvGraphicFramePr>
        <p:xfrm>
          <a:off x="9801510" y="768586"/>
          <a:ext cx="2258189" cy="5497896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19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변경</a:t>
                      </a: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ADMIN &gt; 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게시판 관리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어느 게시판이 어디에 있는지 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서칭하기가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어렵고 상단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‘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드롭박스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’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에서 선택해서 진입했음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변경안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모든 게시판을 다 밖으로 빼놓았음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+ 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이번 개선사항을 진행하면서 수정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의도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드롭박스를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통해 게시판 진입을 하지 않기 위함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투자정보관리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[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게시판관리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– [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공개정보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에 있던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TODAY,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투자정보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주식공부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핵심정보 의 </a:t>
                      </a:r>
                      <a:r>
                        <a:rPr lang="ko-KR" altLang="en-US" sz="800" b="0" u="sng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게시판 및 카테고리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를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변경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게시판형태로 분리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&gt; [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투자정보관리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항목에 분류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6969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2.</a:t>
                      </a:r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커뮤니티관리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게시판관리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– [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공개정보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에 있던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이벤트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변경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이벤트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+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새로 생긴 게시판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이거어때요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], [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손절해요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&gt;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커뮤니티관리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항목에 분류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519906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A71394-C67C-40E5-AD11-E7D963D4066D}"/>
              </a:ext>
            </a:extLst>
          </p:cNvPr>
          <p:cNvSpPr/>
          <p:nvPr/>
        </p:nvSpPr>
        <p:spPr>
          <a:xfrm>
            <a:off x="1442906" y="1133638"/>
            <a:ext cx="8170877" cy="4590724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2ADF1A0-DADE-4990-96DF-E147D11AA022}"/>
              </a:ext>
            </a:extLst>
          </p:cNvPr>
          <p:cNvSpPr/>
          <p:nvPr/>
        </p:nvSpPr>
        <p:spPr>
          <a:xfrm>
            <a:off x="209725" y="1133638"/>
            <a:ext cx="1233182" cy="1408226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7BFF79-9856-432D-9541-70E6E27A1436}"/>
              </a:ext>
            </a:extLst>
          </p:cNvPr>
          <p:cNvSpPr/>
          <p:nvPr/>
        </p:nvSpPr>
        <p:spPr>
          <a:xfrm>
            <a:off x="195742" y="2466363"/>
            <a:ext cx="1356221" cy="240764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E3EE5472-9E06-439D-A0C6-3F74CFC32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155175"/>
              </p:ext>
            </p:extLst>
          </p:nvPr>
        </p:nvGraphicFramePr>
        <p:xfrm>
          <a:off x="2220883" y="1483780"/>
          <a:ext cx="1128524" cy="35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algn="l" defTabSz="1133856" rtl="0" eaLnBrk="1" latinLnBrk="1" hangingPunct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메인으로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1133856" rtl="0" eaLnBrk="1" latinLnBrk="1" hangingPunct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회원관리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캠페인관리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매출관리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투자정보관리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종목추천관리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데일리 실전매매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1133856" rtl="0" eaLnBrk="1" latinLnBrk="1" hangingPunct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고객센터관리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통계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사이트 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3" name="1/2 액자 52">
            <a:extLst>
              <a:ext uri="{FF2B5EF4-FFF2-40B4-BE49-F238E27FC236}">
                <a16:creationId xmlns:a16="http://schemas.microsoft.com/office/drawing/2014/main" id="{BF96C88F-E6A4-4A2E-B630-953733E85B00}"/>
              </a:ext>
            </a:extLst>
          </p:cNvPr>
          <p:cNvSpPr/>
          <p:nvPr/>
        </p:nvSpPr>
        <p:spPr>
          <a:xfrm rot="13500000">
            <a:off x="3133331" y="1899821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1/2 액자 53">
            <a:extLst>
              <a:ext uri="{FF2B5EF4-FFF2-40B4-BE49-F238E27FC236}">
                <a16:creationId xmlns:a16="http://schemas.microsoft.com/office/drawing/2014/main" id="{2077791D-9E5C-4CA8-A3F4-15CF8B2B1EC9}"/>
              </a:ext>
            </a:extLst>
          </p:cNvPr>
          <p:cNvSpPr/>
          <p:nvPr/>
        </p:nvSpPr>
        <p:spPr>
          <a:xfrm rot="13500000">
            <a:off x="3133331" y="2225526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1/2 액자 54">
            <a:extLst>
              <a:ext uri="{FF2B5EF4-FFF2-40B4-BE49-F238E27FC236}">
                <a16:creationId xmlns:a16="http://schemas.microsoft.com/office/drawing/2014/main" id="{ECE282BC-AB48-4A18-9146-CD1FEE02FF27}"/>
              </a:ext>
            </a:extLst>
          </p:cNvPr>
          <p:cNvSpPr/>
          <p:nvPr/>
        </p:nvSpPr>
        <p:spPr>
          <a:xfrm rot="13500000">
            <a:off x="3133331" y="2551231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1/2 액자 55">
            <a:extLst>
              <a:ext uri="{FF2B5EF4-FFF2-40B4-BE49-F238E27FC236}">
                <a16:creationId xmlns:a16="http://schemas.microsoft.com/office/drawing/2014/main" id="{21F24DE1-EFD0-4B79-861F-0F61195EE3AD}"/>
              </a:ext>
            </a:extLst>
          </p:cNvPr>
          <p:cNvSpPr/>
          <p:nvPr/>
        </p:nvSpPr>
        <p:spPr>
          <a:xfrm rot="13500000">
            <a:off x="3133331" y="2876936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1/2 액자 56">
            <a:extLst>
              <a:ext uri="{FF2B5EF4-FFF2-40B4-BE49-F238E27FC236}">
                <a16:creationId xmlns:a16="http://schemas.microsoft.com/office/drawing/2014/main" id="{40183248-F72A-456C-8CD7-B7CDD03A9E27}"/>
              </a:ext>
            </a:extLst>
          </p:cNvPr>
          <p:cNvSpPr/>
          <p:nvPr/>
        </p:nvSpPr>
        <p:spPr>
          <a:xfrm rot="13500000">
            <a:off x="3133331" y="3202641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1/2 액자 57">
            <a:extLst>
              <a:ext uri="{FF2B5EF4-FFF2-40B4-BE49-F238E27FC236}">
                <a16:creationId xmlns:a16="http://schemas.microsoft.com/office/drawing/2014/main" id="{18ADADB4-CDAE-4CD3-BBA5-9C471E5D34A2}"/>
              </a:ext>
            </a:extLst>
          </p:cNvPr>
          <p:cNvSpPr/>
          <p:nvPr/>
        </p:nvSpPr>
        <p:spPr>
          <a:xfrm rot="13500000">
            <a:off x="3133331" y="3528346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1/2 액자 58">
            <a:extLst>
              <a:ext uri="{FF2B5EF4-FFF2-40B4-BE49-F238E27FC236}">
                <a16:creationId xmlns:a16="http://schemas.microsoft.com/office/drawing/2014/main" id="{AEF0B136-74C9-4EB9-891C-BC00B0100539}"/>
              </a:ext>
            </a:extLst>
          </p:cNvPr>
          <p:cNvSpPr/>
          <p:nvPr/>
        </p:nvSpPr>
        <p:spPr>
          <a:xfrm rot="13500000">
            <a:off x="3133332" y="4179755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1/2 액자 59">
            <a:extLst>
              <a:ext uri="{FF2B5EF4-FFF2-40B4-BE49-F238E27FC236}">
                <a16:creationId xmlns:a16="http://schemas.microsoft.com/office/drawing/2014/main" id="{FBA112E2-FD0A-403E-BA2C-C617074BAF0E}"/>
              </a:ext>
            </a:extLst>
          </p:cNvPr>
          <p:cNvSpPr/>
          <p:nvPr/>
        </p:nvSpPr>
        <p:spPr>
          <a:xfrm rot="13500000">
            <a:off x="3133331" y="4488683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1/2 액자 60">
            <a:extLst>
              <a:ext uri="{FF2B5EF4-FFF2-40B4-BE49-F238E27FC236}">
                <a16:creationId xmlns:a16="http://schemas.microsoft.com/office/drawing/2014/main" id="{E8F9B217-2F45-44E8-977C-2F1406694A1C}"/>
              </a:ext>
            </a:extLst>
          </p:cNvPr>
          <p:cNvSpPr/>
          <p:nvPr/>
        </p:nvSpPr>
        <p:spPr>
          <a:xfrm rot="13500000">
            <a:off x="3133331" y="4814387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DD694D0-F515-44E6-9862-D21E50F21F55}"/>
              </a:ext>
            </a:extLst>
          </p:cNvPr>
          <p:cNvSpPr/>
          <p:nvPr/>
        </p:nvSpPr>
        <p:spPr>
          <a:xfrm>
            <a:off x="2171708" y="2792950"/>
            <a:ext cx="1211255" cy="161085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67788B72-6A9F-40D1-B788-19CC182D65C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84183" y="3265780"/>
            <a:ext cx="836700" cy="79690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1B24949-00DB-47E9-883F-35512F48E0C1}"/>
              </a:ext>
            </a:extLst>
          </p:cNvPr>
          <p:cNvSpPr/>
          <p:nvPr/>
        </p:nvSpPr>
        <p:spPr>
          <a:xfrm>
            <a:off x="289420" y="3929280"/>
            <a:ext cx="1094763" cy="26680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32954C6-721A-4916-AAFE-60D15475EBA7}"/>
              </a:ext>
            </a:extLst>
          </p:cNvPr>
          <p:cNvSpPr/>
          <p:nvPr/>
        </p:nvSpPr>
        <p:spPr>
          <a:xfrm>
            <a:off x="4370288" y="1133638"/>
            <a:ext cx="1434518" cy="326298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/>
              <a:t>투자정보관리</a:t>
            </a:r>
          </a:p>
        </p:txBody>
      </p:sp>
      <p:sp>
        <p:nvSpPr>
          <p:cNvPr id="69" name="Chevron Down">
            <a:extLst>
              <a:ext uri="{FF2B5EF4-FFF2-40B4-BE49-F238E27FC236}">
                <a16:creationId xmlns:a16="http://schemas.microsoft.com/office/drawing/2014/main" id="{98DBA960-E18E-4138-836A-0D69005F737D}"/>
              </a:ext>
            </a:extLst>
          </p:cNvPr>
          <p:cNvSpPr>
            <a:spLocks noChangeAspect="1"/>
          </p:cNvSpPr>
          <p:nvPr/>
        </p:nvSpPr>
        <p:spPr bwMode="auto">
          <a:xfrm>
            <a:off x="5530344" y="1241507"/>
            <a:ext cx="209018" cy="114845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34668BD-E89A-48A9-A3D4-B58D1628D521}"/>
              </a:ext>
            </a:extLst>
          </p:cNvPr>
          <p:cNvSpPr/>
          <p:nvPr/>
        </p:nvSpPr>
        <p:spPr>
          <a:xfrm>
            <a:off x="4370288" y="1459934"/>
            <a:ext cx="1434518" cy="1055409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900" dirty="0"/>
              <a:t>TODAY</a:t>
            </a:r>
          </a:p>
          <a:p>
            <a:r>
              <a:rPr lang="ko-KR" altLang="en-US" sz="900" dirty="0"/>
              <a:t>데일리</a:t>
            </a:r>
            <a:r>
              <a:rPr lang="en-US" altLang="ko-KR" sz="900" dirty="0"/>
              <a:t> Check</a:t>
            </a:r>
          </a:p>
          <a:p>
            <a:r>
              <a:rPr lang="ko-KR" altLang="en-US" sz="900" dirty="0"/>
              <a:t>이슈분석</a:t>
            </a:r>
            <a:endParaRPr lang="en-US" altLang="ko-KR" sz="900" dirty="0"/>
          </a:p>
          <a:p>
            <a:r>
              <a:rPr lang="ko-KR" altLang="en-US" sz="900" dirty="0"/>
              <a:t>시황분석</a:t>
            </a:r>
            <a:endParaRPr lang="en-US" altLang="ko-KR" sz="900" dirty="0"/>
          </a:p>
          <a:p>
            <a:r>
              <a:rPr lang="ko-KR" altLang="en-US" sz="900" dirty="0"/>
              <a:t>종목분석</a:t>
            </a:r>
            <a:endParaRPr lang="en-US" altLang="ko-KR" sz="900" dirty="0"/>
          </a:p>
          <a:p>
            <a:r>
              <a:rPr lang="ko-KR" altLang="en-US" sz="900" dirty="0"/>
              <a:t>주식공부</a:t>
            </a:r>
            <a:endParaRPr lang="en-US" altLang="ko-KR" sz="900" dirty="0"/>
          </a:p>
          <a:p>
            <a:r>
              <a:rPr lang="ko-KR" altLang="en-US" sz="900" dirty="0"/>
              <a:t>핵심정보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45AD122-54FF-4BB2-8AE7-1AF62803762C}"/>
              </a:ext>
            </a:extLst>
          </p:cNvPr>
          <p:cNvSpPr/>
          <p:nvPr/>
        </p:nvSpPr>
        <p:spPr>
          <a:xfrm>
            <a:off x="4370288" y="3927098"/>
            <a:ext cx="1434518" cy="326298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/>
              <a:t>종목추천관리</a:t>
            </a:r>
          </a:p>
        </p:txBody>
      </p:sp>
      <p:sp>
        <p:nvSpPr>
          <p:cNvPr id="72" name="Chevron Down">
            <a:extLst>
              <a:ext uri="{FF2B5EF4-FFF2-40B4-BE49-F238E27FC236}">
                <a16:creationId xmlns:a16="http://schemas.microsoft.com/office/drawing/2014/main" id="{829B72EC-4505-4516-9858-6EAC09A35C70}"/>
              </a:ext>
            </a:extLst>
          </p:cNvPr>
          <p:cNvSpPr>
            <a:spLocks noChangeAspect="1"/>
          </p:cNvSpPr>
          <p:nvPr/>
        </p:nvSpPr>
        <p:spPr bwMode="auto">
          <a:xfrm>
            <a:off x="5530344" y="4034967"/>
            <a:ext cx="209018" cy="114845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D361C5C-F7A5-49B1-B33C-6FA343B8F22D}"/>
              </a:ext>
            </a:extLst>
          </p:cNvPr>
          <p:cNvSpPr/>
          <p:nvPr/>
        </p:nvSpPr>
        <p:spPr>
          <a:xfrm>
            <a:off x="4370288" y="4253395"/>
            <a:ext cx="1434518" cy="791668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/>
              <a:t>무료 추천종목</a:t>
            </a:r>
            <a:endParaRPr lang="en-US" altLang="ko-KR" sz="900" dirty="0"/>
          </a:p>
          <a:p>
            <a:r>
              <a:rPr lang="ko-KR" altLang="en-US" sz="900" dirty="0"/>
              <a:t>유료 </a:t>
            </a:r>
            <a:r>
              <a:rPr lang="ko-KR" altLang="en-US" sz="900" dirty="0" err="1"/>
              <a:t>이슈별</a:t>
            </a:r>
            <a:r>
              <a:rPr lang="ko-KR" altLang="en-US" sz="900" dirty="0"/>
              <a:t> 종목</a:t>
            </a:r>
            <a:endParaRPr lang="en-US" altLang="ko-KR" sz="900" dirty="0"/>
          </a:p>
          <a:p>
            <a:r>
              <a:rPr lang="ko-KR" altLang="en-US" sz="900" dirty="0"/>
              <a:t>유료 </a:t>
            </a:r>
            <a:r>
              <a:rPr lang="ko-KR" altLang="en-US" sz="900" dirty="0" err="1"/>
              <a:t>뉴스별</a:t>
            </a:r>
            <a:r>
              <a:rPr lang="ko-KR" altLang="en-US" sz="900" dirty="0"/>
              <a:t> 종목</a:t>
            </a:r>
            <a:endParaRPr lang="en-US" altLang="ko-KR" sz="900" dirty="0"/>
          </a:p>
          <a:p>
            <a:r>
              <a:rPr lang="ko-KR" altLang="en-US" sz="900" dirty="0"/>
              <a:t>유료 </a:t>
            </a:r>
            <a:r>
              <a:rPr lang="ko-KR" altLang="en-US" sz="900" dirty="0" err="1"/>
              <a:t>테마별</a:t>
            </a:r>
            <a:r>
              <a:rPr lang="ko-KR" altLang="en-US" sz="900" dirty="0"/>
              <a:t> 종목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CDA9BC-BB3C-4412-96B9-944F1C16BAB1}"/>
              </a:ext>
            </a:extLst>
          </p:cNvPr>
          <p:cNvSpPr/>
          <p:nvPr/>
        </p:nvSpPr>
        <p:spPr>
          <a:xfrm>
            <a:off x="4370288" y="2633808"/>
            <a:ext cx="1434518" cy="326298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/>
              <a:t>커뮤니티관리</a:t>
            </a:r>
          </a:p>
        </p:txBody>
      </p:sp>
      <p:sp>
        <p:nvSpPr>
          <p:cNvPr id="75" name="Chevron Down">
            <a:extLst>
              <a:ext uri="{FF2B5EF4-FFF2-40B4-BE49-F238E27FC236}">
                <a16:creationId xmlns:a16="http://schemas.microsoft.com/office/drawing/2014/main" id="{492E9B98-DFC3-4090-904F-5008F21A157A}"/>
              </a:ext>
            </a:extLst>
          </p:cNvPr>
          <p:cNvSpPr>
            <a:spLocks noChangeAspect="1"/>
          </p:cNvSpPr>
          <p:nvPr/>
        </p:nvSpPr>
        <p:spPr bwMode="auto">
          <a:xfrm>
            <a:off x="5530344" y="2741677"/>
            <a:ext cx="209018" cy="114845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FE4604-325D-40A8-8A25-AF03F4AD5D5A}"/>
              </a:ext>
            </a:extLst>
          </p:cNvPr>
          <p:cNvSpPr/>
          <p:nvPr/>
        </p:nvSpPr>
        <p:spPr>
          <a:xfrm>
            <a:off x="4370288" y="2960104"/>
            <a:ext cx="1434518" cy="88574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 err="1"/>
              <a:t>이거어때요</a:t>
            </a:r>
            <a:endParaRPr lang="en-US" altLang="ko-KR" sz="900" dirty="0"/>
          </a:p>
          <a:p>
            <a:r>
              <a:rPr lang="ko-KR" altLang="en-US" sz="900" dirty="0" err="1"/>
              <a:t>손절해요</a:t>
            </a:r>
            <a:endParaRPr lang="en-US" altLang="ko-KR" sz="900" dirty="0"/>
          </a:p>
          <a:p>
            <a:r>
              <a:rPr lang="ko-KR" altLang="en-US" sz="900" dirty="0"/>
              <a:t>노다지 질문</a:t>
            </a:r>
            <a:endParaRPr lang="en-US" altLang="ko-KR" sz="900" dirty="0"/>
          </a:p>
          <a:p>
            <a:r>
              <a:rPr lang="ko-KR" altLang="en-US" sz="900" dirty="0"/>
              <a:t>노다지 건의</a:t>
            </a:r>
            <a:endParaRPr lang="en-US" altLang="ko-KR" sz="900" dirty="0"/>
          </a:p>
          <a:p>
            <a:r>
              <a:rPr lang="ko-KR" altLang="en-US" sz="900" dirty="0"/>
              <a:t>이벤트</a:t>
            </a:r>
            <a:endParaRPr lang="en-US" altLang="ko-KR" sz="900" dirty="0"/>
          </a:p>
          <a:p>
            <a:r>
              <a:rPr lang="ko-KR" altLang="en-US" sz="900" dirty="0"/>
              <a:t>공지사항</a:t>
            </a:r>
            <a:endParaRPr lang="en-US" altLang="ko-KR" sz="900" dirty="0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7A0DAAB-F260-40C0-809D-19B657E9C285}"/>
              </a:ext>
            </a:extLst>
          </p:cNvPr>
          <p:cNvSpPr/>
          <p:nvPr/>
        </p:nvSpPr>
        <p:spPr>
          <a:xfrm>
            <a:off x="4168901" y="1090104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470C3274-D1FF-4D8A-B882-C6056B060205}"/>
              </a:ext>
            </a:extLst>
          </p:cNvPr>
          <p:cNvSpPr/>
          <p:nvPr/>
        </p:nvSpPr>
        <p:spPr>
          <a:xfrm>
            <a:off x="4168901" y="2561341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694E4A54-F097-4407-BE24-9485DA8EB75A}"/>
              </a:ext>
            </a:extLst>
          </p:cNvPr>
          <p:cNvSpPr/>
          <p:nvPr/>
        </p:nvSpPr>
        <p:spPr>
          <a:xfrm>
            <a:off x="4174920" y="3845845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D5438FD3-9F5F-4907-BC53-D00D27A443EE}"/>
              </a:ext>
            </a:extLst>
          </p:cNvPr>
          <p:cNvCxnSpPr>
            <a:cxnSpLocks/>
          </p:cNvCxnSpPr>
          <p:nvPr/>
        </p:nvCxnSpPr>
        <p:spPr>
          <a:xfrm flipV="1">
            <a:off x="3363389" y="3117764"/>
            <a:ext cx="883840" cy="20339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C623770-0BDC-41BE-9737-20CD8D1EEA10}"/>
              </a:ext>
            </a:extLst>
          </p:cNvPr>
          <p:cNvSpPr/>
          <p:nvPr/>
        </p:nvSpPr>
        <p:spPr>
          <a:xfrm>
            <a:off x="2062504" y="1342857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1">
                <a:solidFill>
                  <a:schemeClr val="bg1"/>
                </a:solidFill>
              </a:rPr>
              <a:t>변경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BF91F3-6C03-4F0B-8F9C-67F1797D2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7" t="4901"/>
          <a:stretch/>
        </p:blipFill>
        <p:spPr>
          <a:xfrm>
            <a:off x="10021765" y="2911578"/>
            <a:ext cx="1960511" cy="1209959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0D6E0A76-410E-435F-9DDE-4A552E0A6891}"/>
              </a:ext>
            </a:extLst>
          </p:cNvPr>
          <p:cNvSpPr/>
          <p:nvPr/>
        </p:nvSpPr>
        <p:spPr>
          <a:xfrm>
            <a:off x="4196895" y="1040855"/>
            <a:ext cx="1725732" cy="417709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A864D51-E849-4086-8148-3D37381733E7}"/>
              </a:ext>
            </a:extLst>
          </p:cNvPr>
          <p:cNvSpPr/>
          <p:nvPr/>
        </p:nvSpPr>
        <p:spPr>
          <a:xfrm>
            <a:off x="3979513" y="86906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1">
                <a:solidFill>
                  <a:schemeClr val="bg1"/>
                </a:solidFill>
              </a:rPr>
              <a:t>변경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8192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0173C16-06C3-4959-8E87-187E6E7381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1C7DC5-D3BC-46FC-ADCA-376ABD8187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BA81FD-0E79-4F24-B7A9-F6E8F221F4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23B144-F59F-4B75-A329-50600A7A2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84F5FC8-1838-45BD-A71D-202A7E7F8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4" y="1133638"/>
            <a:ext cx="9404059" cy="4590724"/>
          </a:xfrm>
          <a:prstGeom prst="rect">
            <a:avLst/>
          </a:prstGeom>
        </p:spPr>
      </p:pic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D138EC85-0B44-4C8E-A2EE-2F5ECE9B3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583468"/>
              </p:ext>
            </p:extLst>
          </p:nvPr>
        </p:nvGraphicFramePr>
        <p:xfrm>
          <a:off x="9801510" y="768586"/>
          <a:ext cx="2258189" cy="175120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199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3.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종목추천관리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게사판관리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– [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공개정보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의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추천종목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/ [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종목추천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및 카테고리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변경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추천종목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+ [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종목추천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을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&gt;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종목추천관리 게시판 항목으로 분류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6969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519906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A71394-C67C-40E5-AD11-E7D963D4066D}"/>
              </a:ext>
            </a:extLst>
          </p:cNvPr>
          <p:cNvSpPr/>
          <p:nvPr/>
        </p:nvSpPr>
        <p:spPr>
          <a:xfrm>
            <a:off x="1442906" y="1133638"/>
            <a:ext cx="8170877" cy="4590724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2ADF1A0-DADE-4990-96DF-E147D11AA022}"/>
              </a:ext>
            </a:extLst>
          </p:cNvPr>
          <p:cNvSpPr/>
          <p:nvPr/>
        </p:nvSpPr>
        <p:spPr>
          <a:xfrm>
            <a:off x="209725" y="1133638"/>
            <a:ext cx="1233182" cy="1408226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7BFF79-9856-432D-9541-70E6E27A1436}"/>
              </a:ext>
            </a:extLst>
          </p:cNvPr>
          <p:cNvSpPr/>
          <p:nvPr/>
        </p:nvSpPr>
        <p:spPr>
          <a:xfrm>
            <a:off x="195742" y="2466363"/>
            <a:ext cx="1356221" cy="240764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E3EE5472-9E06-439D-A0C6-3F74CFC3263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20883" y="1483780"/>
          <a:ext cx="1128524" cy="35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algn="l" defTabSz="1133856" rtl="0" eaLnBrk="1" latinLnBrk="1" hangingPunct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메인으로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1133856" rtl="0" eaLnBrk="1" latinLnBrk="1" hangingPunct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회원관리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캠페인관리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매출관리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투자정보관리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종목추천관리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데일리 실전매매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1133856" rtl="0" eaLnBrk="1" latinLnBrk="1" hangingPunct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고객센터관리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통계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사이트 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3" name="1/2 액자 52">
            <a:extLst>
              <a:ext uri="{FF2B5EF4-FFF2-40B4-BE49-F238E27FC236}">
                <a16:creationId xmlns:a16="http://schemas.microsoft.com/office/drawing/2014/main" id="{BF96C88F-E6A4-4A2E-B630-953733E85B00}"/>
              </a:ext>
            </a:extLst>
          </p:cNvPr>
          <p:cNvSpPr/>
          <p:nvPr/>
        </p:nvSpPr>
        <p:spPr>
          <a:xfrm rot="13500000">
            <a:off x="3133331" y="1899821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1/2 액자 53">
            <a:extLst>
              <a:ext uri="{FF2B5EF4-FFF2-40B4-BE49-F238E27FC236}">
                <a16:creationId xmlns:a16="http://schemas.microsoft.com/office/drawing/2014/main" id="{2077791D-9E5C-4CA8-A3F4-15CF8B2B1EC9}"/>
              </a:ext>
            </a:extLst>
          </p:cNvPr>
          <p:cNvSpPr/>
          <p:nvPr/>
        </p:nvSpPr>
        <p:spPr>
          <a:xfrm rot="13500000">
            <a:off x="3133331" y="2225526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1/2 액자 54">
            <a:extLst>
              <a:ext uri="{FF2B5EF4-FFF2-40B4-BE49-F238E27FC236}">
                <a16:creationId xmlns:a16="http://schemas.microsoft.com/office/drawing/2014/main" id="{ECE282BC-AB48-4A18-9146-CD1FEE02FF27}"/>
              </a:ext>
            </a:extLst>
          </p:cNvPr>
          <p:cNvSpPr/>
          <p:nvPr/>
        </p:nvSpPr>
        <p:spPr>
          <a:xfrm rot="13500000">
            <a:off x="3133331" y="2551231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1/2 액자 55">
            <a:extLst>
              <a:ext uri="{FF2B5EF4-FFF2-40B4-BE49-F238E27FC236}">
                <a16:creationId xmlns:a16="http://schemas.microsoft.com/office/drawing/2014/main" id="{21F24DE1-EFD0-4B79-861F-0F61195EE3AD}"/>
              </a:ext>
            </a:extLst>
          </p:cNvPr>
          <p:cNvSpPr/>
          <p:nvPr/>
        </p:nvSpPr>
        <p:spPr>
          <a:xfrm rot="13500000">
            <a:off x="3133331" y="2876936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1/2 액자 56">
            <a:extLst>
              <a:ext uri="{FF2B5EF4-FFF2-40B4-BE49-F238E27FC236}">
                <a16:creationId xmlns:a16="http://schemas.microsoft.com/office/drawing/2014/main" id="{40183248-F72A-456C-8CD7-B7CDD03A9E27}"/>
              </a:ext>
            </a:extLst>
          </p:cNvPr>
          <p:cNvSpPr/>
          <p:nvPr/>
        </p:nvSpPr>
        <p:spPr>
          <a:xfrm rot="13500000">
            <a:off x="3133331" y="3202641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1/2 액자 57">
            <a:extLst>
              <a:ext uri="{FF2B5EF4-FFF2-40B4-BE49-F238E27FC236}">
                <a16:creationId xmlns:a16="http://schemas.microsoft.com/office/drawing/2014/main" id="{18ADADB4-CDAE-4CD3-BBA5-9C471E5D34A2}"/>
              </a:ext>
            </a:extLst>
          </p:cNvPr>
          <p:cNvSpPr/>
          <p:nvPr/>
        </p:nvSpPr>
        <p:spPr>
          <a:xfrm rot="13500000">
            <a:off x="3133331" y="3528346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1/2 액자 58">
            <a:extLst>
              <a:ext uri="{FF2B5EF4-FFF2-40B4-BE49-F238E27FC236}">
                <a16:creationId xmlns:a16="http://schemas.microsoft.com/office/drawing/2014/main" id="{AEF0B136-74C9-4EB9-891C-BC00B0100539}"/>
              </a:ext>
            </a:extLst>
          </p:cNvPr>
          <p:cNvSpPr/>
          <p:nvPr/>
        </p:nvSpPr>
        <p:spPr>
          <a:xfrm rot="13500000">
            <a:off x="3133332" y="4179755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1/2 액자 59">
            <a:extLst>
              <a:ext uri="{FF2B5EF4-FFF2-40B4-BE49-F238E27FC236}">
                <a16:creationId xmlns:a16="http://schemas.microsoft.com/office/drawing/2014/main" id="{FBA112E2-FD0A-403E-BA2C-C617074BAF0E}"/>
              </a:ext>
            </a:extLst>
          </p:cNvPr>
          <p:cNvSpPr/>
          <p:nvPr/>
        </p:nvSpPr>
        <p:spPr>
          <a:xfrm rot="13500000">
            <a:off x="3133331" y="4488683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1/2 액자 60">
            <a:extLst>
              <a:ext uri="{FF2B5EF4-FFF2-40B4-BE49-F238E27FC236}">
                <a16:creationId xmlns:a16="http://schemas.microsoft.com/office/drawing/2014/main" id="{E8F9B217-2F45-44E8-977C-2F1406694A1C}"/>
              </a:ext>
            </a:extLst>
          </p:cNvPr>
          <p:cNvSpPr/>
          <p:nvPr/>
        </p:nvSpPr>
        <p:spPr>
          <a:xfrm rot="13500000">
            <a:off x="3133331" y="4814387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DD694D0-F515-44E6-9862-D21E50F21F55}"/>
              </a:ext>
            </a:extLst>
          </p:cNvPr>
          <p:cNvSpPr/>
          <p:nvPr/>
        </p:nvSpPr>
        <p:spPr>
          <a:xfrm>
            <a:off x="2171708" y="2792950"/>
            <a:ext cx="1211255" cy="161085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67788B72-6A9F-40D1-B788-19CC182D65C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84183" y="3265780"/>
            <a:ext cx="836700" cy="79690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1B24949-00DB-47E9-883F-35512F48E0C1}"/>
              </a:ext>
            </a:extLst>
          </p:cNvPr>
          <p:cNvSpPr/>
          <p:nvPr/>
        </p:nvSpPr>
        <p:spPr>
          <a:xfrm>
            <a:off x="289420" y="3929280"/>
            <a:ext cx="1094763" cy="26680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B32954C6-721A-4916-AAFE-60D15475EBA7}"/>
              </a:ext>
            </a:extLst>
          </p:cNvPr>
          <p:cNvSpPr/>
          <p:nvPr/>
        </p:nvSpPr>
        <p:spPr>
          <a:xfrm>
            <a:off x="4370288" y="1133638"/>
            <a:ext cx="1434518" cy="326298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/>
              <a:t>투자정보관리</a:t>
            </a:r>
          </a:p>
        </p:txBody>
      </p:sp>
      <p:sp>
        <p:nvSpPr>
          <p:cNvPr id="69" name="Chevron Down">
            <a:extLst>
              <a:ext uri="{FF2B5EF4-FFF2-40B4-BE49-F238E27FC236}">
                <a16:creationId xmlns:a16="http://schemas.microsoft.com/office/drawing/2014/main" id="{98DBA960-E18E-4138-836A-0D69005F737D}"/>
              </a:ext>
            </a:extLst>
          </p:cNvPr>
          <p:cNvSpPr>
            <a:spLocks noChangeAspect="1"/>
          </p:cNvSpPr>
          <p:nvPr/>
        </p:nvSpPr>
        <p:spPr bwMode="auto">
          <a:xfrm>
            <a:off x="5530344" y="1241507"/>
            <a:ext cx="209018" cy="114845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A34668BD-E89A-48A9-A3D4-B58D1628D521}"/>
              </a:ext>
            </a:extLst>
          </p:cNvPr>
          <p:cNvSpPr/>
          <p:nvPr/>
        </p:nvSpPr>
        <p:spPr>
          <a:xfrm>
            <a:off x="4370288" y="1459934"/>
            <a:ext cx="1434518" cy="1055409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900" dirty="0"/>
              <a:t>TODAY</a:t>
            </a:r>
          </a:p>
          <a:p>
            <a:r>
              <a:rPr lang="ko-KR" altLang="en-US" sz="900" dirty="0"/>
              <a:t>데일리</a:t>
            </a:r>
            <a:r>
              <a:rPr lang="en-US" altLang="ko-KR" sz="900" dirty="0"/>
              <a:t> Check</a:t>
            </a:r>
          </a:p>
          <a:p>
            <a:r>
              <a:rPr lang="ko-KR" altLang="en-US" sz="900" dirty="0"/>
              <a:t>이슈분석</a:t>
            </a:r>
            <a:endParaRPr lang="en-US" altLang="ko-KR" sz="900" dirty="0"/>
          </a:p>
          <a:p>
            <a:r>
              <a:rPr lang="ko-KR" altLang="en-US" sz="900" dirty="0"/>
              <a:t>시황분석</a:t>
            </a:r>
            <a:endParaRPr lang="en-US" altLang="ko-KR" sz="900" dirty="0"/>
          </a:p>
          <a:p>
            <a:r>
              <a:rPr lang="ko-KR" altLang="en-US" sz="900" dirty="0"/>
              <a:t>종목분석</a:t>
            </a:r>
            <a:endParaRPr lang="en-US" altLang="ko-KR" sz="900" dirty="0"/>
          </a:p>
          <a:p>
            <a:r>
              <a:rPr lang="ko-KR" altLang="en-US" sz="900" dirty="0"/>
              <a:t>주식공부</a:t>
            </a:r>
            <a:endParaRPr lang="en-US" altLang="ko-KR" sz="900" dirty="0"/>
          </a:p>
          <a:p>
            <a:r>
              <a:rPr lang="ko-KR" altLang="en-US" sz="900" dirty="0"/>
              <a:t>핵심정보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45AD122-54FF-4BB2-8AE7-1AF62803762C}"/>
              </a:ext>
            </a:extLst>
          </p:cNvPr>
          <p:cNvSpPr/>
          <p:nvPr/>
        </p:nvSpPr>
        <p:spPr>
          <a:xfrm>
            <a:off x="4370288" y="3927098"/>
            <a:ext cx="1434518" cy="326298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/>
              <a:t>종목추천관리</a:t>
            </a:r>
          </a:p>
        </p:txBody>
      </p:sp>
      <p:sp>
        <p:nvSpPr>
          <p:cNvPr id="72" name="Chevron Down">
            <a:extLst>
              <a:ext uri="{FF2B5EF4-FFF2-40B4-BE49-F238E27FC236}">
                <a16:creationId xmlns:a16="http://schemas.microsoft.com/office/drawing/2014/main" id="{829B72EC-4505-4516-9858-6EAC09A35C70}"/>
              </a:ext>
            </a:extLst>
          </p:cNvPr>
          <p:cNvSpPr>
            <a:spLocks noChangeAspect="1"/>
          </p:cNvSpPr>
          <p:nvPr/>
        </p:nvSpPr>
        <p:spPr bwMode="auto">
          <a:xfrm>
            <a:off x="5530344" y="4034967"/>
            <a:ext cx="209018" cy="114845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2D361C5C-F7A5-49B1-B33C-6FA343B8F22D}"/>
              </a:ext>
            </a:extLst>
          </p:cNvPr>
          <p:cNvSpPr/>
          <p:nvPr/>
        </p:nvSpPr>
        <p:spPr>
          <a:xfrm>
            <a:off x="4370288" y="4253395"/>
            <a:ext cx="1434518" cy="791668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/>
              <a:t>무료 추천종목</a:t>
            </a:r>
            <a:endParaRPr lang="en-US" altLang="ko-KR" sz="900" dirty="0"/>
          </a:p>
          <a:p>
            <a:r>
              <a:rPr lang="ko-KR" altLang="en-US" sz="900" dirty="0"/>
              <a:t>유료 </a:t>
            </a:r>
            <a:r>
              <a:rPr lang="ko-KR" altLang="en-US" sz="900" dirty="0" err="1"/>
              <a:t>이슈별</a:t>
            </a:r>
            <a:r>
              <a:rPr lang="ko-KR" altLang="en-US" sz="900" dirty="0"/>
              <a:t> 종목</a:t>
            </a:r>
            <a:endParaRPr lang="en-US" altLang="ko-KR" sz="900" dirty="0"/>
          </a:p>
          <a:p>
            <a:r>
              <a:rPr lang="ko-KR" altLang="en-US" sz="900" dirty="0"/>
              <a:t>유료 </a:t>
            </a:r>
            <a:r>
              <a:rPr lang="ko-KR" altLang="en-US" sz="900" dirty="0" err="1"/>
              <a:t>뉴스별</a:t>
            </a:r>
            <a:r>
              <a:rPr lang="ko-KR" altLang="en-US" sz="900" dirty="0"/>
              <a:t> 종목</a:t>
            </a:r>
            <a:endParaRPr lang="en-US" altLang="ko-KR" sz="900" dirty="0"/>
          </a:p>
          <a:p>
            <a:r>
              <a:rPr lang="ko-KR" altLang="en-US" sz="900" dirty="0"/>
              <a:t>유료 </a:t>
            </a:r>
            <a:r>
              <a:rPr lang="ko-KR" altLang="en-US" sz="900" dirty="0" err="1"/>
              <a:t>테마별</a:t>
            </a:r>
            <a:r>
              <a:rPr lang="ko-KR" altLang="en-US" sz="900" dirty="0"/>
              <a:t> 종목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1CDA9BC-BB3C-4412-96B9-944F1C16BAB1}"/>
              </a:ext>
            </a:extLst>
          </p:cNvPr>
          <p:cNvSpPr/>
          <p:nvPr/>
        </p:nvSpPr>
        <p:spPr>
          <a:xfrm>
            <a:off x="4370288" y="2633808"/>
            <a:ext cx="1434518" cy="326298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/>
              <a:t>커뮤니티관리</a:t>
            </a:r>
          </a:p>
        </p:txBody>
      </p:sp>
      <p:sp>
        <p:nvSpPr>
          <p:cNvPr id="75" name="Chevron Down">
            <a:extLst>
              <a:ext uri="{FF2B5EF4-FFF2-40B4-BE49-F238E27FC236}">
                <a16:creationId xmlns:a16="http://schemas.microsoft.com/office/drawing/2014/main" id="{492E9B98-DFC3-4090-904F-5008F21A157A}"/>
              </a:ext>
            </a:extLst>
          </p:cNvPr>
          <p:cNvSpPr>
            <a:spLocks noChangeAspect="1"/>
          </p:cNvSpPr>
          <p:nvPr/>
        </p:nvSpPr>
        <p:spPr bwMode="auto">
          <a:xfrm>
            <a:off x="5530344" y="2741677"/>
            <a:ext cx="209018" cy="114845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FEFE4604-325D-40A8-8A25-AF03F4AD5D5A}"/>
              </a:ext>
            </a:extLst>
          </p:cNvPr>
          <p:cNvSpPr/>
          <p:nvPr/>
        </p:nvSpPr>
        <p:spPr>
          <a:xfrm>
            <a:off x="4370288" y="2960104"/>
            <a:ext cx="1434518" cy="88574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 err="1"/>
              <a:t>이거어때요</a:t>
            </a:r>
            <a:endParaRPr lang="en-US" altLang="ko-KR" sz="900" dirty="0"/>
          </a:p>
          <a:p>
            <a:r>
              <a:rPr lang="ko-KR" altLang="en-US" sz="900" dirty="0" err="1"/>
              <a:t>손절해요</a:t>
            </a:r>
            <a:endParaRPr lang="en-US" altLang="ko-KR" sz="900" dirty="0"/>
          </a:p>
          <a:p>
            <a:r>
              <a:rPr lang="ko-KR" altLang="en-US" sz="900" dirty="0"/>
              <a:t>노다지 질문</a:t>
            </a:r>
            <a:endParaRPr lang="en-US" altLang="ko-KR" sz="900" dirty="0"/>
          </a:p>
          <a:p>
            <a:r>
              <a:rPr lang="ko-KR" altLang="en-US" sz="900" dirty="0"/>
              <a:t>노다지 건의</a:t>
            </a:r>
            <a:endParaRPr lang="en-US" altLang="ko-KR" sz="900" dirty="0"/>
          </a:p>
          <a:p>
            <a:r>
              <a:rPr lang="ko-KR" altLang="en-US" sz="900" dirty="0"/>
              <a:t>이벤트</a:t>
            </a:r>
            <a:endParaRPr lang="en-US" altLang="ko-KR" sz="900" dirty="0"/>
          </a:p>
          <a:p>
            <a:r>
              <a:rPr lang="ko-KR" altLang="en-US" sz="900" dirty="0"/>
              <a:t>공지사항</a:t>
            </a:r>
            <a:endParaRPr lang="en-US" altLang="ko-KR" sz="900" dirty="0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7A0DAAB-F260-40C0-809D-19B657E9C285}"/>
              </a:ext>
            </a:extLst>
          </p:cNvPr>
          <p:cNvSpPr/>
          <p:nvPr/>
        </p:nvSpPr>
        <p:spPr>
          <a:xfrm>
            <a:off x="4168901" y="1090104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470C3274-D1FF-4D8A-B882-C6056B060205}"/>
              </a:ext>
            </a:extLst>
          </p:cNvPr>
          <p:cNvSpPr/>
          <p:nvPr/>
        </p:nvSpPr>
        <p:spPr>
          <a:xfrm>
            <a:off x="4168901" y="2561341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694E4A54-F097-4407-BE24-9485DA8EB75A}"/>
              </a:ext>
            </a:extLst>
          </p:cNvPr>
          <p:cNvSpPr/>
          <p:nvPr/>
        </p:nvSpPr>
        <p:spPr>
          <a:xfrm>
            <a:off x="4174920" y="3845845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D5438FD3-9F5F-4907-BC53-D00D27A443EE}"/>
              </a:ext>
            </a:extLst>
          </p:cNvPr>
          <p:cNvCxnSpPr>
            <a:cxnSpLocks/>
          </p:cNvCxnSpPr>
          <p:nvPr/>
        </p:nvCxnSpPr>
        <p:spPr>
          <a:xfrm flipV="1">
            <a:off x="3363389" y="3117764"/>
            <a:ext cx="883840" cy="20339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300D3D-C7F4-48E1-828A-05B81F96E6E3}"/>
              </a:ext>
            </a:extLst>
          </p:cNvPr>
          <p:cNvSpPr/>
          <p:nvPr/>
        </p:nvSpPr>
        <p:spPr>
          <a:xfrm>
            <a:off x="4196895" y="1040855"/>
            <a:ext cx="1725732" cy="417709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C623770-0BDC-41BE-9737-20CD8D1EEA10}"/>
              </a:ext>
            </a:extLst>
          </p:cNvPr>
          <p:cNvSpPr/>
          <p:nvPr/>
        </p:nvSpPr>
        <p:spPr>
          <a:xfrm>
            <a:off x="2062504" y="1342857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1">
                <a:solidFill>
                  <a:schemeClr val="bg1"/>
                </a:solidFill>
              </a:rPr>
              <a:t>변경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A864D51-E849-4086-8148-3D37381733E7}"/>
              </a:ext>
            </a:extLst>
          </p:cNvPr>
          <p:cNvSpPr/>
          <p:nvPr/>
        </p:nvSpPr>
        <p:spPr>
          <a:xfrm>
            <a:off x="3979513" y="86906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800" b="1">
                <a:solidFill>
                  <a:schemeClr val="bg1"/>
                </a:solidFill>
              </a:rPr>
              <a:t>변경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621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0173C16-06C3-4959-8E87-187E6E7381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1C7DC5-D3BC-46FC-ADCA-376ABD8187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BA81FD-0E79-4F24-B7A9-F6E8F221F4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523B144-F59F-4B75-A329-50600A7A25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B84F5FC8-1838-45BD-A71D-202A7E7F8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24" y="1133638"/>
            <a:ext cx="9404059" cy="4590724"/>
          </a:xfrm>
          <a:prstGeom prst="rect">
            <a:avLst/>
          </a:prstGeom>
        </p:spPr>
      </p:pic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D138EC85-0B44-4C8E-A2EE-2F5ECE9B3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056109"/>
              </p:ext>
            </p:extLst>
          </p:nvPr>
        </p:nvGraphicFramePr>
        <p:xfrm>
          <a:off x="9801510" y="768586"/>
          <a:ext cx="2258189" cy="321424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사이트 관리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[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댓글관리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latinLnBrk="1"/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[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게시판관리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- [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공개정보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에 있던 댓글관리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변경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사이트 관리 항목으로 분류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--------------------------------------</a:t>
                      </a:r>
                    </a:p>
                    <a:p>
                      <a:pPr latinLnBrk="1"/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*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 분석 영상 관리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새로 추가된 메뉴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종목심층분석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의 관리자 페이지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 검색 후 나오는 페이지를 말함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Ø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Ø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Ø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6969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519906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67A71394-C67C-40E5-AD11-E7D963D4066D}"/>
              </a:ext>
            </a:extLst>
          </p:cNvPr>
          <p:cNvSpPr/>
          <p:nvPr/>
        </p:nvSpPr>
        <p:spPr>
          <a:xfrm>
            <a:off x="1442906" y="1133638"/>
            <a:ext cx="8170877" cy="4590724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2ADF1A0-DADE-4990-96DF-E147D11AA022}"/>
              </a:ext>
            </a:extLst>
          </p:cNvPr>
          <p:cNvSpPr/>
          <p:nvPr/>
        </p:nvSpPr>
        <p:spPr>
          <a:xfrm>
            <a:off x="209725" y="1133638"/>
            <a:ext cx="1233182" cy="1408226"/>
          </a:xfrm>
          <a:prstGeom prst="rect">
            <a:avLst/>
          </a:prstGeom>
          <a:solidFill>
            <a:schemeClr val="tx1">
              <a:alpha val="7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C7BFF79-9856-432D-9541-70E6E27A1436}"/>
              </a:ext>
            </a:extLst>
          </p:cNvPr>
          <p:cNvSpPr/>
          <p:nvPr/>
        </p:nvSpPr>
        <p:spPr>
          <a:xfrm>
            <a:off x="195742" y="2466363"/>
            <a:ext cx="1356221" cy="240764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E3EE5472-9E06-439D-A0C6-3F74CFC3263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20883" y="1483780"/>
          <a:ext cx="1128524" cy="35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8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algn="l" defTabSz="1133856" rtl="0" eaLnBrk="1" latinLnBrk="1" hangingPunct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메인으로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1133856" rtl="0" eaLnBrk="1" latinLnBrk="1" hangingPunct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회원관리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캠페인관리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매출관리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투자정보관리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커뮤니티관리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종목추천관리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데일리 실전매매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L="0" algn="l" defTabSz="1133856" rtl="0" eaLnBrk="1" latinLnBrk="1" hangingPunct="1"/>
                      <a:r>
                        <a:rPr lang="ko-KR" altLang="en-US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고객센터관리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통계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사이트 관리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53" name="1/2 액자 52">
            <a:extLst>
              <a:ext uri="{FF2B5EF4-FFF2-40B4-BE49-F238E27FC236}">
                <a16:creationId xmlns:a16="http://schemas.microsoft.com/office/drawing/2014/main" id="{BF96C88F-E6A4-4A2E-B630-953733E85B00}"/>
              </a:ext>
            </a:extLst>
          </p:cNvPr>
          <p:cNvSpPr/>
          <p:nvPr/>
        </p:nvSpPr>
        <p:spPr>
          <a:xfrm rot="13500000">
            <a:off x="3133331" y="1899821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4" name="1/2 액자 53">
            <a:extLst>
              <a:ext uri="{FF2B5EF4-FFF2-40B4-BE49-F238E27FC236}">
                <a16:creationId xmlns:a16="http://schemas.microsoft.com/office/drawing/2014/main" id="{2077791D-9E5C-4CA8-A3F4-15CF8B2B1EC9}"/>
              </a:ext>
            </a:extLst>
          </p:cNvPr>
          <p:cNvSpPr/>
          <p:nvPr/>
        </p:nvSpPr>
        <p:spPr>
          <a:xfrm rot="13500000">
            <a:off x="3133331" y="2225526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5" name="1/2 액자 54">
            <a:extLst>
              <a:ext uri="{FF2B5EF4-FFF2-40B4-BE49-F238E27FC236}">
                <a16:creationId xmlns:a16="http://schemas.microsoft.com/office/drawing/2014/main" id="{ECE282BC-AB48-4A18-9146-CD1FEE02FF27}"/>
              </a:ext>
            </a:extLst>
          </p:cNvPr>
          <p:cNvSpPr/>
          <p:nvPr/>
        </p:nvSpPr>
        <p:spPr>
          <a:xfrm rot="13500000">
            <a:off x="3133331" y="2551231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6" name="1/2 액자 55">
            <a:extLst>
              <a:ext uri="{FF2B5EF4-FFF2-40B4-BE49-F238E27FC236}">
                <a16:creationId xmlns:a16="http://schemas.microsoft.com/office/drawing/2014/main" id="{21F24DE1-EFD0-4B79-861F-0F61195EE3AD}"/>
              </a:ext>
            </a:extLst>
          </p:cNvPr>
          <p:cNvSpPr/>
          <p:nvPr/>
        </p:nvSpPr>
        <p:spPr>
          <a:xfrm rot="13500000">
            <a:off x="3133331" y="2876936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7" name="1/2 액자 56">
            <a:extLst>
              <a:ext uri="{FF2B5EF4-FFF2-40B4-BE49-F238E27FC236}">
                <a16:creationId xmlns:a16="http://schemas.microsoft.com/office/drawing/2014/main" id="{40183248-F72A-456C-8CD7-B7CDD03A9E27}"/>
              </a:ext>
            </a:extLst>
          </p:cNvPr>
          <p:cNvSpPr/>
          <p:nvPr/>
        </p:nvSpPr>
        <p:spPr>
          <a:xfrm rot="13500000">
            <a:off x="3133331" y="3202641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8" name="1/2 액자 57">
            <a:extLst>
              <a:ext uri="{FF2B5EF4-FFF2-40B4-BE49-F238E27FC236}">
                <a16:creationId xmlns:a16="http://schemas.microsoft.com/office/drawing/2014/main" id="{18ADADB4-CDAE-4CD3-BBA5-9C471E5D34A2}"/>
              </a:ext>
            </a:extLst>
          </p:cNvPr>
          <p:cNvSpPr/>
          <p:nvPr/>
        </p:nvSpPr>
        <p:spPr>
          <a:xfrm rot="13500000">
            <a:off x="3133331" y="3528346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59" name="1/2 액자 58">
            <a:extLst>
              <a:ext uri="{FF2B5EF4-FFF2-40B4-BE49-F238E27FC236}">
                <a16:creationId xmlns:a16="http://schemas.microsoft.com/office/drawing/2014/main" id="{AEF0B136-74C9-4EB9-891C-BC00B0100539}"/>
              </a:ext>
            </a:extLst>
          </p:cNvPr>
          <p:cNvSpPr/>
          <p:nvPr/>
        </p:nvSpPr>
        <p:spPr>
          <a:xfrm rot="13500000">
            <a:off x="3133332" y="4179755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1/2 액자 59">
            <a:extLst>
              <a:ext uri="{FF2B5EF4-FFF2-40B4-BE49-F238E27FC236}">
                <a16:creationId xmlns:a16="http://schemas.microsoft.com/office/drawing/2014/main" id="{FBA112E2-FD0A-403E-BA2C-C617074BAF0E}"/>
              </a:ext>
            </a:extLst>
          </p:cNvPr>
          <p:cNvSpPr/>
          <p:nvPr/>
        </p:nvSpPr>
        <p:spPr>
          <a:xfrm rot="13500000">
            <a:off x="3133331" y="4488683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1" name="1/2 액자 60">
            <a:extLst>
              <a:ext uri="{FF2B5EF4-FFF2-40B4-BE49-F238E27FC236}">
                <a16:creationId xmlns:a16="http://schemas.microsoft.com/office/drawing/2014/main" id="{E8F9B217-2F45-44E8-977C-2F1406694A1C}"/>
              </a:ext>
            </a:extLst>
          </p:cNvPr>
          <p:cNvSpPr/>
          <p:nvPr/>
        </p:nvSpPr>
        <p:spPr>
          <a:xfrm rot="13500000">
            <a:off x="3133331" y="4814387"/>
            <a:ext cx="98182" cy="98182"/>
          </a:xfrm>
          <a:prstGeom prst="halfFrame">
            <a:avLst>
              <a:gd name="adj1" fmla="val 14016"/>
              <a:gd name="adj2" fmla="val 13381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85" tIns="41143" rIns="82285" bIns="411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63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0DD694D0-F515-44E6-9862-D21E50F21F55}"/>
              </a:ext>
            </a:extLst>
          </p:cNvPr>
          <p:cNvSpPr/>
          <p:nvPr/>
        </p:nvSpPr>
        <p:spPr>
          <a:xfrm>
            <a:off x="2179517" y="4578649"/>
            <a:ext cx="1211255" cy="63101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67788B72-6A9F-40D1-B788-19CC182D65C9}"/>
              </a:ext>
            </a:extLst>
          </p:cNvPr>
          <p:cNvCxnSpPr>
            <a:cxnSpLocks/>
            <a:stCxn id="66" idx="3"/>
            <a:endCxn id="62" idx="1"/>
          </p:cNvCxnSpPr>
          <p:nvPr/>
        </p:nvCxnSpPr>
        <p:spPr>
          <a:xfrm>
            <a:off x="1392675" y="4566290"/>
            <a:ext cx="786842" cy="32786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1B24949-00DB-47E9-883F-35512F48E0C1}"/>
              </a:ext>
            </a:extLst>
          </p:cNvPr>
          <p:cNvSpPr/>
          <p:nvPr/>
        </p:nvSpPr>
        <p:spPr>
          <a:xfrm>
            <a:off x="297912" y="4432887"/>
            <a:ext cx="1094763" cy="26680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DB89AAE-63EB-43C9-9430-77ADA2BEE7F0}"/>
              </a:ext>
            </a:extLst>
          </p:cNvPr>
          <p:cNvSpPr/>
          <p:nvPr/>
        </p:nvSpPr>
        <p:spPr>
          <a:xfrm>
            <a:off x="4370288" y="2708584"/>
            <a:ext cx="1434518" cy="326298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/>
              <a:t>사이트관리</a:t>
            </a:r>
          </a:p>
        </p:txBody>
      </p:sp>
      <p:sp>
        <p:nvSpPr>
          <p:cNvPr id="78" name="Chevron Down">
            <a:extLst>
              <a:ext uri="{FF2B5EF4-FFF2-40B4-BE49-F238E27FC236}">
                <a16:creationId xmlns:a16="http://schemas.microsoft.com/office/drawing/2014/main" id="{BF00EC38-DFAD-43A2-A976-89DEE878419E}"/>
              </a:ext>
            </a:extLst>
          </p:cNvPr>
          <p:cNvSpPr>
            <a:spLocks noChangeAspect="1"/>
          </p:cNvSpPr>
          <p:nvPr/>
        </p:nvSpPr>
        <p:spPr bwMode="auto">
          <a:xfrm>
            <a:off x="5530344" y="2816453"/>
            <a:ext cx="209018" cy="114845"/>
          </a:xfrm>
          <a:custGeom>
            <a:avLst/>
            <a:gdLst>
              <a:gd name="T0" fmla="*/ 594 w 594"/>
              <a:gd name="T1" fmla="*/ 27 h 324"/>
              <a:gd name="T2" fmla="*/ 566 w 594"/>
              <a:gd name="T3" fmla="*/ 0 h 324"/>
              <a:gd name="T4" fmla="*/ 297 w 594"/>
              <a:gd name="T5" fmla="*/ 268 h 324"/>
              <a:gd name="T6" fmla="*/ 28 w 594"/>
              <a:gd name="T7" fmla="*/ 0 h 324"/>
              <a:gd name="T8" fmla="*/ 0 w 594"/>
              <a:gd name="T9" fmla="*/ 27 h 324"/>
              <a:gd name="T10" fmla="*/ 297 w 594"/>
              <a:gd name="T11" fmla="*/ 324 h 324"/>
              <a:gd name="T12" fmla="*/ 594 w 594"/>
              <a:gd name="T13" fmla="*/ 27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4" h="324">
                <a:moveTo>
                  <a:pt x="594" y="27"/>
                </a:moveTo>
                <a:lnTo>
                  <a:pt x="566" y="0"/>
                </a:lnTo>
                <a:lnTo>
                  <a:pt x="297" y="268"/>
                </a:lnTo>
                <a:lnTo>
                  <a:pt x="28" y="0"/>
                </a:lnTo>
                <a:lnTo>
                  <a:pt x="0" y="27"/>
                </a:lnTo>
                <a:lnTo>
                  <a:pt x="297" y="324"/>
                </a:lnTo>
                <a:lnTo>
                  <a:pt x="594" y="27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32F8018E-D616-4CC4-B002-6595E75AEBBA}"/>
              </a:ext>
            </a:extLst>
          </p:cNvPr>
          <p:cNvSpPr/>
          <p:nvPr/>
        </p:nvSpPr>
        <p:spPr>
          <a:xfrm>
            <a:off x="4370288" y="3034881"/>
            <a:ext cx="1434518" cy="250185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/>
              <a:t>약관</a:t>
            </a:r>
            <a:r>
              <a:rPr lang="en-US" altLang="ko-KR" sz="900" dirty="0"/>
              <a:t>/</a:t>
            </a:r>
            <a:r>
              <a:rPr lang="ko-KR" altLang="en-US" sz="900" dirty="0"/>
              <a:t>개인정보</a:t>
            </a:r>
            <a:r>
              <a:rPr lang="en-US" altLang="ko-KR" sz="900" dirty="0"/>
              <a:t>/</a:t>
            </a:r>
            <a:r>
              <a:rPr lang="ko-KR" altLang="en-US" sz="900" dirty="0"/>
              <a:t>기차</a:t>
            </a:r>
            <a:endParaRPr lang="en-US" altLang="ko-KR" sz="900" dirty="0"/>
          </a:p>
          <a:p>
            <a:r>
              <a:rPr lang="en-US" altLang="ko-KR" sz="900" dirty="0"/>
              <a:t>Admin</a:t>
            </a:r>
            <a:r>
              <a:rPr lang="ko-KR" altLang="en-US" sz="900" dirty="0" err="1"/>
              <a:t>권한과리</a:t>
            </a:r>
            <a:endParaRPr lang="en-US" altLang="ko-KR" sz="900" dirty="0"/>
          </a:p>
          <a:p>
            <a:r>
              <a:rPr lang="ko-KR" altLang="en-US" sz="900" dirty="0"/>
              <a:t>배너 및 광고관리</a:t>
            </a:r>
            <a:endParaRPr lang="en-US" altLang="ko-KR" sz="900" dirty="0"/>
          </a:p>
          <a:p>
            <a:r>
              <a:rPr lang="ko-KR" altLang="en-US" sz="900" dirty="0"/>
              <a:t>문자발송</a:t>
            </a:r>
            <a:endParaRPr lang="en-US" altLang="ko-KR" sz="900" dirty="0"/>
          </a:p>
          <a:p>
            <a:r>
              <a:rPr lang="ko-KR" altLang="en-US" sz="900" dirty="0"/>
              <a:t>문자문구 설정</a:t>
            </a:r>
            <a:endParaRPr lang="en-US" altLang="ko-KR" sz="900" dirty="0"/>
          </a:p>
          <a:p>
            <a:r>
              <a:rPr lang="ko-KR" altLang="en-US" sz="900" dirty="0"/>
              <a:t>문자발송 내역</a:t>
            </a:r>
            <a:endParaRPr lang="en-US" altLang="ko-KR" sz="900" dirty="0"/>
          </a:p>
          <a:p>
            <a:r>
              <a:rPr lang="en-US" altLang="ko-KR" sz="900" dirty="0"/>
              <a:t>PUSH</a:t>
            </a:r>
            <a:r>
              <a:rPr lang="ko-KR" altLang="en-US" sz="900" dirty="0"/>
              <a:t>발송</a:t>
            </a:r>
            <a:endParaRPr lang="en-US" altLang="ko-KR" sz="900" dirty="0"/>
          </a:p>
          <a:p>
            <a:r>
              <a:rPr lang="en-US" altLang="ko-KR" sz="900" dirty="0"/>
              <a:t>PUSH</a:t>
            </a:r>
            <a:r>
              <a:rPr lang="ko-KR" altLang="en-US" sz="900" dirty="0"/>
              <a:t>발송 내역</a:t>
            </a:r>
            <a:endParaRPr lang="en-US" altLang="ko-KR" sz="900" dirty="0"/>
          </a:p>
          <a:p>
            <a:r>
              <a:rPr lang="ko-KR" altLang="en-US" sz="900" dirty="0"/>
              <a:t>고객별 컨텐츠 공유확인</a:t>
            </a:r>
            <a:endParaRPr lang="en-US" altLang="ko-KR" sz="900" dirty="0"/>
          </a:p>
          <a:p>
            <a:r>
              <a:rPr lang="ko-KR" altLang="en-US" sz="900" dirty="0"/>
              <a:t>친구 초대 추천인 관리</a:t>
            </a:r>
            <a:endParaRPr lang="en-US" altLang="ko-KR" sz="900" dirty="0"/>
          </a:p>
          <a:p>
            <a:endParaRPr lang="en-US" altLang="ko-KR" sz="7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ko-KR" altLang="en-US" sz="900" dirty="0">
                <a:solidFill>
                  <a:srgbClr val="FF0000"/>
                </a:solidFill>
              </a:rPr>
              <a:t>댓글관리 </a:t>
            </a:r>
            <a:r>
              <a:rPr lang="en-US" altLang="ko-KR" sz="700" dirty="0">
                <a:solidFill>
                  <a:srgbClr val="FF0000"/>
                </a:solidFill>
              </a:rPr>
              <a:t>(</a:t>
            </a:r>
            <a:r>
              <a:rPr lang="ko-KR" altLang="en-US" sz="700" dirty="0">
                <a:solidFill>
                  <a:srgbClr val="FF0000"/>
                </a:solidFill>
              </a:rPr>
              <a:t>이동</a:t>
            </a:r>
            <a:r>
              <a:rPr lang="en-US" altLang="ko-KR" sz="700" dirty="0">
                <a:solidFill>
                  <a:srgbClr val="FF0000"/>
                </a:solidFill>
              </a:rPr>
              <a:t>)</a:t>
            </a:r>
            <a:endParaRPr lang="en-US" altLang="ko-KR" sz="800" dirty="0">
              <a:solidFill>
                <a:srgbClr val="FF0000"/>
              </a:solidFill>
            </a:endParaRPr>
          </a:p>
          <a:p>
            <a:r>
              <a:rPr lang="ko-KR" altLang="en-US" sz="900" dirty="0">
                <a:solidFill>
                  <a:srgbClr val="FF0000"/>
                </a:solidFill>
              </a:rPr>
              <a:t>종목 분석 영상 관리 </a:t>
            </a:r>
            <a:endParaRPr lang="en-US" altLang="ko-KR" sz="900" dirty="0">
              <a:solidFill>
                <a:srgbClr val="FF0000"/>
              </a:solidFill>
            </a:endParaRPr>
          </a:p>
          <a:p>
            <a:r>
              <a:rPr lang="en-US" altLang="ko-KR" sz="700" dirty="0">
                <a:solidFill>
                  <a:srgbClr val="FF0000"/>
                </a:solidFill>
              </a:rPr>
              <a:t>(</a:t>
            </a:r>
            <a:r>
              <a:rPr lang="ko-KR" altLang="en-US" sz="700" dirty="0">
                <a:solidFill>
                  <a:srgbClr val="FF0000"/>
                </a:solidFill>
              </a:rPr>
              <a:t>추가</a:t>
            </a:r>
            <a:r>
              <a:rPr lang="en-US" altLang="ko-KR" sz="700" dirty="0">
                <a:solidFill>
                  <a:srgbClr val="FF0000"/>
                </a:solidFill>
              </a:rPr>
              <a:t>)</a:t>
            </a:r>
            <a:endParaRPr lang="en-US" altLang="ko-KR" sz="900" dirty="0">
              <a:solidFill>
                <a:srgbClr val="FF0000"/>
              </a:solidFill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694E4A54-F097-4407-BE24-9485DA8EB75A}"/>
              </a:ext>
            </a:extLst>
          </p:cNvPr>
          <p:cNvSpPr/>
          <p:nvPr/>
        </p:nvSpPr>
        <p:spPr>
          <a:xfrm>
            <a:off x="4137630" y="4684882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50300D3D-C7F4-48E1-828A-05B81F96E6E3}"/>
              </a:ext>
            </a:extLst>
          </p:cNvPr>
          <p:cNvSpPr/>
          <p:nvPr/>
        </p:nvSpPr>
        <p:spPr>
          <a:xfrm>
            <a:off x="4247229" y="2530896"/>
            <a:ext cx="1725732" cy="310650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57F1AA9E-B9C4-4007-9664-D80460B5F59F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3390772" y="4894158"/>
            <a:ext cx="856457" cy="26392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8403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689E1E9-48EC-41BC-9055-EC8EDA9371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BBA771-7A50-4DE8-A48E-2E1EDA4478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895257-B072-496B-A92A-06C0C4BF3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97733A-BC5C-43CD-88CF-4347372E42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E7F550-F2B4-41C6-9955-49864BC65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26" y="796695"/>
            <a:ext cx="9002605" cy="234078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27EE510-D9D8-4DC2-B5C0-59FECAE4E3A8}"/>
              </a:ext>
            </a:extLst>
          </p:cNvPr>
          <p:cNvSpPr/>
          <p:nvPr/>
        </p:nvSpPr>
        <p:spPr>
          <a:xfrm>
            <a:off x="8053431" y="2172749"/>
            <a:ext cx="293615" cy="30200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077B6B-DFF4-4B1A-9C12-1120F2914FF5}"/>
              </a:ext>
            </a:extLst>
          </p:cNvPr>
          <p:cNvSpPr/>
          <p:nvPr/>
        </p:nvSpPr>
        <p:spPr>
          <a:xfrm>
            <a:off x="7600425" y="3389076"/>
            <a:ext cx="2600587" cy="662730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게시글만 수정 가능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댓글 노출</a:t>
            </a:r>
            <a:r>
              <a:rPr lang="en-US" altLang="ko-KR" sz="1200" b="1" dirty="0"/>
              <a:t>X</a:t>
            </a:r>
            <a:br>
              <a:rPr lang="en-US" altLang="ko-KR" sz="1200" b="1" dirty="0"/>
            </a:br>
            <a:r>
              <a:rPr lang="en-US" altLang="ko-KR" sz="1200" b="1" dirty="0"/>
              <a:t>(</a:t>
            </a:r>
            <a:r>
              <a:rPr lang="ko-KR" altLang="en-US" sz="1200" b="1" dirty="0"/>
              <a:t>현재와 동일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AD00AD71-3C9F-46B0-B45E-B800769E157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16200000" flipH="1">
            <a:off x="8093317" y="2581674"/>
            <a:ext cx="914324" cy="700480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5B43B9-C968-48FE-BA46-666D08949D0B}"/>
              </a:ext>
            </a:extLst>
          </p:cNvPr>
          <p:cNvSpPr/>
          <p:nvPr/>
        </p:nvSpPr>
        <p:spPr>
          <a:xfrm>
            <a:off x="939567" y="2122414"/>
            <a:ext cx="2055303" cy="30200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B6E8FB-C863-4A91-9289-86CC4FD89A25}"/>
              </a:ext>
            </a:extLst>
          </p:cNvPr>
          <p:cNvSpPr/>
          <p:nvPr/>
        </p:nvSpPr>
        <p:spPr>
          <a:xfrm>
            <a:off x="939567" y="3506598"/>
            <a:ext cx="3652009" cy="662731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클릭시</a:t>
            </a:r>
            <a:r>
              <a:rPr lang="ko-KR" altLang="en-US" sz="1200" b="1" dirty="0"/>
              <a:t> ‘게시글 상세페이지</a:t>
            </a:r>
            <a:r>
              <a:rPr lang="en-US" altLang="ko-KR" sz="1200" b="1" dirty="0"/>
              <a:t>’</a:t>
            </a:r>
            <a:r>
              <a:rPr lang="ko-KR" altLang="en-US" sz="1200" b="1" dirty="0"/>
              <a:t>로 이동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댓글 노출</a:t>
            </a:r>
            <a:r>
              <a:rPr lang="en-US" altLang="ko-KR" sz="1200" b="1" dirty="0"/>
              <a:t>O</a:t>
            </a:r>
            <a:br>
              <a:rPr lang="en-US" altLang="ko-KR" sz="1200" b="1" dirty="0"/>
            </a:br>
            <a:r>
              <a:rPr lang="en-US" altLang="ko-KR" sz="1200" b="1" dirty="0"/>
              <a:t>(</a:t>
            </a:r>
            <a:r>
              <a:rPr lang="ko-KR" altLang="en-US" sz="1200" b="1" dirty="0"/>
              <a:t>다음 슬라이드 참고</a:t>
            </a:r>
            <a:r>
              <a:rPr lang="en-US" altLang="ko-KR" sz="1200" b="1" dirty="0"/>
              <a:t>)</a:t>
            </a:r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D96298B3-D26F-41C6-B64A-E865083B40CB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rot="16200000" flipH="1">
            <a:off x="1825305" y="2566330"/>
            <a:ext cx="1082181" cy="798353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2EB54AB-7FF3-4ABC-94EB-5A4431330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174464"/>
              </p:ext>
            </p:extLst>
          </p:nvPr>
        </p:nvGraphicFramePr>
        <p:xfrm>
          <a:off x="9801510" y="768586"/>
          <a:ext cx="2258189" cy="321424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4.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사이트 관리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[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댓글관리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</a:t>
                      </a:r>
                    </a:p>
                    <a:p>
                      <a:pPr latinLnBrk="1"/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[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게시판관리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- [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공개정보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에 있던 댓글관리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변경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사이트 관리 항목으로 분류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--------------------------------------</a:t>
                      </a:r>
                    </a:p>
                    <a:p>
                      <a:pPr latinLnBrk="1"/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추가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*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 분석 영상 관리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새로 추가된 메뉴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종목심층분석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의 관리자 페이지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Ø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종목 검색 후 나오는 페이지를 말함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Ø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Ø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 typeface="Wingdings" panose="05000000000000000000" pitchFamily="2" charset="2"/>
                        <a:buChar char="Ø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6969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endParaRPr lang="ko-KR" altLang="en-US" sz="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0519906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9029AE-EDD7-4F0C-83F6-3BC9465C97D7}"/>
              </a:ext>
            </a:extLst>
          </p:cNvPr>
          <p:cNvSpPr/>
          <p:nvPr/>
        </p:nvSpPr>
        <p:spPr>
          <a:xfrm>
            <a:off x="119002" y="588984"/>
            <a:ext cx="1434517" cy="336235"/>
          </a:xfrm>
          <a:prstGeom prst="rect">
            <a:avLst/>
          </a:prstGeom>
          <a:solidFill>
            <a:srgbClr val="00206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FFFF00"/>
                </a:solidFill>
              </a:rPr>
              <a:t>기존 기획 </a:t>
            </a:r>
            <a:r>
              <a:rPr lang="en-US" altLang="ko-KR" sz="900" b="1" dirty="0">
                <a:solidFill>
                  <a:srgbClr val="FFFF00"/>
                </a:solidFill>
              </a:rPr>
              <a:t>+ </a:t>
            </a:r>
            <a:r>
              <a:rPr lang="ko-KR" altLang="en-US" sz="900" b="1" dirty="0">
                <a:solidFill>
                  <a:srgbClr val="FFFF00"/>
                </a:solidFill>
              </a:rPr>
              <a:t>추가 멘트</a:t>
            </a:r>
          </a:p>
        </p:txBody>
      </p:sp>
    </p:spTree>
    <p:extLst>
      <p:ext uri="{BB962C8B-B14F-4D97-AF65-F5344CB8AC3E}">
        <p14:creationId xmlns:p14="http://schemas.microsoft.com/office/powerpoint/2010/main" val="39078926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D79A43-4022-4DFA-937D-B78793D8ADB8}"/>
              </a:ext>
            </a:extLst>
          </p:cNvPr>
          <p:cNvSpPr/>
          <p:nvPr/>
        </p:nvSpPr>
        <p:spPr>
          <a:xfrm>
            <a:off x="7239169" y="2770586"/>
            <a:ext cx="1275657" cy="33181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컨텐츠 수정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24C957B-B0BF-496C-9D0E-F627BA7869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46FC8F-8E67-4DF4-8044-6D01384D2D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89E655-FE6E-4564-9D43-ACC9DAE767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4455E6-847A-473F-9C72-18BAE7CF92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4579150-3AE0-486C-91AC-25D4B0E6DB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/>
              <a:t>댓글을 달 수 있는 곳</a:t>
            </a:r>
            <a:r>
              <a:rPr lang="en-US" altLang="ko-KR" b="1" dirty="0"/>
              <a:t>: </a:t>
            </a:r>
          </a:p>
          <a:p>
            <a:br>
              <a:rPr lang="en-US" altLang="ko-KR" dirty="0"/>
            </a:br>
            <a:r>
              <a:rPr lang="en-US" altLang="ko-KR" dirty="0"/>
              <a:t>1. </a:t>
            </a:r>
            <a:r>
              <a:rPr lang="ko-KR" altLang="en-US" dirty="0"/>
              <a:t>무료 추천종목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데일리</a:t>
            </a:r>
            <a:r>
              <a:rPr lang="en-US" altLang="ko-KR" dirty="0"/>
              <a:t>Check &amp; </a:t>
            </a:r>
            <a:r>
              <a:rPr lang="ko-KR" altLang="en-US" dirty="0"/>
              <a:t>이슈분석 </a:t>
            </a:r>
            <a:r>
              <a:rPr lang="en-US" altLang="ko-KR" dirty="0"/>
              <a:t>&amp; </a:t>
            </a:r>
            <a:r>
              <a:rPr lang="ko-KR" altLang="en-US" dirty="0"/>
              <a:t>시황분석 </a:t>
            </a:r>
            <a:r>
              <a:rPr lang="en-US" altLang="ko-KR" dirty="0"/>
              <a:t>&amp; </a:t>
            </a:r>
            <a:r>
              <a:rPr lang="ko-KR" altLang="en-US" dirty="0"/>
              <a:t>종목분석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주식공부 </a:t>
            </a:r>
            <a:r>
              <a:rPr lang="en-US" altLang="ko-KR" dirty="0"/>
              <a:t>– </a:t>
            </a:r>
            <a:r>
              <a:rPr lang="ko-KR" altLang="en-US" dirty="0"/>
              <a:t>기초 </a:t>
            </a:r>
            <a:r>
              <a:rPr lang="en-US" altLang="ko-KR" dirty="0"/>
              <a:t>/ </a:t>
            </a:r>
            <a:r>
              <a:rPr lang="ko-KR" altLang="en-US" dirty="0"/>
              <a:t>실전 </a:t>
            </a:r>
            <a:r>
              <a:rPr lang="en-US" altLang="ko-KR" dirty="0"/>
              <a:t>/ </a:t>
            </a:r>
            <a:r>
              <a:rPr lang="ko-KR" altLang="en-US" dirty="0"/>
              <a:t>용어</a:t>
            </a:r>
            <a:endParaRPr lang="en-US" altLang="ko-KR" dirty="0"/>
          </a:p>
          <a:p>
            <a:r>
              <a:rPr lang="en-US" altLang="ko-KR" dirty="0"/>
              <a:t>4. </a:t>
            </a:r>
            <a:r>
              <a:rPr lang="ko-KR" altLang="en-US" dirty="0"/>
              <a:t>커뮤니티 </a:t>
            </a:r>
            <a:r>
              <a:rPr lang="en-US" altLang="ko-KR" dirty="0"/>
              <a:t>– </a:t>
            </a:r>
            <a:r>
              <a:rPr lang="ko-KR" altLang="en-US" dirty="0" err="1"/>
              <a:t>이거어때요</a:t>
            </a:r>
            <a:r>
              <a:rPr lang="en-US" altLang="ko-KR" dirty="0"/>
              <a:t> / </a:t>
            </a:r>
            <a:r>
              <a:rPr lang="ko-KR" altLang="en-US" dirty="0" err="1"/>
              <a:t>손절해요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공지사항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[</a:t>
            </a:r>
            <a:r>
              <a:rPr lang="ko-KR" altLang="en-US" b="1" dirty="0"/>
              <a:t>컨텐츠 수정</a:t>
            </a:r>
            <a:r>
              <a:rPr lang="en-US" altLang="ko-KR" b="1" dirty="0"/>
              <a:t>] </a:t>
            </a:r>
            <a:r>
              <a:rPr lang="ko-KR" altLang="en-US" b="1" dirty="0" err="1"/>
              <a:t>클릭시</a:t>
            </a:r>
            <a:r>
              <a:rPr lang="ko-KR" altLang="en-US" b="1" dirty="0"/>
              <a:t> 게시글 수정 페이지로 이동 </a:t>
            </a:r>
            <a:endParaRPr lang="en-US" altLang="ko-KR" b="1" dirty="0"/>
          </a:p>
          <a:p>
            <a:pPr marL="228600" indent="-228600">
              <a:buAutoNum type="arabicPeriod"/>
            </a:pPr>
            <a:r>
              <a:rPr lang="ko-KR" altLang="en-US" dirty="0"/>
              <a:t>해당하는 </a:t>
            </a:r>
            <a:r>
              <a:rPr lang="ko-KR" altLang="en-US" dirty="0" err="1"/>
              <a:t>게시글에</a:t>
            </a:r>
            <a:r>
              <a:rPr lang="ko-KR" altLang="en-US" dirty="0"/>
              <a:t> 관리자가 내용 </a:t>
            </a:r>
            <a:r>
              <a:rPr lang="ko-KR" altLang="en-US" dirty="0" err="1"/>
              <a:t>입력후</a:t>
            </a:r>
            <a:r>
              <a:rPr lang="en-US" altLang="ko-KR" dirty="0"/>
              <a:t>, [</a:t>
            </a:r>
            <a:r>
              <a:rPr lang="ko-KR" altLang="en-US" dirty="0"/>
              <a:t>댓글 등록</a:t>
            </a:r>
            <a:r>
              <a:rPr lang="en-US" altLang="ko-KR" dirty="0"/>
              <a:t>] </a:t>
            </a:r>
            <a:r>
              <a:rPr lang="ko-KR" altLang="en-US" dirty="0" err="1"/>
              <a:t>클릭시</a:t>
            </a:r>
            <a:r>
              <a:rPr lang="ko-KR" altLang="en-US" dirty="0"/>
              <a:t> 댓글이 달림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현재 달린 </a:t>
            </a:r>
            <a:r>
              <a:rPr lang="ko-KR" altLang="en-US" dirty="0" err="1"/>
              <a:t>댓글수</a:t>
            </a:r>
            <a:r>
              <a:rPr lang="ko-KR" altLang="en-US" dirty="0"/>
              <a:t> 표기</a:t>
            </a:r>
            <a:br>
              <a:rPr lang="en-US" altLang="ko-KR" dirty="0"/>
            </a:br>
            <a:r>
              <a:rPr lang="en-US" altLang="ko-KR" dirty="0"/>
              <a:t>*</a:t>
            </a:r>
            <a:r>
              <a:rPr lang="ko-KR" altLang="en-US" dirty="0"/>
              <a:t>최신작성일이 위로 오도록 댓글 정렬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삭제</a:t>
            </a:r>
            <a:r>
              <a:rPr lang="en-US" altLang="ko-KR" dirty="0"/>
              <a:t>] </a:t>
            </a:r>
            <a:r>
              <a:rPr lang="ko-KR" altLang="en-US" dirty="0"/>
              <a:t>버튼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/>
              <a:t>3a </a:t>
            </a:r>
            <a:r>
              <a:rPr lang="ko-KR" altLang="en-US" dirty="0"/>
              <a:t>시스템 메시지 오픈</a:t>
            </a:r>
            <a:br>
              <a:rPr lang="en-US" altLang="ko-KR" dirty="0"/>
            </a:br>
            <a:r>
              <a:rPr lang="en-US" altLang="ko-KR" dirty="0"/>
              <a:t>[</a:t>
            </a:r>
            <a:r>
              <a:rPr lang="ko-KR" altLang="en-US" dirty="0"/>
              <a:t>취소</a:t>
            </a:r>
            <a:r>
              <a:rPr lang="en-US" altLang="ko-KR" dirty="0"/>
              <a:t>] </a:t>
            </a:r>
            <a:r>
              <a:rPr lang="ko-KR" altLang="en-US" dirty="0" err="1"/>
              <a:t>클릭시</a:t>
            </a:r>
            <a:r>
              <a:rPr lang="ko-KR" altLang="en-US" dirty="0"/>
              <a:t> 삭제가 취소되며</a:t>
            </a:r>
            <a:r>
              <a:rPr lang="en-US" altLang="ko-KR" dirty="0"/>
              <a:t>, </a:t>
            </a:r>
            <a:r>
              <a:rPr lang="ko-KR" altLang="en-US" dirty="0"/>
              <a:t>현재 상태 유지</a:t>
            </a:r>
            <a:br>
              <a:rPr lang="en-US" altLang="ko-KR" dirty="0"/>
            </a:br>
            <a:r>
              <a:rPr lang="en-US" altLang="ko-KR" dirty="0"/>
              <a:t>[</a:t>
            </a:r>
            <a:r>
              <a:rPr lang="ko-KR" altLang="en-US" dirty="0"/>
              <a:t>확인</a:t>
            </a:r>
            <a:r>
              <a:rPr lang="en-US" altLang="ko-KR" dirty="0"/>
              <a:t>] </a:t>
            </a:r>
            <a:r>
              <a:rPr lang="ko-KR" altLang="en-US" dirty="0" err="1"/>
              <a:t>클릭시</a:t>
            </a:r>
            <a:r>
              <a:rPr lang="ko-KR" altLang="en-US" dirty="0"/>
              <a:t> 댓글 삭제됨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숨김</a:t>
            </a:r>
            <a:r>
              <a:rPr lang="en-US" altLang="ko-KR" dirty="0"/>
              <a:t>] </a:t>
            </a:r>
            <a:r>
              <a:rPr lang="ko-KR" altLang="en-US" dirty="0"/>
              <a:t>버튼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/>
              <a:t>4a </a:t>
            </a:r>
            <a:r>
              <a:rPr lang="ko-KR" altLang="en-US" dirty="0"/>
              <a:t>시스템 메시지 오픈</a:t>
            </a:r>
            <a:br>
              <a:rPr lang="en-US" altLang="ko-KR" dirty="0"/>
            </a:br>
            <a:r>
              <a:rPr lang="en-US" altLang="ko-KR" dirty="0"/>
              <a:t>[</a:t>
            </a:r>
            <a:r>
              <a:rPr lang="ko-KR" altLang="en-US" dirty="0"/>
              <a:t>취소</a:t>
            </a:r>
            <a:r>
              <a:rPr lang="en-US" altLang="ko-KR" dirty="0"/>
              <a:t>] </a:t>
            </a:r>
            <a:r>
              <a:rPr lang="ko-KR" altLang="en-US" dirty="0" err="1"/>
              <a:t>클릭시</a:t>
            </a:r>
            <a:r>
              <a:rPr lang="ko-KR" altLang="en-US" dirty="0"/>
              <a:t> 숨김 취소되며 현재 상태 유지</a:t>
            </a:r>
            <a:br>
              <a:rPr lang="en-US" altLang="ko-KR" dirty="0"/>
            </a:br>
            <a:r>
              <a:rPr lang="en-US" altLang="ko-KR" dirty="0"/>
              <a:t>[</a:t>
            </a:r>
            <a:r>
              <a:rPr lang="ko-KR" altLang="en-US" dirty="0"/>
              <a:t>확인</a:t>
            </a:r>
            <a:r>
              <a:rPr lang="en-US" altLang="ko-KR" dirty="0"/>
              <a:t>] </a:t>
            </a:r>
            <a:r>
              <a:rPr lang="ko-KR" altLang="en-US" dirty="0" err="1"/>
              <a:t>클릭시</a:t>
            </a:r>
            <a:r>
              <a:rPr lang="ko-KR" altLang="en-US" dirty="0"/>
              <a:t> 댓글 숨김 처리</a:t>
            </a:r>
            <a:r>
              <a:rPr lang="en-US" altLang="ko-KR" dirty="0"/>
              <a:t>, [</a:t>
            </a:r>
            <a:r>
              <a:rPr lang="ko-KR" altLang="en-US" dirty="0"/>
              <a:t>숨김</a:t>
            </a:r>
            <a:r>
              <a:rPr lang="en-US" altLang="ko-KR" dirty="0"/>
              <a:t>] </a:t>
            </a:r>
            <a:r>
              <a:rPr lang="en-US" altLang="ko-KR" dirty="0">
                <a:sym typeface="Wingdings" panose="05000000000000000000" pitchFamily="2" charset="2"/>
              </a:rPr>
              <a:t>[</a:t>
            </a:r>
            <a:r>
              <a:rPr lang="ko-KR" altLang="en-US" dirty="0">
                <a:sym typeface="Wingdings" panose="05000000000000000000" pitchFamily="2" charset="2"/>
              </a:rPr>
              <a:t>노출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r>
              <a:rPr lang="ko-KR" altLang="en-US" dirty="0">
                <a:sym typeface="Wingdings" panose="05000000000000000000" pitchFamily="2" charset="2"/>
              </a:rPr>
              <a:t>로 변경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C83BBF-E7E9-4028-9DE4-44359459424B}"/>
              </a:ext>
            </a:extLst>
          </p:cNvPr>
          <p:cNvSpPr/>
          <p:nvPr/>
        </p:nvSpPr>
        <p:spPr>
          <a:xfrm>
            <a:off x="402672" y="781049"/>
            <a:ext cx="8674216" cy="5225468"/>
          </a:xfrm>
          <a:prstGeom prst="rect">
            <a:avLst/>
          </a:prstGeom>
          <a:noFill/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BFDACA-0F52-474B-A8DC-40C54FDB8394}"/>
              </a:ext>
            </a:extLst>
          </p:cNvPr>
          <p:cNvSpPr/>
          <p:nvPr/>
        </p:nvSpPr>
        <p:spPr>
          <a:xfrm>
            <a:off x="805343" y="972542"/>
            <a:ext cx="7709483" cy="1738809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컨텐츠 내용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2720857-73A1-4828-8D86-9FAE85752395}"/>
              </a:ext>
            </a:extLst>
          </p:cNvPr>
          <p:cNvSpPr/>
          <p:nvPr/>
        </p:nvSpPr>
        <p:spPr>
          <a:xfrm>
            <a:off x="805343" y="5058561"/>
            <a:ext cx="7709483" cy="3602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등록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0A75CF4-E9B0-4207-8EFF-6821FC373811}"/>
              </a:ext>
            </a:extLst>
          </p:cNvPr>
          <p:cNvSpPr/>
          <p:nvPr/>
        </p:nvSpPr>
        <p:spPr>
          <a:xfrm>
            <a:off x="805343" y="5486873"/>
            <a:ext cx="7709483" cy="360253"/>
          </a:xfrm>
          <a:prstGeom prst="round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취소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0476E8-DD63-413B-BA02-1C2E31A1E0D6}"/>
              </a:ext>
            </a:extLst>
          </p:cNvPr>
          <p:cNvSpPr/>
          <p:nvPr/>
        </p:nvSpPr>
        <p:spPr>
          <a:xfrm>
            <a:off x="805343" y="3985282"/>
            <a:ext cx="847288" cy="268448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/>
              <a:t>댓글 </a:t>
            </a:r>
            <a:r>
              <a:rPr lang="en-US" altLang="ko-KR" sz="800" dirty="0"/>
              <a:t>{</a:t>
            </a:r>
            <a:r>
              <a:rPr lang="ko-KR" altLang="en-US" sz="800" dirty="0" err="1"/>
              <a:t>댓글수</a:t>
            </a:r>
            <a:r>
              <a:rPr lang="en-US" altLang="ko-KR" sz="800" dirty="0"/>
              <a:t>}</a:t>
            </a:r>
            <a:endParaRPr lang="ko-KR" altLang="en-US" sz="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E587A4-C3D8-4BAB-A8B7-E19BDA9119E6}"/>
              </a:ext>
            </a:extLst>
          </p:cNvPr>
          <p:cNvSpPr/>
          <p:nvPr/>
        </p:nvSpPr>
        <p:spPr>
          <a:xfrm>
            <a:off x="805343" y="3202552"/>
            <a:ext cx="7709483" cy="64704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A542B47-4F44-466B-977D-9A104951CD65}"/>
              </a:ext>
            </a:extLst>
          </p:cNvPr>
          <p:cNvSpPr/>
          <p:nvPr/>
        </p:nvSpPr>
        <p:spPr>
          <a:xfrm>
            <a:off x="821463" y="3211521"/>
            <a:ext cx="2399251" cy="30258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 dirty="0"/>
              <a:t>{</a:t>
            </a:r>
            <a:r>
              <a:rPr lang="ko-KR" altLang="en-US" sz="800" dirty="0"/>
              <a:t>댓글 내용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369E6E-EF2C-4057-9C1F-F9E0A03E33E3}"/>
              </a:ext>
            </a:extLst>
          </p:cNvPr>
          <p:cNvSpPr/>
          <p:nvPr/>
        </p:nvSpPr>
        <p:spPr>
          <a:xfrm>
            <a:off x="821463" y="3514707"/>
            <a:ext cx="2399251" cy="30258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 dirty="0"/>
              <a:t>{</a:t>
            </a:r>
            <a:r>
              <a:rPr lang="ko-KR" altLang="en-US" sz="800" dirty="0"/>
              <a:t>작성일자</a:t>
            </a:r>
            <a:r>
              <a:rPr lang="en-US" altLang="ko-KR" sz="800" dirty="0"/>
              <a:t>} </a:t>
            </a:r>
            <a:r>
              <a:rPr lang="ko-KR" altLang="en-US" sz="800" dirty="0"/>
              <a:t>관리자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235891-0BD7-4ED0-994B-EC8631483216}"/>
              </a:ext>
            </a:extLst>
          </p:cNvPr>
          <p:cNvSpPr/>
          <p:nvPr/>
        </p:nvSpPr>
        <p:spPr>
          <a:xfrm>
            <a:off x="805343" y="4312965"/>
            <a:ext cx="7709483" cy="66493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F4444E-B844-41F1-A266-4B1076977F05}"/>
              </a:ext>
            </a:extLst>
          </p:cNvPr>
          <p:cNvSpPr/>
          <p:nvPr/>
        </p:nvSpPr>
        <p:spPr>
          <a:xfrm>
            <a:off x="821463" y="4338712"/>
            <a:ext cx="2399251" cy="302587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 dirty="0" err="1"/>
              <a:t>Texttexttext</a:t>
            </a:r>
            <a:r>
              <a:rPr lang="en-US" altLang="ko-KR" sz="800" dirty="0"/>
              <a:t>…</a:t>
            </a:r>
            <a:endParaRPr lang="ko-KR" altLang="en-US" sz="8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4B2CE3A-A5E4-4864-8035-BF5B0175A8BC}"/>
              </a:ext>
            </a:extLst>
          </p:cNvPr>
          <p:cNvSpPr/>
          <p:nvPr/>
        </p:nvSpPr>
        <p:spPr>
          <a:xfrm>
            <a:off x="821463" y="4656322"/>
            <a:ext cx="2399251" cy="302587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 dirty="0"/>
              <a:t>{</a:t>
            </a:r>
            <a:r>
              <a:rPr lang="ko-KR" altLang="en-US" sz="800" dirty="0"/>
              <a:t>작성일자</a:t>
            </a:r>
            <a:r>
              <a:rPr lang="en-US" altLang="ko-KR" sz="800" dirty="0"/>
              <a:t>} {</a:t>
            </a:r>
            <a:r>
              <a:rPr lang="ko-KR" altLang="en-US" sz="800" dirty="0"/>
              <a:t>작성자</a:t>
            </a:r>
            <a:r>
              <a:rPr lang="en-US" altLang="ko-KR" sz="800" dirty="0"/>
              <a:t>} </a:t>
            </a:r>
            <a:endParaRPr lang="ko-KR" altLang="en-US" sz="8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699EEC5-3961-438B-A251-4E729E0E1A2C}"/>
              </a:ext>
            </a:extLst>
          </p:cNvPr>
          <p:cNvSpPr/>
          <p:nvPr/>
        </p:nvSpPr>
        <p:spPr>
          <a:xfrm>
            <a:off x="6727441" y="4369100"/>
            <a:ext cx="511728" cy="226496"/>
          </a:xfrm>
          <a:prstGeom prst="round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수정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8F5DEFF-9A76-4499-A654-36DDB42C3A59}"/>
              </a:ext>
            </a:extLst>
          </p:cNvPr>
          <p:cNvSpPr/>
          <p:nvPr/>
        </p:nvSpPr>
        <p:spPr>
          <a:xfrm>
            <a:off x="7303400" y="4369100"/>
            <a:ext cx="511728" cy="226496"/>
          </a:xfrm>
          <a:prstGeom prst="round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삭제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688B0DE-8914-47E5-8584-C440CA19E9D9}"/>
              </a:ext>
            </a:extLst>
          </p:cNvPr>
          <p:cNvSpPr/>
          <p:nvPr/>
        </p:nvSpPr>
        <p:spPr>
          <a:xfrm>
            <a:off x="7886307" y="4369100"/>
            <a:ext cx="511728" cy="226496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숨김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07404E-0072-492E-9298-EDB37CE2AA66}"/>
              </a:ext>
            </a:extLst>
          </p:cNvPr>
          <p:cNvSpPr/>
          <p:nvPr/>
        </p:nvSpPr>
        <p:spPr>
          <a:xfrm>
            <a:off x="7559264" y="3202553"/>
            <a:ext cx="955562" cy="647042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댓글 등록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36E8639-B494-45AE-B968-0681339F601B}"/>
              </a:ext>
            </a:extLst>
          </p:cNvPr>
          <p:cNvSpPr/>
          <p:nvPr/>
        </p:nvSpPr>
        <p:spPr>
          <a:xfrm>
            <a:off x="993490" y="5280421"/>
            <a:ext cx="2690235" cy="1521138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C752350-81D5-4993-B088-6209C0AEE66D}"/>
              </a:ext>
            </a:extLst>
          </p:cNvPr>
          <p:cNvSpPr/>
          <p:nvPr/>
        </p:nvSpPr>
        <p:spPr>
          <a:xfrm>
            <a:off x="1193510" y="5713635"/>
            <a:ext cx="2290194" cy="507772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댓글을 삭제하겠습니까</a:t>
            </a:r>
            <a:r>
              <a:rPr lang="en-US" altLang="ko-KR" sz="1000" dirty="0"/>
              <a:t>?</a:t>
            </a:r>
          </a:p>
          <a:p>
            <a:pPr algn="ctr"/>
            <a:r>
              <a:rPr lang="ko-KR" altLang="en-US" sz="1000" dirty="0"/>
              <a:t>삭제 후에는 복구할 수 없습니다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32" name="Delete">
            <a:extLst>
              <a:ext uri="{FF2B5EF4-FFF2-40B4-BE49-F238E27FC236}">
                <a16:creationId xmlns:a16="http://schemas.microsoft.com/office/drawing/2014/main" id="{044388EB-862E-4979-9711-8327E8C00088}"/>
              </a:ext>
            </a:extLst>
          </p:cNvPr>
          <p:cNvSpPr>
            <a:spLocks noChangeAspect="1"/>
          </p:cNvSpPr>
          <p:nvPr/>
        </p:nvSpPr>
        <p:spPr bwMode="auto">
          <a:xfrm>
            <a:off x="3390110" y="5371816"/>
            <a:ext cx="232515" cy="232515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2B02469-34E3-4F8F-A75B-C62C3E9C3E36}"/>
              </a:ext>
            </a:extLst>
          </p:cNvPr>
          <p:cNvSpPr/>
          <p:nvPr/>
        </p:nvSpPr>
        <p:spPr>
          <a:xfrm>
            <a:off x="1449375" y="6326421"/>
            <a:ext cx="804028" cy="30939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확인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756D1B6-58BA-4D8C-8988-C5A0E63E5844}"/>
              </a:ext>
            </a:extLst>
          </p:cNvPr>
          <p:cNvSpPr/>
          <p:nvPr/>
        </p:nvSpPr>
        <p:spPr>
          <a:xfrm>
            <a:off x="2346994" y="6326421"/>
            <a:ext cx="804028" cy="30939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취소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4A9CBD6B-BFD3-4285-BA61-3520CD53C6C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98116" y="5216050"/>
          <a:ext cx="4286076" cy="1346506"/>
        </p:xfrm>
        <a:graphic>
          <a:graphicData uri="http://schemas.openxmlformats.org/drawingml/2006/table">
            <a:tbl>
              <a:tblPr/>
              <a:tblGrid>
                <a:gridCol w="1405695">
                  <a:extLst>
                    <a:ext uri="{9D8B030D-6E8A-4147-A177-3AD203B41FA5}">
                      <a16:colId xmlns:a16="http://schemas.microsoft.com/office/drawing/2014/main" val="439658457"/>
                    </a:ext>
                  </a:extLst>
                </a:gridCol>
                <a:gridCol w="991748">
                  <a:extLst>
                    <a:ext uri="{9D8B030D-6E8A-4147-A177-3AD203B41FA5}">
                      <a16:colId xmlns:a16="http://schemas.microsoft.com/office/drawing/2014/main" val="2495652438"/>
                    </a:ext>
                  </a:extLst>
                </a:gridCol>
                <a:gridCol w="1888633">
                  <a:extLst>
                    <a:ext uri="{9D8B030D-6E8A-4147-A177-3AD203B41FA5}">
                      <a16:colId xmlns:a16="http://schemas.microsoft.com/office/drawing/2014/main" val="2731573538"/>
                    </a:ext>
                  </a:extLst>
                </a:gridCol>
              </a:tblGrid>
              <a:tr h="19235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Alert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432440"/>
                  </a:ext>
                </a:extLst>
              </a:tr>
              <a:tr h="1923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23125"/>
                  </a:ext>
                </a:extLst>
              </a:tr>
              <a:tr h="19235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댓글등록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BTN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미입력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댓글을 입력해주세요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037159"/>
                  </a:ext>
                </a:extLst>
              </a:tr>
              <a:tr h="1923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입력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댓글이 등록되었습니다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63596"/>
                  </a:ext>
                </a:extLst>
              </a:tr>
              <a:tr h="192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BTN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내용 수정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수정이 완료되었습니다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707484"/>
                  </a:ext>
                </a:extLst>
              </a:tr>
              <a:tr h="192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BTN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삭제 요청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삭제되었습니다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089288"/>
                  </a:ext>
                </a:extLst>
              </a:tr>
              <a:tr h="19235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숨김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BTN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숨김 요청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댓글이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숨김처리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되었습니다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184208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8C1FF9B6-BF65-4E8A-B5AD-3F99A276A544}"/>
              </a:ext>
            </a:extLst>
          </p:cNvPr>
          <p:cNvSpPr/>
          <p:nvPr/>
        </p:nvSpPr>
        <p:spPr>
          <a:xfrm>
            <a:off x="3939589" y="5275679"/>
            <a:ext cx="2690235" cy="1521138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64B6145-4005-4E33-BA2C-0184605FC716}"/>
              </a:ext>
            </a:extLst>
          </p:cNvPr>
          <p:cNvSpPr/>
          <p:nvPr/>
        </p:nvSpPr>
        <p:spPr>
          <a:xfrm>
            <a:off x="4139609" y="5708893"/>
            <a:ext cx="2290194" cy="507772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댓글을 </a:t>
            </a:r>
            <a:r>
              <a:rPr lang="ko-KR" altLang="en-US" sz="1000" dirty="0" err="1"/>
              <a:t>숨김처리</a:t>
            </a:r>
            <a:r>
              <a:rPr lang="ko-KR" altLang="en-US" sz="1000" dirty="0"/>
              <a:t> 하겠습니까</a:t>
            </a:r>
            <a:r>
              <a:rPr lang="en-US" altLang="ko-KR" sz="1000" dirty="0"/>
              <a:t>?</a:t>
            </a:r>
            <a:endParaRPr lang="ko-KR" altLang="en-US" sz="1000" dirty="0"/>
          </a:p>
        </p:txBody>
      </p:sp>
      <p:sp>
        <p:nvSpPr>
          <p:cNvPr id="39" name="Delete">
            <a:extLst>
              <a:ext uri="{FF2B5EF4-FFF2-40B4-BE49-F238E27FC236}">
                <a16:creationId xmlns:a16="http://schemas.microsoft.com/office/drawing/2014/main" id="{BA68496A-AB78-4C08-A1C7-140D0683FD27}"/>
              </a:ext>
            </a:extLst>
          </p:cNvPr>
          <p:cNvSpPr>
            <a:spLocks noChangeAspect="1"/>
          </p:cNvSpPr>
          <p:nvPr/>
        </p:nvSpPr>
        <p:spPr bwMode="auto">
          <a:xfrm>
            <a:off x="6336209" y="5367074"/>
            <a:ext cx="232515" cy="232515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FB98463-0D77-49A4-B200-0C1E84539E06}"/>
              </a:ext>
            </a:extLst>
          </p:cNvPr>
          <p:cNvSpPr/>
          <p:nvPr/>
        </p:nvSpPr>
        <p:spPr>
          <a:xfrm>
            <a:off x="4395474" y="6321679"/>
            <a:ext cx="804028" cy="30939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확인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123919-4933-4DDB-8487-BE020AE544B3}"/>
              </a:ext>
            </a:extLst>
          </p:cNvPr>
          <p:cNvSpPr/>
          <p:nvPr/>
        </p:nvSpPr>
        <p:spPr>
          <a:xfrm>
            <a:off x="5293093" y="6321679"/>
            <a:ext cx="804028" cy="30939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취소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A0C3A22-476E-4119-8B50-58F5CD9525DE}"/>
              </a:ext>
            </a:extLst>
          </p:cNvPr>
          <p:cNvSpPr/>
          <p:nvPr/>
        </p:nvSpPr>
        <p:spPr>
          <a:xfrm>
            <a:off x="7411005" y="3134393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2358345-BF06-4BE0-AE2A-2D7DAE76E028}"/>
              </a:ext>
            </a:extLst>
          </p:cNvPr>
          <p:cNvSpPr/>
          <p:nvPr/>
        </p:nvSpPr>
        <p:spPr>
          <a:xfrm>
            <a:off x="539744" y="394943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80E33A8-7A2F-4A42-9350-57C54DCA8B36}"/>
              </a:ext>
            </a:extLst>
          </p:cNvPr>
          <p:cNvSpPr/>
          <p:nvPr/>
        </p:nvSpPr>
        <p:spPr>
          <a:xfrm>
            <a:off x="7313082" y="4218404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4067CA9-4BF6-4A05-B6CD-27FE3EAC27AF}"/>
              </a:ext>
            </a:extLst>
          </p:cNvPr>
          <p:cNvSpPr/>
          <p:nvPr/>
        </p:nvSpPr>
        <p:spPr>
          <a:xfrm>
            <a:off x="836261" y="518586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4a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A82ECB5E-7B8C-4867-A799-B78C4D9A3B15}"/>
              </a:ext>
            </a:extLst>
          </p:cNvPr>
          <p:cNvSpPr/>
          <p:nvPr/>
        </p:nvSpPr>
        <p:spPr>
          <a:xfrm>
            <a:off x="3798627" y="518586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5a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A930A741-B258-4D9F-8142-5548EF40C61E}"/>
              </a:ext>
            </a:extLst>
          </p:cNvPr>
          <p:cNvSpPr/>
          <p:nvPr/>
        </p:nvSpPr>
        <p:spPr>
          <a:xfrm>
            <a:off x="8451353" y="4369100"/>
            <a:ext cx="511728" cy="226496"/>
          </a:xfrm>
          <a:prstGeom prst="round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노출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2B54DC-9315-4B3F-AD05-948A4F0AF3D5}"/>
              </a:ext>
            </a:extLst>
          </p:cNvPr>
          <p:cNvSpPr/>
          <p:nvPr/>
        </p:nvSpPr>
        <p:spPr>
          <a:xfrm>
            <a:off x="7852750" y="4312965"/>
            <a:ext cx="1152000" cy="35733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74433F88-8A75-41C9-A13C-D06A4F50A884}"/>
              </a:ext>
            </a:extLst>
          </p:cNvPr>
          <p:cNvSpPr/>
          <p:nvPr/>
        </p:nvSpPr>
        <p:spPr>
          <a:xfrm>
            <a:off x="7831771" y="4145949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5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098B9BBA-5C91-4C7E-B935-73471D1A2AE6}"/>
              </a:ext>
            </a:extLst>
          </p:cNvPr>
          <p:cNvSpPr/>
          <p:nvPr/>
        </p:nvSpPr>
        <p:spPr>
          <a:xfrm>
            <a:off x="7026163" y="2666708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44BEFFB-348F-4F62-889E-DFACDA115EB5}"/>
              </a:ext>
            </a:extLst>
          </p:cNvPr>
          <p:cNvSpPr/>
          <p:nvPr/>
        </p:nvSpPr>
        <p:spPr>
          <a:xfrm>
            <a:off x="119002" y="588984"/>
            <a:ext cx="1434517" cy="336235"/>
          </a:xfrm>
          <a:prstGeom prst="rect">
            <a:avLst/>
          </a:prstGeom>
          <a:solidFill>
            <a:srgbClr val="00206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FFFF00"/>
                </a:solidFill>
              </a:rPr>
              <a:t>기존 기획 </a:t>
            </a:r>
            <a:r>
              <a:rPr lang="en-US" altLang="ko-KR" sz="900" b="1" dirty="0">
                <a:solidFill>
                  <a:srgbClr val="FFFF00"/>
                </a:solidFill>
              </a:rPr>
              <a:t>+ </a:t>
            </a:r>
            <a:r>
              <a:rPr lang="ko-KR" altLang="en-US" sz="900" b="1" dirty="0">
                <a:solidFill>
                  <a:srgbClr val="FFFF00"/>
                </a:solidFill>
              </a:rPr>
              <a:t>추가 멘트</a:t>
            </a:r>
          </a:p>
        </p:txBody>
      </p:sp>
    </p:spTree>
    <p:extLst>
      <p:ext uri="{BB962C8B-B14F-4D97-AF65-F5344CB8AC3E}">
        <p14:creationId xmlns:p14="http://schemas.microsoft.com/office/powerpoint/2010/main" val="1026709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5FA76E2-8264-4853-9EBF-E6DAEE980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6453" y="161647"/>
            <a:ext cx="2227224" cy="360806"/>
          </a:xfrm>
        </p:spPr>
        <p:txBody>
          <a:bodyPr/>
          <a:lstStyle/>
          <a:p>
            <a:r>
              <a:rPr lang="ko-KR" altLang="en-US" dirty="0"/>
              <a:t>종목 정보 메뉴 고도화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C79C109-76F8-4D03-9F12-60B791FDC7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컨텐츠 작성 페이지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CB35EDC-46F2-4666-B97E-DB34EFDBD3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어드민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종목추천관리</a:t>
            </a:r>
            <a:r>
              <a:rPr lang="en-US" altLang="ko-KR" dirty="0"/>
              <a:t>, </a:t>
            </a:r>
            <a:r>
              <a:rPr lang="ko-KR" altLang="en-US" dirty="0"/>
              <a:t>투자정보 관리 </a:t>
            </a:r>
            <a:r>
              <a:rPr lang="en-US" altLang="ko-KR" dirty="0"/>
              <a:t>&gt; </a:t>
            </a:r>
            <a:r>
              <a:rPr lang="ko-KR" altLang="en-US" dirty="0"/>
              <a:t>컨텐츠 작성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DD88887-0723-4E08-8074-15A47294EE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허상호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12CF880-6FA7-42A2-A794-A2D8EC05D6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17749" y="789438"/>
            <a:ext cx="2223672" cy="5878785"/>
          </a:xfrm>
        </p:spPr>
        <p:txBody>
          <a:bodyPr/>
          <a:lstStyle/>
          <a:p>
            <a:r>
              <a:rPr lang="en-US" altLang="ko-KR" dirty="0"/>
              <a:t>*</a:t>
            </a:r>
            <a:r>
              <a:rPr lang="ko-KR" altLang="en-US" dirty="0"/>
              <a:t>해당 정보가 적용되는 콘텐츠 </a:t>
            </a:r>
            <a:r>
              <a:rPr lang="en-US" altLang="ko-KR" dirty="0"/>
              <a:t>: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추천종목 </a:t>
            </a:r>
            <a:r>
              <a:rPr lang="en-US" altLang="ko-KR" dirty="0"/>
              <a:t>(</a:t>
            </a:r>
            <a:r>
              <a:rPr lang="ko-KR" altLang="en-US" dirty="0"/>
              <a:t>무료추천종목</a:t>
            </a:r>
            <a:r>
              <a:rPr lang="en-US" altLang="ko-KR" dirty="0"/>
              <a:t>),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투자정보 </a:t>
            </a:r>
            <a:r>
              <a:rPr lang="en-US" altLang="ko-KR" dirty="0"/>
              <a:t>(</a:t>
            </a:r>
            <a:r>
              <a:rPr lang="ko-KR" altLang="en-US" dirty="0"/>
              <a:t>데일리 </a:t>
            </a:r>
            <a:r>
              <a:rPr lang="en-US" altLang="ko-KR" dirty="0"/>
              <a:t>check, </a:t>
            </a:r>
            <a:r>
              <a:rPr lang="ko-KR" altLang="en-US" dirty="0"/>
              <a:t>이슈분석</a:t>
            </a:r>
            <a:r>
              <a:rPr lang="en-US" altLang="ko-KR" dirty="0"/>
              <a:t>, </a:t>
            </a:r>
            <a:r>
              <a:rPr lang="ko-KR" altLang="en-US" dirty="0"/>
              <a:t>시황분석</a:t>
            </a:r>
            <a:r>
              <a:rPr lang="en-US" altLang="ko-KR" dirty="0"/>
              <a:t>, </a:t>
            </a:r>
            <a:r>
              <a:rPr lang="ko-KR" altLang="en-US" dirty="0"/>
              <a:t>종목분석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신규 입력 영역 추가 </a:t>
            </a:r>
            <a:r>
              <a:rPr lang="en-US" altLang="ko-KR" dirty="0"/>
              <a:t>: 2</a:t>
            </a:r>
            <a:r>
              <a:rPr lang="ko-KR" altLang="en-US" dirty="0"/>
              <a:t>번 관련 종목 코 드 필드 참조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관련 종목 연결 </a:t>
            </a:r>
            <a:r>
              <a:rPr lang="en-US" altLang="ko-KR" dirty="0"/>
              <a:t>: 2a </a:t>
            </a:r>
            <a:r>
              <a:rPr lang="ko-KR" altLang="en-US" dirty="0"/>
              <a:t>영역</a:t>
            </a:r>
            <a:r>
              <a:rPr lang="en-US" altLang="ko-KR" dirty="0"/>
              <a:t> </a:t>
            </a:r>
            <a:r>
              <a:rPr lang="ko-KR" altLang="en-US" dirty="0"/>
              <a:t>선택된 종목의 종목들과 해당 콘텐츠 연결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a) </a:t>
            </a:r>
            <a:r>
              <a:rPr lang="ko-KR" altLang="en-US" dirty="0"/>
              <a:t>선택된 종목 </a:t>
            </a:r>
            <a:r>
              <a:rPr lang="en-US" altLang="ko-KR" dirty="0"/>
              <a:t>: 2b-&gt;2c </a:t>
            </a:r>
            <a:r>
              <a:rPr lang="ko-KR" altLang="en-US" dirty="0"/>
              <a:t>검색 및 선택을 통해 선택된 종목 목록 출력 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- x </a:t>
            </a:r>
            <a:r>
              <a:rPr lang="ko-KR" altLang="en-US" dirty="0"/>
              <a:t>선택 시 선택된 종목 삭제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다중 등록 가능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b) </a:t>
            </a:r>
            <a:r>
              <a:rPr lang="ko-KR" altLang="en-US" dirty="0"/>
              <a:t>종목 검색 </a:t>
            </a:r>
            <a:r>
              <a:rPr lang="ko-KR" altLang="en-US" dirty="0" err="1"/>
              <a:t>입력창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입력한 키워드에 따라 일치하는 검색 결과 출력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c) </a:t>
            </a:r>
            <a:r>
              <a:rPr lang="ko-KR" altLang="en-US" dirty="0"/>
              <a:t>종목 검색 결과 </a:t>
            </a:r>
            <a:r>
              <a:rPr lang="en-US" altLang="ko-KR" dirty="0"/>
              <a:t>: </a:t>
            </a:r>
            <a:r>
              <a:rPr lang="ko-KR" altLang="en-US" dirty="0"/>
              <a:t>선택 시 </a:t>
            </a:r>
            <a:r>
              <a:rPr lang="en-US" altLang="ko-KR" dirty="0"/>
              <a:t>2a </a:t>
            </a:r>
            <a:r>
              <a:rPr lang="ko-KR" altLang="en-US" dirty="0"/>
              <a:t>선택된 종목 입력창에 반영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7FBDBB-C526-4CFD-882F-8F76EC627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50"/>
          <a:stretch/>
        </p:blipFill>
        <p:spPr>
          <a:xfrm>
            <a:off x="232482" y="683742"/>
            <a:ext cx="3381197" cy="422755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FFE3762-FC03-4368-95B0-49BA74455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680" y="683742"/>
            <a:ext cx="3881029" cy="3336323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FDC3D125-634B-46AE-A7D1-930B1A0F2565}"/>
              </a:ext>
            </a:extLst>
          </p:cNvPr>
          <p:cNvSpPr/>
          <p:nvPr/>
        </p:nvSpPr>
        <p:spPr>
          <a:xfrm>
            <a:off x="2110065" y="686488"/>
            <a:ext cx="1387822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추천종목 컨텐츠 작성</a:t>
            </a: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5C3822C-3389-4566-9C86-5BE238EF9CBD}"/>
              </a:ext>
            </a:extLst>
          </p:cNvPr>
          <p:cNvSpPr/>
          <p:nvPr/>
        </p:nvSpPr>
        <p:spPr>
          <a:xfrm>
            <a:off x="6096000" y="686488"/>
            <a:ext cx="1387822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>
                <a:solidFill>
                  <a:schemeClr val="bg1"/>
                </a:solidFill>
              </a:rPr>
              <a:t>투자정보 컨텐츠 작성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4412193-5D0E-43EE-99E9-E7FE61E1BB1E}"/>
              </a:ext>
            </a:extLst>
          </p:cNvPr>
          <p:cNvSpPr/>
          <p:nvPr/>
        </p:nvSpPr>
        <p:spPr>
          <a:xfrm>
            <a:off x="273671" y="2965622"/>
            <a:ext cx="3265406" cy="155695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4BCDDE4-7607-4830-B2E8-E82B2D9B9E11}"/>
              </a:ext>
            </a:extLst>
          </p:cNvPr>
          <p:cNvSpPr/>
          <p:nvPr/>
        </p:nvSpPr>
        <p:spPr>
          <a:xfrm>
            <a:off x="3625477" y="3171568"/>
            <a:ext cx="3858346" cy="40365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175CB67B-FC7F-4184-91FE-17EFE356D9CC}"/>
              </a:ext>
            </a:extLst>
          </p:cNvPr>
          <p:cNvSpPr/>
          <p:nvPr/>
        </p:nvSpPr>
        <p:spPr>
          <a:xfrm>
            <a:off x="7203635" y="3002096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D221AF49-0268-4BC1-895F-9C0027B653D6}"/>
              </a:ext>
            </a:extLst>
          </p:cNvPr>
          <p:cNvSpPr/>
          <p:nvPr/>
        </p:nvSpPr>
        <p:spPr>
          <a:xfrm>
            <a:off x="3279861" y="2871061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26CA8CE-A47A-4209-8F88-492B9DCD4C1D}"/>
              </a:ext>
            </a:extLst>
          </p:cNvPr>
          <p:cNvSpPr/>
          <p:nvPr/>
        </p:nvSpPr>
        <p:spPr>
          <a:xfrm>
            <a:off x="4127644" y="5216270"/>
            <a:ext cx="2382930" cy="21544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삼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6349EDD-CF0D-4758-A3C0-300E2FFF91D3}"/>
              </a:ext>
            </a:extLst>
          </p:cNvPr>
          <p:cNvSpPr txBox="1"/>
          <p:nvPr/>
        </p:nvSpPr>
        <p:spPr>
          <a:xfrm>
            <a:off x="4063236" y="4228532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관련 종목 연결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5227B72-15E4-47A1-9B06-D5F6B5A74EA5}"/>
              </a:ext>
            </a:extLst>
          </p:cNvPr>
          <p:cNvSpPr/>
          <p:nvPr/>
        </p:nvSpPr>
        <p:spPr>
          <a:xfrm>
            <a:off x="4131053" y="5411278"/>
            <a:ext cx="2382930" cy="91980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1BD91F2-D677-4700-BC5B-D73888F217F2}"/>
              </a:ext>
            </a:extLst>
          </p:cNvPr>
          <p:cNvSpPr txBox="1"/>
          <p:nvPr/>
        </p:nvSpPr>
        <p:spPr>
          <a:xfrm>
            <a:off x="4185652" y="5379368"/>
            <a:ext cx="482824" cy="919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700" dirty="0"/>
              <a:t>005930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005935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006400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000810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C974DA1-EB07-47D6-8B34-34185B330BAC}"/>
              </a:ext>
            </a:extLst>
          </p:cNvPr>
          <p:cNvSpPr txBox="1"/>
          <p:nvPr/>
        </p:nvSpPr>
        <p:spPr>
          <a:xfrm>
            <a:off x="4894106" y="5379368"/>
            <a:ext cx="633507" cy="919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/>
              <a:t>삼성전자</a:t>
            </a:r>
            <a:endParaRPr lang="en-US" altLang="ko-KR" sz="700" dirty="0"/>
          </a:p>
          <a:p>
            <a:pPr>
              <a:lnSpc>
                <a:spcPct val="200000"/>
              </a:lnSpc>
            </a:pPr>
            <a:r>
              <a:rPr lang="ko-KR" altLang="en-US" sz="700" dirty="0" err="1"/>
              <a:t>삼성전자우</a:t>
            </a:r>
            <a:endParaRPr lang="en-US" altLang="ko-KR" sz="700" dirty="0"/>
          </a:p>
          <a:p>
            <a:pPr>
              <a:lnSpc>
                <a:spcPct val="200000"/>
              </a:lnSpc>
            </a:pPr>
            <a:r>
              <a:rPr lang="ko-KR" altLang="en-US" sz="700" dirty="0"/>
              <a:t>삼성</a:t>
            </a:r>
            <a:r>
              <a:rPr lang="en-US" altLang="ko-KR" sz="700" dirty="0"/>
              <a:t>SDI</a:t>
            </a:r>
          </a:p>
          <a:p>
            <a:pPr>
              <a:lnSpc>
                <a:spcPct val="200000"/>
              </a:lnSpc>
            </a:pPr>
            <a:r>
              <a:rPr lang="ko-KR" altLang="en-US" sz="700" dirty="0"/>
              <a:t>삼성화재</a:t>
            </a:r>
            <a:endParaRPr lang="en-US" altLang="ko-KR" sz="700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DEDFDDA-DA02-4CD6-B29C-44088C18A86E}"/>
              </a:ext>
            </a:extLst>
          </p:cNvPr>
          <p:cNvSpPr/>
          <p:nvPr/>
        </p:nvSpPr>
        <p:spPr>
          <a:xfrm>
            <a:off x="4233284" y="5460204"/>
            <a:ext cx="1209804" cy="16979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CE5878AA-1EF8-48A5-A445-D5501A83BB33}"/>
              </a:ext>
            </a:extLst>
          </p:cNvPr>
          <p:cNvSpPr/>
          <p:nvPr/>
        </p:nvSpPr>
        <p:spPr>
          <a:xfrm>
            <a:off x="4116724" y="4643075"/>
            <a:ext cx="2393850" cy="21544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800" b="1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4AE4336-C522-48B8-BA2C-D8EDE5135669}"/>
              </a:ext>
            </a:extLst>
          </p:cNvPr>
          <p:cNvSpPr txBox="1"/>
          <p:nvPr/>
        </p:nvSpPr>
        <p:spPr>
          <a:xfrm>
            <a:off x="4063236" y="4409722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연결된 종목</a:t>
            </a:r>
          </a:p>
        </p:txBody>
      </p:sp>
      <p:cxnSp>
        <p:nvCxnSpPr>
          <p:cNvPr id="71" name="연결선: 구부러짐 70">
            <a:extLst>
              <a:ext uri="{FF2B5EF4-FFF2-40B4-BE49-F238E27FC236}">
                <a16:creationId xmlns:a16="http://schemas.microsoft.com/office/drawing/2014/main" id="{46325BCB-9B16-428B-AABE-51AE0045DC76}"/>
              </a:ext>
            </a:extLst>
          </p:cNvPr>
          <p:cNvCxnSpPr>
            <a:cxnSpLocks/>
            <a:stCxn id="68" idx="3"/>
            <a:endCxn id="69" idx="3"/>
          </p:cNvCxnSpPr>
          <p:nvPr/>
        </p:nvCxnSpPr>
        <p:spPr>
          <a:xfrm flipV="1">
            <a:off x="5443088" y="4750797"/>
            <a:ext cx="1067486" cy="794307"/>
          </a:xfrm>
          <a:prstGeom prst="curvedConnector3">
            <a:avLst>
              <a:gd name="adj1" fmla="val 121415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7FF1CBC7-172D-46EB-8584-E8A064A95E63}"/>
              </a:ext>
            </a:extLst>
          </p:cNvPr>
          <p:cNvSpPr txBox="1"/>
          <p:nvPr/>
        </p:nvSpPr>
        <p:spPr>
          <a:xfrm>
            <a:off x="4063236" y="4962481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종목 검색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2A5163-940C-402B-9AD7-B5D65DE6DE9B}"/>
              </a:ext>
            </a:extLst>
          </p:cNvPr>
          <p:cNvSpPr/>
          <p:nvPr/>
        </p:nvSpPr>
        <p:spPr>
          <a:xfrm>
            <a:off x="4129304" y="4649359"/>
            <a:ext cx="100700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b="1" dirty="0"/>
              <a:t>005930 </a:t>
            </a:r>
            <a:r>
              <a:rPr lang="ko-KR" altLang="en-US" sz="700" b="1" dirty="0"/>
              <a:t>삼성전자  </a:t>
            </a:r>
            <a:r>
              <a:rPr lang="en-US" altLang="ko-KR" sz="700" b="1" dirty="0"/>
              <a:t>X</a:t>
            </a:r>
            <a:endParaRPr lang="ko-KR" altLang="en-US" sz="700" b="1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48F6D8FC-F060-4136-AF35-6EC8DA54E6D5}"/>
              </a:ext>
            </a:extLst>
          </p:cNvPr>
          <p:cNvSpPr/>
          <p:nvPr/>
        </p:nvSpPr>
        <p:spPr>
          <a:xfrm>
            <a:off x="5088993" y="4649359"/>
            <a:ext cx="973343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b="1" dirty="0"/>
              <a:t>006400 </a:t>
            </a:r>
            <a:r>
              <a:rPr lang="ko-KR" altLang="en-US" sz="700" b="1" dirty="0"/>
              <a:t>삼성</a:t>
            </a:r>
            <a:r>
              <a:rPr lang="en-US" altLang="ko-KR" sz="700" b="1" dirty="0"/>
              <a:t>SDI</a:t>
            </a:r>
            <a:r>
              <a:rPr lang="ko-KR" altLang="en-US" sz="700" b="1" dirty="0"/>
              <a:t>  </a:t>
            </a:r>
            <a:r>
              <a:rPr lang="en-US" altLang="ko-KR" sz="700" b="1" dirty="0"/>
              <a:t>X</a:t>
            </a:r>
            <a:endParaRPr lang="ko-KR" altLang="en-US" sz="700" b="1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19AD3A13-4C58-4322-BE79-2D8AA961129B}"/>
              </a:ext>
            </a:extLst>
          </p:cNvPr>
          <p:cNvSpPr/>
          <p:nvPr/>
        </p:nvSpPr>
        <p:spPr>
          <a:xfrm>
            <a:off x="4002103" y="4207976"/>
            <a:ext cx="2612881" cy="219282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8B5ECFD-3BE0-4572-811B-D5B38AF8F5C7}"/>
              </a:ext>
            </a:extLst>
          </p:cNvPr>
          <p:cNvSpPr/>
          <p:nvPr/>
        </p:nvSpPr>
        <p:spPr>
          <a:xfrm>
            <a:off x="6357335" y="4106858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A84CB084-6E3E-4B64-9E7E-D4B811D18646}"/>
              </a:ext>
            </a:extLst>
          </p:cNvPr>
          <p:cNvSpPr/>
          <p:nvPr/>
        </p:nvSpPr>
        <p:spPr>
          <a:xfrm>
            <a:off x="6233491" y="4499847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2a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426C4D12-E9BF-4BD3-B0BF-64D4643E4E2E}"/>
              </a:ext>
            </a:extLst>
          </p:cNvPr>
          <p:cNvSpPr/>
          <p:nvPr/>
        </p:nvSpPr>
        <p:spPr>
          <a:xfrm>
            <a:off x="6209076" y="5093219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2b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177CF398-033A-429D-83FF-4A146F1EA65C}"/>
              </a:ext>
            </a:extLst>
          </p:cNvPr>
          <p:cNvSpPr/>
          <p:nvPr/>
        </p:nvSpPr>
        <p:spPr>
          <a:xfrm>
            <a:off x="5369158" y="5353874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2c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FBEC22-793E-46F0-9E55-DDE2701B62B1}"/>
              </a:ext>
            </a:extLst>
          </p:cNvPr>
          <p:cNvSpPr/>
          <p:nvPr/>
        </p:nvSpPr>
        <p:spPr>
          <a:xfrm>
            <a:off x="119002" y="588984"/>
            <a:ext cx="1434517" cy="336235"/>
          </a:xfrm>
          <a:prstGeom prst="rect">
            <a:avLst/>
          </a:prstGeom>
          <a:solidFill>
            <a:srgbClr val="002060"/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>
                <a:solidFill>
                  <a:srgbClr val="FFFF00"/>
                </a:solidFill>
              </a:rPr>
              <a:t>기존 기획 </a:t>
            </a:r>
            <a:r>
              <a:rPr lang="en-US" altLang="ko-KR" sz="900" b="1" dirty="0">
                <a:solidFill>
                  <a:srgbClr val="FFFF00"/>
                </a:solidFill>
              </a:rPr>
              <a:t>+ </a:t>
            </a:r>
            <a:r>
              <a:rPr lang="ko-KR" altLang="en-US" sz="900" b="1" dirty="0">
                <a:solidFill>
                  <a:srgbClr val="FFFF00"/>
                </a:solidFill>
              </a:rPr>
              <a:t>추가 멘트</a:t>
            </a:r>
          </a:p>
        </p:txBody>
      </p:sp>
    </p:spTree>
    <p:extLst>
      <p:ext uri="{BB962C8B-B14F-4D97-AF65-F5344CB8AC3E}">
        <p14:creationId xmlns:p14="http://schemas.microsoft.com/office/powerpoint/2010/main" val="37257798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D5F9D67-B603-4E84-82EC-9F444B695B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06DAC6-0C95-4FAF-B1C3-A33BBA9CFD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어드민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투자정보 관리 </a:t>
            </a:r>
            <a:r>
              <a:rPr lang="en-US" altLang="ko-KR" dirty="0"/>
              <a:t>&gt; </a:t>
            </a:r>
            <a:r>
              <a:rPr lang="ko-KR" altLang="en-US" dirty="0"/>
              <a:t>데일리</a:t>
            </a:r>
            <a:r>
              <a:rPr lang="en-US" altLang="ko-KR" dirty="0"/>
              <a:t> check / </a:t>
            </a:r>
            <a:r>
              <a:rPr lang="ko-KR" altLang="en-US" dirty="0"/>
              <a:t>이슈분석 </a:t>
            </a:r>
            <a:r>
              <a:rPr lang="en-US" altLang="ko-KR" dirty="0"/>
              <a:t>/ </a:t>
            </a:r>
            <a:r>
              <a:rPr lang="ko-KR" altLang="en-US" dirty="0"/>
              <a:t>시황분석 </a:t>
            </a:r>
            <a:r>
              <a:rPr lang="en-US" altLang="ko-KR" dirty="0"/>
              <a:t>/ </a:t>
            </a:r>
            <a:r>
              <a:rPr lang="ko-KR" altLang="en-US" dirty="0"/>
              <a:t>종목분석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342E40-493C-4396-B694-6E3E05EA25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F0D7D24-32EA-4458-80E1-B72F968A16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00453DB-FC5E-456C-A4E1-DC344D1EF3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‘</a:t>
            </a:r>
            <a:r>
              <a:rPr lang="ko-KR" altLang="en-US" dirty="0"/>
              <a:t>공개정보</a:t>
            </a:r>
            <a:r>
              <a:rPr lang="en-US" altLang="ko-KR" dirty="0"/>
              <a:t>’</a:t>
            </a:r>
            <a:r>
              <a:rPr lang="ko-KR" altLang="en-US" dirty="0"/>
              <a:t>에서 </a:t>
            </a:r>
            <a:r>
              <a:rPr lang="en-US" altLang="ko-KR" dirty="0"/>
              <a:t>{</a:t>
            </a:r>
            <a:r>
              <a:rPr lang="ko-KR" altLang="en-US" dirty="0"/>
              <a:t>현재 </a:t>
            </a:r>
            <a:r>
              <a:rPr lang="ko-KR" altLang="en-US" dirty="0" err="1"/>
              <a:t>메뉴명</a:t>
            </a:r>
            <a:r>
              <a:rPr lang="en-US" altLang="ko-KR" dirty="0"/>
              <a:t>} &gt; {</a:t>
            </a:r>
            <a:r>
              <a:rPr lang="ko-KR" altLang="en-US" dirty="0" err="1"/>
              <a:t>소메뉴명</a:t>
            </a:r>
            <a:r>
              <a:rPr lang="en-US" altLang="ko-KR" dirty="0"/>
              <a:t>} </a:t>
            </a:r>
            <a:r>
              <a:rPr lang="ko-KR" altLang="en-US" dirty="0"/>
              <a:t>으로 수정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투자정보 관리 </a:t>
            </a:r>
            <a:r>
              <a:rPr lang="en-US" altLang="ko-KR" dirty="0"/>
              <a:t>&gt; </a:t>
            </a:r>
            <a:r>
              <a:rPr lang="ko-KR" altLang="en-US" dirty="0"/>
              <a:t>데일리 </a:t>
            </a:r>
            <a:r>
              <a:rPr lang="en-US" altLang="ko-KR" dirty="0"/>
              <a:t>check, </a:t>
            </a:r>
            <a:r>
              <a:rPr lang="ko-KR" altLang="en-US" dirty="0"/>
              <a:t>투자정보 관리 </a:t>
            </a:r>
            <a:r>
              <a:rPr lang="en-US" altLang="ko-KR" dirty="0"/>
              <a:t>&gt; </a:t>
            </a:r>
            <a:r>
              <a:rPr lang="ko-KR" altLang="en-US" dirty="0"/>
              <a:t>이슈분석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컨텐츠 작성 </a:t>
            </a:r>
            <a:r>
              <a:rPr lang="en-US" altLang="ko-KR" dirty="0"/>
              <a:t>{</a:t>
            </a:r>
            <a:r>
              <a:rPr lang="ko-KR" altLang="en-US" dirty="0"/>
              <a:t>투자정보 관리 </a:t>
            </a:r>
            <a:r>
              <a:rPr lang="ko-KR" altLang="en-US" dirty="0" err="1"/>
              <a:t>소메뉴명</a:t>
            </a:r>
            <a:r>
              <a:rPr lang="en-US" altLang="ko-KR" dirty="0"/>
              <a:t>}</a:t>
            </a:r>
            <a:r>
              <a:rPr lang="ko-KR" altLang="en-US" dirty="0"/>
              <a:t>으로 변경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컨텐츠 작성 </a:t>
            </a:r>
            <a:r>
              <a:rPr lang="en-US" altLang="ko-KR" dirty="0"/>
              <a:t>(</a:t>
            </a:r>
            <a:r>
              <a:rPr lang="ko-KR" altLang="en-US" dirty="0"/>
              <a:t>데일리 </a:t>
            </a:r>
            <a:r>
              <a:rPr lang="en-US" altLang="ko-KR" dirty="0"/>
              <a:t>check), </a:t>
            </a:r>
            <a:r>
              <a:rPr lang="ko-KR" altLang="en-US" dirty="0"/>
              <a:t>컨텐츠 작성 </a:t>
            </a:r>
            <a:r>
              <a:rPr lang="en-US" altLang="ko-KR" dirty="0"/>
              <a:t>(</a:t>
            </a:r>
            <a:r>
              <a:rPr lang="ko-KR" altLang="en-US" dirty="0"/>
              <a:t>이슈분석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ko-KR" altLang="en-US" dirty="0"/>
              <a:t>데일리 </a:t>
            </a:r>
            <a:r>
              <a:rPr lang="en-US" altLang="ko-KR" dirty="0"/>
              <a:t>check / </a:t>
            </a:r>
            <a:r>
              <a:rPr lang="ko-KR" altLang="en-US" dirty="0"/>
              <a:t>이슈분석 </a:t>
            </a:r>
            <a:r>
              <a:rPr lang="en-US" altLang="ko-KR" dirty="0"/>
              <a:t>/ </a:t>
            </a:r>
            <a:r>
              <a:rPr lang="ko-KR" altLang="en-US" dirty="0"/>
              <a:t>시황분석 </a:t>
            </a:r>
            <a:r>
              <a:rPr lang="en-US" altLang="ko-KR" dirty="0"/>
              <a:t>/ </a:t>
            </a:r>
            <a:r>
              <a:rPr lang="ko-KR" altLang="en-US" dirty="0"/>
              <a:t>종목분석 게시판 목록은 현재와 동일하되</a:t>
            </a:r>
            <a:r>
              <a:rPr lang="en-US" altLang="ko-KR" dirty="0"/>
              <a:t>, 1</a:t>
            </a:r>
            <a:r>
              <a:rPr lang="ko-KR" altLang="en-US" dirty="0"/>
              <a:t>번의 </a:t>
            </a:r>
            <a:r>
              <a:rPr lang="ko-KR" altLang="en-US" dirty="0" err="1"/>
              <a:t>드롭다운</a:t>
            </a:r>
            <a:r>
              <a:rPr lang="ko-KR" altLang="en-US" dirty="0"/>
              <a:t> 삭제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제목</a:t>
            </a:r>
            <a:r>
              <a:rPr lang="en-US" altLang="ko-KR" dirty="0"/>
              <a:t>+</a:t>
            </a:r>
            <a:r>
              <a:rPr lang="ko-KR" altLang="en-US" dirty="0"/>
              <a:t>내용 검색박스를 </a:t>
            </a:r>
            <a:r>
              <a:rPr lang="en-US" altLang="ko-KR" dirty="0"/>
              <a:t>2a</a:t>
            </a:r>
            <a:r>
              <a:rPr lang="ko-KR" altLang="en-US" dirty="0"/>
              <a:t>처럼 </a:t>
            </a:r>
            <a:r>
              <a:rPr lang="ko-KR" altLang="en-US" dirty="0" err="1"/>
              <a:t>드롭다운박스</a:t>
            </a:r>
            <a:r>
              <a:rPr lang="ko-KR" altLang="en-US" dirty="0"/>
              <a:t> 선택 후 검색하는 것으로 수정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제목</a:t>
            </a:r>
            <a:r>
              <a:rPr lang="en-US" altLang="ko-KR" dirty="0"/>
              <a:t>+</a:t>
            </a:r>
            <a:r>
              <a:rPr lang="ko-KR" altLang="en-US" dirty="0"/>
              <a:t>내용 검색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 err="1"/>
              <a:t>종목명</a:t>
            </a:r>
            <a:r>
              <a:rPr lang="ko-KR" altLang="en-US" dirty="0"/>
              <a:t> 검색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댓글</a:t>
            </a:r>
            <a:r>
              <a:rPr lang="en-US" altLang="ko-KR" dirty="0"/>
              <a:t>] </a:t>
            </a:r>
            <a:r>
              <a:rPr lang="ko-KR" altLang="en-US" dirty="0"/>
              <a:t>필드 추가하여 해당 </a:t>
            </a:r>
            <a:r>
              <a:rPr lang="ko-KR" altLang="en-US" dirty="0" err="1"/>
              <a:t>게시글에</a:t>
            </a:r>
            <a:r>
              <a:rPr lang="ko-KR" altLang="en-US" dirty="0"/>
              <a:t> 달린 댓글 수 카운트</a:t>
            </a:r>
            <a:br>
              <a:rPr lang="en-US" altLang="ko-KR" dirty="0"/>
            </a:br>
            <a:r>
              <a:rPr lang="en-US" altLang="ko-KR" dirty="0">
                <a:highlight>
                  <a:srgbClr val="FFFF00"/>
                </a:highlight>
              </a:rPr>
              <a:t>*</a:t>
            </a:r>
            <a:r>
              <a:rPr lang="ko-KR" altLang="en-US" dirty="0">
                <a:highlight>
                  <a:srgbClr val="FFFF00"/>
                </a:highlight>
              </a:rPr>
              <a:t>총 </a:t>
            </a:r>
            <a:r>
              <a:rPr lang="ko-KR" altLang="en-US" dirty="0" err="1">
                <a:highlight>
                  <a:srgbClr val="FFFF00"/>
                </a:highlight>
              </a:rPr>
              <a:t>댓글수</a:t>
            </a:r>
            <a:r>
              <a:rPr lang="en-US" altLang="ko-KR" dirty="0">
                <a:highlight>
                  <a:srgbClr val="FFFF00"/>
                </a:highlight>
              </a:rPr>
              <a:t>(</a:t>
            </a:r>
            <a:r>
              <a:rPr lang="ko-KR" altLang="en-US" dirty="0" err="1">
                <a:highlight>
                  <a:srgbClr val="FFFF00"/>
                </a:highlight>
              </a:rPr>
              <a:t>숨김처리한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ko-KR" altLang="en-US" dirty="0" err="1">
                <a:highlight>
                  <a:srgbClr val="FFFF00"/>
                </a:highlight>
              </a:rPr>
              <a:t>댓글수</a:t>
            </a:r>
            <a:r>
              <a:rPr lang="en-US" altLang="ko-KR" dirty="0">
                <a:highlight>
                  <a:srgbClr val="FFFF00"/>
                </a:highlight>
              </a:rPr>
              <a:t>)</a:t>
            </a:r>
            <a:br>
              <a:rPr lang="en-US" altLang="ko-KR" dirty="0">
                <a:highlight>
                  <a:srgbClr val="FFFF00"/>
                </a:highlight>
              </a:rPr>
            </a:br>
            <a:r>
              <a:rPr lang="en-US" altLang="ko-KR" dirty="0">
                <a:highlight>
                  <a:srgbClr val="FFFF00"/>
                </a:highlight>
              </a:rPr>
              <a:t>*</a:t>
            </a:r>
            <a:r>
              <a:rPr lang="ko-KR" altLang="en-US" dirty="0">
                <a:highlight>
                  <a:srgbClr val="FFFF00"/>
                </a:highlight>
              </a:rPr>
              <a:t>총 </a:t>
            </a:r>
            <a:r>
              <a:rPr lang="ko-KR" altLang="en-US" dirty="0" err="1">
                <a:highlight>
                  <a:srgbClr val="FFFF00"/>
                </a:highlight>
              </a:rPr>
              <a:t>댓글수에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ko-KR" altLang="en-US" dirty="0" err="1">
                <a:highlight>
                  <a:srgbClr val="FFFF00"/>
                </a:highlight>
              </a:rPr>
              <a:t>숨김처리한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ko-KR" altLang="en-US" dirty="0" err="1">
                <a:highlight>
                  <a:srgbClr val="FFFF00"/>
                </a:highlight>
              </a:rPr>
              <a:t>댓글수는</a:t>
            </a:r>
            <a:r>
              <a:rPr lang="ko-KR" altLang="en-US" dirty="0">
                <a:highlight>
                  <a:srgbClr val="FFFF00"/>
                </a:highlight>
              </a:rPr>
              <a:t> 집계</a:t>
            </a:r>
            <a:r>
              <a:rPr lang="en-US" altLang="ko-KR" dirty="0">
                <a:highlight>
                  <a:srgbClr val="FFFF00"/>
                </a:highlight>
              </a:rPr>
              <a:t>X</a:t>
            </a:r>
            <a:endParaRPr lang="ko-KR" altLang="en-US" dirty="0">
              <a:highlight>
                <a:srgbClr val="FFFF00"/>
              </a:highligh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ABBDA5-EF94-4381-A949-43F48565C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92" y="787976"/>
            <a:ext cx="9333160" cy="26410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40FD63D-22A9-4078-B01F-B26B8B20CCF6}"/>
              </a:ext>
            </a:extLst>
          </p:cNvPr>
          <p:cNvSpPr/>
          <p:nvPr/>
        </p:nvSpPr>
        <p:spPr>
          <a:xfrm>
            <a:off x="6484690" y="2214694"/>
            <a:ext cx="3036815" cy="109056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809BF7-DA42-499A-B798-1F93D4D580A1}"/>
              </a:ext>
            </a:extLst>
          </p:cNvPr>
          <p:cNvSpPr/>
          <p:nvPr/>
        </p:nvSpPr>
        <p:spPr>
          <a:xfrm>
            <a:off x="5303039" y="1179291"/>
            <a:ext cx="4498471" cy="520117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현재 공개정보 </a:t>
            </a:r>
            <a:r>
              <a:rPr lang="en-US" altLang="ko-KR" sz="1200" b="1" dirty="0"/>
              <a:t>&gt; </a:t>
            </a:r>
            <a:r>
              <a:rPr lang="ko-KR" altLang="en-US" sz="1200" b="1" dirty="0"/>
              <a:t>투자정보에 있는 카테고리 </a:t>
            </a:r>
            <a:r>
              <a:rPr lang="ko-KR" altLang="en-US" sz="1200" b="1" dirty="0" err="1"/>
              <a:t>드롭다운</a:t>
            </a:r>
            <a:r>
              <a:rPr lang="ko-KR" altLang="en-US" sz="1200" b="1" dirty="0"/>
              <a:t> 삭제</a:t>
            </a: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3E5C8781-5275-421E-8F17-4EA6F120CF42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 rot="16200000" flipH="1">
            <a:off x="7520043" y="1731639"/>
            <a:ext cx="515286" cy="45082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A82E4A12-A743-4E2A-AACA-C09AC097E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92" y="4528671"/>
            <a:ext cx="9286613" cy="181370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06CDAE9-778E-45E7-A245-17933CE78E16}"/>
              </a:ext>
            </a:extLst>
          </p:cNvPr>
          <p:cNvSpPr/>
          <p:nvPr/>
        </p:nvSpPr>
        <p:spPr>
          <a:xfrm>
            <a:off x="362126" y="4657289"/>
            <a:ext cx="2934748" cy="2922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0DFF91F-7DE6-4F80-9A09-38C69F9EF089}"/>
              </a:ext>
            </a:extLst>
          </p:cNvPr>
          <p:cNvSpPr/>
          <p:nvPr/>
        </p:nvSpPr>
        <p:spPr>
          <a:xfrm>
            <a:off x="993490" y="3874371"/>
            <a:ext cx="1367979" cy="395625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/>
              <a:t>드롭다운</a:t>
            </a:r>
            <a:r>
              <a:rPr lang="ko-KR" altLang="en-US" sz="1200" b="1" dirty="0"/>
              <a:t> 삭제</a:t>
            </a:r>
          </a:p>
        </p:txBody>
      </p: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55BF05F7-0D9F-422B-98BB-6FD242D2975D}"/>
              </a:ext>
            </a:extLst>
          </p:cNvPr>
          <p:cNvCxnSpPr>
            <a:stCxn id="16" idx="2"/>
            <a:endCxn id="15" idx="0"/>
          </p:cNvCxnSpPr>
          <p:nvPr/>
        </p:nvCxnSpPr>
        <p:spPr>
          <a:xfrm rot="16200000" flipH="1">
            <a:off x="1559844" y="4387632"/>
            <a:ext cx="387293" cy="152020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2FB1213-5CF0-4842-9D96-3D5488CECA9E}"/>
              </a:ext>
            </a:extLst>
          </p:cNvPr>
          <p:cNvSpPr/>
          <p:nvPr/>
        </p:nvSpPr>
        <p:spPr>
          <a:xfrm>
            <a:off x="146025" y="4528671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428DDE1-E49E-4048-B2F3-5147EC98CB6C}"/>
              </a:ext>
            </a:extLst>
          </p:cNvPr>
          <p:cNvSpPr/>
          <p:nvPr/>
        </p:nvSpPr>
        <p:spPr>
          <a:xfrm>
            <a:off x="6220844" y="3678224"/>
            <a:ext cx="805343" cy="294957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/>
              <a:t>제목</a:t>
            </a:r>
            <a:r>
              <a:rPr lang="en-US" altLang="ko-KR" sz="800" dirty="0"/>
              <a:t>+</a:t>
            </a:r>
            <a:r>
              <a:rPr lang="ko-KR" altLang="en-US" sz="800" dirty="0"/>
              <a:t>내용 ▼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3FBD75-AF41-49A3-9360-FE9E8DEBE33E}"/>
              </a:ext>
            </a:extLst>
          </p:cNvPr>
          <p:cNvSpPr/>
          <p:nvPr/>
        </p:nvSpPr>
        <p:spPr>
          <a:xfrm>
            <a:off x="6220844" y="3974635"/>
            <a:ext cx="805343" cy="294957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err="1"/>
              <a:t>종목명</a:t>
            </a:r>
            <a:endParaRPr lang="ko-KR" altLang="en-US" sz="8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FFA5044-B6EE-402F-85D1-43B9C7CABD67}"/>
              </a:ext>
            </a:extLst>
          </p:cNvPr>
          <p:cNvSpPr/>
          <p:nvPr/>
        </p:nvSpPr>
        <p:spPr>
          <a:xfrm>
            <a:off x="6136417" y="3553731"/>
            <a:ext cx="3431635" cy="83889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E9FB80F-1F71-4449-942F-1BCA77563022}"/>
              </a:ext>
            </a:extLst>
          </p:cNvPr>
          <p:cNvSpPr/>
          <p:nvPr/>
        </p:nvSpPr>
        <p:spPr>
          <a:xfrm>
            <a:off x="6185483" y="4651737"/>
            <a:ext cx="3201797" cy="29221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A7F2662-10A4-4954-AF8E-CDC73C5A9EB8}"/>
              </a:ext>
            </a:extLst>
          </p:cNvPr>
          <p:cNvSpPr/>
          <p:nvPr/>
        </p:nvSpPr>
        <p:spPr>
          <a:xfrm>
            <a:off x="7165066" y="3688793"/>
            <a:ext cx="2281672" cy="294957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bg1">
                    <a:lumMod val="50000"/>
                  </a:schemeClr>
                </a:solidFill>
              </a:rPr>
              <a:t>검색어 입력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0C5A95F-6E63-47D6-8897-075881D35EB1}"/>
              </a:ext>
            </a:extLst>
          </p:cNvPr>
          <p:cNvSpPr/>
          <p:nvPr/>
        </p:nvSpPr>
        <p:spPr>
          <a:xfrm>
            <a:off x="8944816" y="3688792"/>
            <a:ext cx="518161" cy="294958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검색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DBD2B75-32F3-4FC6-8A58-0E968E5A9722}"/>
              </a:ext>
            </a:extLst>
          </p:cNvPr>
          <p:cNvSpPr/>
          <p:nvPr/>
        </p:nvSpPr>
        <p:spPr>
          <a:xfrm>
            <a:off x="6002731" y="4495643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D46A5EC-3EC4-4F61-BE66-EAF771C9C548}"/>
              </a:ext>
            </a:extLst>
          </p:cNvPr>
          <p:cNvSpPr/>
          <p:nvPr/>
        </p:nvSpPr>
        <p:spPr>
          <a:xfrm>
            <a:off x="5947741" y="3435703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4a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B95F81F6-5415-4F6B-A1D9-4C68009CF1B3}"/>
              </a:ext>
            </a:extLst>
          </p:cNvPr>
          <p:cNvCxnSpPr>
            <a:endCxn id="25" idx="2"/>
          </p:cNvCxnSpPr>
          <p:nvPr/>
        </p:nvCxnSpPr>
        <p:spPr>
          <a:xfrm rot="5400000" flipH="1" flipV="1">
            <a:off x="7689755" y="4489257"/>
            <a:ext cx="259107" cy="65854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207E1E-8DD3-4092-B611-7FF7F229D459}"/>
              </a:ext>
            </a:extLst>
          </p:cNvPr>
          <p:cNvSpPr/>
          <p:nvPr/>
        </p:nvSpPr>
        <p:spPr>
          <a:xfrm>
            <a:off x="442542" y="1511181"/>
            <a:ext cx="1067476" cy="24211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B7AD3E1E-0351-4CBE-B578-AE6DE429672A}"/>
              </a:ext>
            </a:extLst>
          </p:cNvPr>
          <p:cNvSpPr/>
          <p:nvPr/>
        </p:nvSpPr>
        <p:spPr>
          <a:xfrm>
            <a:off x="235650" y="134860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BF65160-2EE7-43EA-A06C-14A238965DFB}"/>
              </a:ext>
            </a:extLst>
          </p:cNvPr>
          <p:cNvSpPr/>
          <p:nvPr/>
        </p:nvSpPr>
        <p:spPr>
          <a:xfrm>
            <a:off x="381489" y="865752"/>
            <a:ext cx="715139" cy="35141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D6DE780E-EAD6-4A07-ADC5-B23B5BF1DBA7}"/>
              </a:ext>
            </a:extLst>
          </p:cNvPr>
          <p:cNvSpPr/>
          <p:nvPr/>
        </p:nvSpPr>
        <p:spPr>
          <a:xfrm>
            <a:off x="159932" y="732303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956304-0C18-4AD6-AB8F-12ECE4958101}"/>
              </a:ext>
            </a:extLst>
          </p:cNvPr>
          <p:cNvSpPr/>
          <p:nvPr/>
        </p:nvSpPr>
        <p:spPr>
          <a:xfrm>
            <a:off x="6803472" y="5066950"/>
            <a:ext cx="562062" cy="22952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댓글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9EF1830-FCB3-4EC7-A5D4-50CD771E6F24}"/>
              </a:ext>
            </a:extLst>
          </p:cNvPr>
          <p:cNvSpPr/>
          <p:nvPr/>
        </p:nvSpPr>
        <p:spPr>
          <a:xfrm>
            <a:off x="6803472" y="5389064"/>
            <a:ext cx="562062" cy="22952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3(0)</a:t>
            </a:r>
            <a:endParaRPr lang="ko-KR" altLang="en-US" sz="8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DC03E93-45F1-4979-86B0-3C44F5CC135F}"/>
              </a:ext>
            </a:extLst>
          </p:cNvPr>
          <p:cNvSpPr/>
          <p:nvPr/>
        </p:nvSpPr>
        <p:spPr>
          <a:xfrm>
            <a:off x="6811861" y="5724647"/>
            <a:ext cx="562062" cy="22952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0(1)</a:t>
            </a:r>
            <a:endParaRPr lang="ko-KR" altLang="en-US" sz="8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5F3D74F-796D-4C30-9710-E3BB1F94B9C6}"/>
              </a:ext>
            </a:extLst>
          </p:cNvPr>
          <p:cNvSpPr/>
          <p:nvPr/>
        </p:nvSpPr>
        <p:spPr>
          <a:xfrm>
            <a:off x="6811860" y="5058731"/>
            <a:ext cx="562063" cy="120784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122DF8D-94E7-42B1-AEF9-BEFAC309FA8A}"/>
              </a:ext>
            </a:extLst>
          </p:cNvPr>
          <p:cNvSpPr/>
          <p:nvPr/>
        </p:nvSpPr>
        <p:spPr>
          <a:xfrm>
            <a:off x="6637718" y="4992591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5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2115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343E2E-E487-4080-8E4F-C4ECE4FA1A1C}"/>
              </a:ext>
            </a:extLst>
          </p:cNvPr>
          <p:cNvSpPr/>
          <p:nvPr/>
        </p:nvSpPr>
        <p:spPr>
          <a:xfrm>
            <a:off x="318783" y="5601238"/>
            <a:ext cx="1610686" cy="1095115"/>
          </a:xfrm>
          <a:prstGeom prst="rect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807BD5E-81A8-41EA-8138-04A2333659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269D9B-3153-4E45-850E-E2DD77BB8C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어드민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투자정보 관리 </a:t>
            </a:r>
            <a:r>
              <a:rPr lang="en-US" altLang="ko-KR" dirty="0"/>
              <a:t>&gt; </a:t>
            </a:r>
            <a:r>
              <a:rPr lang="ko-KR" altLang="en-US" dirty="0"/>
              <a:t>주식공부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04A8A0-418D-4162-9669-666BDFE616F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865F90-C578-4A7F-B684-2D4C21DD38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9937393-1036-477E-AD83-E8DED910C3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‘</a:t>
            </a:r>
            <a:r>
              <a:rPr lang="ko-KR" altLang="en-US" dirty="0"/>
              <a:t>공개정보</a:t>
            </a:r>
            <a:r>
              <a:rPr lang="en-US" altLang="ko-KR" dirty="0"/>
              <a:t>’ </a:t>
            </a:r>
            <a:r>
              <a:rPr lang="en-US" altLang="ko-KR" dirty="0">
                <a:sym typeface="Wingdings" panose="05000000000000000000" pitchFamily="2" charset="2"/>
              </a:rPr>
              <a:t> ‘</a:t>
            </a:r>
            <a:r>
              <a:rPr lang="ko-KR" altLang="en-US" dirty="0">
                <a:sym typeface="Wingdings" panose="05000000000000000000" pitchFamily="2" charset="2"/>
              </a:rPr>
              <a:t>투자정보 관리 </a:t>
            </a:r>
            <a:r>
              <a:rPr lang="en-US" altLang="ko-KR" dirty="0">
                <a:sym typeface="Wingdings" panose="05000000000000000000" pitchFamily="2" charset="2"/>
              </a:rPr>
              <a:t>&gt; </a:t>
            </a:r>
            <a:r>
              <a:rPr lang="ko-KR" altLang="en-US" dirty="0">
                <a:sym typeface="Wingdings" panose="05000000000000000000" pitchFamily="2" charset="2"/>
              </a:rPr>
              <a:t>주식공부</a:t>
            </a:r>
            <a:r>
              <a:rPr lang="en-US" altLang="ko-KR" dirty="0">
                <a:sym typeface="Wingdings" panose="05000000000000000000" pitchFamily="2" charset="2"/>
              </a:rPr>
              <a:t>‘ </a:t>
            </a:r>
            <a:r>
              <a:rPr lang="ko-KR" altLang="en-US" dirty="0">
                <a:sym typeface="Wingdings" panose="05000000000000000000" pitchFamily="2" charset="2"/>
              </a:rPr>
              <a:t>로 수정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주식공부 게시판 목록의 메뉴 </a:t>
            </a:r>
            <a:r>
              <a:rPr lang="ko-KR" altLang="en-US" dirty="0" err="1"/>
              <a:t>드롭박스를</a:t>
            </a:r>
            <a:r>
              <a:rPr lang="ko-KR" altLang="en-US" dirty="0"/>
              <a:t> 주식공부 컨텐츠 작성에 있는 카테고리 박스</a:t>
            </a:r>
            <a:r>
              <a:rPr lang="en-US" altLang="ko-KR" dirty="0"/>
              <a:t>(1a)</a:t>
            </a:r>
            <a:r>
              <a:rPr lang="ko-KR" altLang="en-US" dirty="0"/>
              <a:t>로 변경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댓글</a:t>
            </a:r>
            <a:r>
              <a:rPr lang="en-US" altLang="ko-KR" dirty="0"/>
              <a:t>] </a:t>
            </a:r>
            <a:r>
              <a:rPr lang="ko-KR" altLang="en-US" dirty="0"/>
              <a:t>필드 추가하여 해당 </a:t>
            </a:r>
            <a:r>
              <a:rPr lang="ko-KR" altLang="en-US" dirty="0" err="1"/>
              <a:t>게시글에</a:t>
            </a:r>
            <a:r>
              <a:rPr lang="ko-KR" altLang="en-US" dirty="0"/>
              <a:t> 달린 댓글 수 카운트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319768-92F6-41B7-9B4F-10807A7B0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2" y="781049"/>
            <a:ext cx="9150699" cy="23144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BD58BA-1DAC-492B-8709-87C3F0150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82" y="3429000"/>
            <a:ext cx="9227890" cy="209274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2275B9C-8EB9-46B9-9506-C91ED947B4CA}"/>
              </a:ext>
            </a:extLst>
          </p:cNvPr>
          <p:cNvSpPr/>
          <p:nvPr/>
        </p:nvSpPr>
        <p:spPr>
          <a:xfrm>
            <a:off x="390193" y="3420280"/>
            <a:ext cx="2906680" cy="26273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C5E6AF9-5C79-4421-84F0-4DF8DE6165D1}"/>
              </a:ext>
            </a:extLst>
          </p:cNvPr>
          <p:cNvSpPr/>
          <p:nvPr/>
        </p:nvSpPr>
        <p:spPr>
          <a:xfrm>
            <a:off x="1179061" y="5719238"/>
            <a:ext cx="569439" cy="294957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/>
              <a:t>기초  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0DA5E7-E5D5-411A-AF01-C8737D791869}"/>
              </a:ext>
            </a:extLst>
          </p:cNvPr>
          <p:cNvSpPr/>
          <p:nvPr/>
        </p:nvSpPr>
        <p:spPr>
          <a:xfrm>
            <a:off x="1179061" y="6015649"/>
            <a:ext cx="569439" cy="294957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/>
              <a:t>실전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E203DA-DB29-4913-A490-60156D2260FE}"/>
              </a:ext>
            </a:extLst>
          </p:cNvPr>
          <p:cNvSpPr/>
          <p:nvPr/>
        </p:nvSpPr>
        <p:spPr>
          <a:xfrm>
            <a:off x="1179061" y="6310606"/>
            <a:ext cx="569439" cy="294957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/>
              <a:t>용어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957B03-737D-48D8-969B-7198D78545AA}"/>
              </a:ext>
            </a:extLst>
          </p:cNvPr>
          <p:cNvSpPr/>
          <p:nvPr/>
        </p:nvSpPr>
        <p:spPr>
          <a:xfrm>
            <a:off x="474083" y="5719238"/>
            <a:ext cx="704978" cy="29495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/>
              <a:t>카테고리</a:t>
            </a:r>
          </a:p>
        </p:txBody>
      </p: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03637962-1869-4C16-9A03-3E9E3297937C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 rot="5400000">
            <a:off x="524719" y="4282423"/>
            <a:ext cx="1918223" cy="719407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F2320F1-9768-479C-A48B-9D4D7D91B073}"/>
              </a:ext>
            </a:extLst>
          </p:cNvPr>
          <p:cNvSpPr/>
          <p:nvPr/>
        </p:nvSpPr>
        <p:spPr>
          <a:xfrm>
            <a:off x="170523" y="5506677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2a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3BFBB75-72A4-49FF-86B1-C806A738AD73}"/>
              </a:ext>
            </a:extLst>
          </p:cNvPr>
          <p:cNvSpPr/>
          <p:nvPr/>
        </p:nvSpPr>
        <p:spPr>
          <a:xfrm>
            <a:off x="6392411" y="2205275"/>
            <a:ext cx="2961314" cy="89898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F78C4BD-6D63-4553-A00D-CA7A539A8A04}"/>
              </a:ext>
            </a:extLst>
          </p:cNvPr>
          <p:cNvSpPr/>
          <p:nvPr/>
        </p:nvSpPr>
        <p:spPr>
          <a:xfrm>
            <a:off x="167832" y="3294692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BAF73AF-EACB-4C90-94CF-ACEE8555FCEE}"/>
              </a:ext>
            </a:extLst>
          </p:cNvPr>
          <p:cNvSpPr/>
          <p:nvPr/>
        </p:nvSpPr>
        <p:spPr>
          <a:xfrm>
            <a:off x="408988" y="855915"/>
            <a:ext cx="715139" cy="35141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DEF561F-E89A-42ED-B253-4AA8F550E179}"/>
              </a:ext>
            </a:extLst>
          </p:cNvPr>
          <p:cNvSpPr/>
          <p:nvPr/>
        </p:nvSpPr>
        <p:spPr>
          <a:xfrm>
            <a:off x="187431" y="722466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B96258-2662-4B6F-94FD-E1EF4F41A9E3}"/>
              </a:ext>
            </a:extLst>
          </p:cNvPr>
          <p:cNvSpPr/>
          <p:nvPr/>
        </p:nvSpPr>
        <p:spPr>
          <a:xfrm>
            <a:off x="6904140" y="3858936"/>
            <a:ext cx="562062" cy="22952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댓글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4BD4783-F35F-48AB-8050-F983000E1234}"/>
              </a:ext>
            </a:extLst>
          </p:cNvPr>
          <p:cNvSpPr/>
          <p:nvPr/>
        </p:nvSpPr>
        <p:spPr>
          <a:xfrm>
            <a:off x="6904140" y="4181050"/>
            <a:ext cx="562062" cy="22952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3(0)</a:t>
            </a:r>
            <a:endParaRPr lang="ko-KR" altLang="en-US" sz="8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4CD416D-D670-4B5C-BF06-F78CB038EB4B}"/>
              </a:ext>
            </a:extLst>
          </p:cNvPr>
          <p:cNvSpPr/>
          <p:nvPr/>
        </p:nvSpPr>
        <p:spPr>
          <a:xfrm>
            <a:off x="6912529" y="4516633"/>
            <a:ext cx="562062" cy="22952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0(1)</a:t>
            </a:r>
            <a:endParaRPr lang="ko-KR" altLang="en-US" sz="8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A1DEFB-4277-48E8-9FA8-2222D9111D12}"/>
              </a:ext>
            </a:extLst>
          </p:cNvPr>
          <p:cNvSpPr/>
          <p:nvPr/>
        </p:nvSpPr>
        <p:spPr>
          <a:xfrm>
            <a:off x="6912528" y="3850718"/>
            <a:ext cx="562063" cy="89544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3B7B124-C629-4BCB-B690-01EAD685B8C1}"/>
              </a:ext>
            </a:extLst>
          </p:cNvPr>
          <p:cNvSpPr/>
          <p:nvPr/>
        </p:nvSpPr>
        <p:spPr>
          <a:xfrm>
            <a:off x="6738386" y="3784577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975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5919831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00190"/>
              </p:ext>
            </p:extLst>
          </p:nvPr>
        </p:nvGraphicFramePr>
        <p:xfrm>
          <a:off x="9801510" y="768586"/>
          <a:ext cx="2239488" cy="2220771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97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10.</a:t>
                      </a:r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주식공부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주식공부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왼쪽에 위치한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기능과 동일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다만</a:t>
                      </a:r>
                      <a:r>
                        <a:rPr lang="en-US" altLang="ko-KR" sz="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(n</a:t>
                      </a:r>
                      <a:r>
                        <a:rPr lang="ko-KR" altLang="en-US" sz="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일전</a:t>
                      </a:r>
                      <a:r>
                        <a:rPr lang="en-US" altLang="ko-KR" sz="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은</a:t>
                      </a:r>
                      <a:r>
                        <a:rPr lang="en-US" altLang="ko-KR" sz="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삭제</a:t>
                      </a:r>
                      <a:endParaRPr lang="en-US" altLang="ko-KR" sz="800" b="0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의도</a:t>
                      </a:r>
                      <a:r>
                        <a:rPr lang="en-US" altLang="ko-KR" sz="7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r>
                        <a:rPr lang="en-US" altLang="ko-KR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오래된 컨텐츠가 존재할 경우 회사가 활동을 하지 않는다는 부정적인 이미지가 생길 우려가 있음</a:t>
                      </a:r>
                      <a:endParaRPr lang="en-US" altLang="ko-KR" sz="7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11.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투자정보</a:t>
                      </a:r>
                      <a:endParaRPr lang="en-US" altLang="ko-KR" sz="800" b="1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indent="-171450" latinLnBrk="1">
                        <a:buFontTx/>
                        <a:buChar char="-"/>
                      </a:pP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투자정보 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메인에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위치한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기능과 동일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광고 배너 위치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11691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20E4CDD-E1C7-4BAE-86EF-7507DA927739}"/>
              </a:ext>
            </a:extLst>
          </p:cNvPr>
          <p:cNvSpPr/>
          <p:nvPr/>
        </p:nvSpPr>
        <p:spPr>
          <a:xfrm>
            <a:off x="137438" y="1606761"/>
            <a:ext cx="9070208" cy="4289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3" y="2777191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7ACBBBD-DA08-47CD-BE33-A2C10F13271A}"/>
              </a:ext>
            </a:extLst>
          </p:cNvPr>
          <p:cNvSpPr txBox="1"/>
          <p:nvPr/>
        </p:nvSpPr>
        <p:spPr>
          <a:xfrm>
            <a:off x="1190208" y="1659524"/>
            <a:ext cx="83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한국증시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ko-KR" altLang="en-US" sz="900" dirty="0">
                <a:solidFill>
                  <a:schemeClr val="bg1"/>
                </a:solidFill>
              </a:rPr>
              <a:t>미국증시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FD851-AC91-4FD2-BC76-2114701091C6}"/>
              </a:ext>
            </a:extLst>
          </p:cNvPr>
          <p:cNvSpPr txBox="1"/>
          <p:nvPr/>
        </p:nvSpPr>
        <p:spPr>
          <a:xfrm>
            <a:off x="1755391" y="1666433"/>
            <a:ext cx="160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 상관지수  </a:t>
            </a:r>
            <a:r>
              <a:rPr lang="en-US" altLang="ko-KR" sz="1400" b="1" dirty="0">
                <a:solidFill>
                  <a:schemeClr val="bg1"/>
                </a:solidFill>
              </a:rPr>
              <a:t>68 </a:t>
            </a:r>
            <a:r>
              <a:rPr lang="ko-KR" altLang="en-US" sz="800" dirty="0">
                <a:solidFill>
                  <a:schemeClr val="bg1"/>
                </a:solidFill>
              </a:rPr>
              <a:t>▲ </a:t>
            </a:r>
            <a:r>
              <a:rPr lang="en-US" altLang="ko-KR" sz="800" dirty="0">
                <a:solidFill>
                  <a:schemeClr val="bg1"/>
                </a:solidFill>
              </a:rPr>
              <a:t>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6BBACF6-046A-490E-A0CC-A9A278A0BCF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3204707" y="1797606"/>
            <a:ext cx="117303" cy="11730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48CDCB9-E859-4BC4-8BBE-381082BF34C5}"/>
              </a:ext>
            </a:extLst>
          </p:cNvPr>
          <p:cNvSpPr txBox="1"/>
          <p:nvPr/>
        </p:nvSpPr>
        <p:spPr>
          <a:xfrm>
            <a:off x="6929306" y="1641986"/>
            <a:ext cx="149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KOSPI     </a:t>
            </a:r>
            <a:r>
              <a:rPr lang="en-US" altLang="ko-KR" sz="900" b="1" dirty="0">
                <a:solidFill>
                  <a:schemeClr val="bg1"/>
                </a:solidFill>
              </a:rPr>
              <a:t>3,241.65</a:t>
            </a:r>
          </a:p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NASDAQ   </a:t>
            </a:r>
            <a:r>
              <a:rPr lang="en-US" altLang="ko-KR" sz="900" b="1" dirty="0">
                <a:solidFill>
                  <a:schemeClr val="bg1"/>
                </a:solidFill>
              </a:rPr>
              <a:t>14,660.58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959E4C0-56BF-45BC-8791-97381F609DAC}"/>
              </a:ext>
            </a:extLst>
          </p:cNvPr>
          <p:cNvSpPr/>
          <p:nvPr/>
        </p:nvSpPr>
        <p:spPr>
          <a:xfrm>
            <a:off x="137439" y="6679092"/>
            <a:ext cx="9664072" cy="107722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indent="180975" algn="ctr"/>
            <a:r>
              <a:rPr lang="ko-KR" altLang="en-US" sz="700" b="1">
                <a:solidFill>
                  <a:srgbClr val="002060"/>
                </a:solidFill>
                <a:cs typeface="Segoe UI" panose="020B0502040204020203" pitchFamily="34" charset="0"/>
              </a:rPr>
              <a:t>다음 이어서</a:t>
            </a:r>
            <a:endParaRPr lang="en-US" altLang="ko-KR" sz="700" b="1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6B8AADA-210A-481C-8077-B3312679E96F}"/>
              </a:ext>
            </a:extLst>
          </p:cNvPr>
          <p:cNvSpPr/>
          <p:nvPr/>
        </p:nvSpPr>
        <p:spPr>
          <a:xfrm>
            <a:off x="1264605" y="2160028"/>
            <a:ext cx="2347058" cy="3076795"/>
          </a:xfrm>
          <a:prstGeom prst="roundRect">
            <a:avLst>
              <a:gd name="adj" fmla="val 4548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F43C08F-4DD2-49B6-822D-9C184EEE4F8F}"/>
              </a:ext>
            </a:extLst>
          </p:cNvPr>
          <p:cNvSpPr txBox="1"/>
          <p:nvPr/>
        </p:nvSpPr>
        <p:spPr>
          <a:xfrm>
            <a:off x="1299837" y="2215430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주식공부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5BE3075-1812-4278-9951-E9F669EFB469}"/>
              </a:ext>
            </a:extLst>
          </p:cNvPr>
          <p:cNvSpPr txBox="1"/>
          <p:nvPr/>
        </p:nvSpPr>
        <p:spPr>
          <a:xfrm>
            <a:off x="2787542" y="2215700"/>
            <a:ext cx="8112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더보기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974EC75B-720C-47C0-963D-9DA329E406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678"/>
          <a:stretch/>
        </p:blipFill>
        <p:spPr>
          <a:xfrm>
            <a:off x="3867465" y="2151673"/>
            <a:ext cx="4517261" cy="700583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6A1E050-A72B-4AB4-8BB5-3F850B31FD35}"/>
              </a:ext>
            </a:extLst>
          </p:cNvPr>
          <p:cNvGrpSpPr/>
          <p:nvPr/>
        </p:nvGrpSpPr>
        <p:grpSpPr>
          <a:xfrm>
            <a:off x="1358845" y="2546929"/>
            <a:ext cx="2172920" cy="464839"/>
            <a:chOff x="1358845" y="2546929"/>
            <a:chExt cx="2172920" cy="46483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769CAE88-8E47-4316-B454-D96DB83FFB94}"/>
                </a:ext>
              </a:extLst>
            </p:cNvPr>
            <p:cNvGrpSpPr/>
            <p:nvPr/>
          </p:nvGrpSpPr>
          <p:grpSpPr>
            <a:xfrm>
              <a:off x="1358845" y="2546929"/>
              <a:ext cx="755658" cy="456919"/>
              <a:chOff x="1354008" y="2412706"/>
              <a:chExt cx="2165475" cy="332818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9AD99727-9104-4296-9BDE-84BFDB247B63}"/>
                  </a:ext>
                </a:extLst>
              </p:cNvPr>
              <p:cNvSpPr/>
              <p:nvPr/>
            </p:nvSpPr>
            <p:spPr>
              <a:xfrm>
                <a:off x="1362400" y="2412706"/>
                <a:ext cx="2157083" cy="3244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/>
              </a:p>
            </p:txBody>
          </p: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CB2E381-A8EC-4656-A4DC-32406BF3F8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2400" y="2421095"/>
                <a:ext cx="2148694" cy="3160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1D709533-2359-47BF-B760-E7FB756F0E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2400" y="2429484"/>
                <a:ext cx="2148694" cy="3160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7715723A-83FC-4667-8D65-702461021BCC}"/>
                  </a:ext>
                </a:extLst>
              </p:cNvPr>
              <p:cNvSpPr txBox="1"/>
              <p:nvPr/>
            </p:nvSpPr>
            <p:spPr>
              <a:xfrm>
                <a:off x="1354008" y="2499234"/>
                <a:ext cx="2148694" cy="129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image</a:t>
                </a:r>
                <a:endParaRPr lang="ko-KR" altLang="en-US" sz="800" dirty="0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F81730B-D455-412A-8C34-35847A24AC7C}"/>
                </a:ext>
              </a:extLst>
            </p:cNvPr>
            <p:cNvSpPr txBox="1"/>
            <p:nvPr/>
          </p:nvSpPr>
          <p:spPr>
            <a:xfrm>
              <a:off x="2120518" y="2550103"/>
              <a:ext cx="1411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/>
                <a:t>돌파에 속지마라</a:t>
              </a:r>
              <a:endParaRPr lang="en-US" altLang="ko-KR" sz="600" b="1" dirty="0"/>
            </a:p>
            <a:p>
              <a:endParaRPr lang="en-US" altLang="ko-KR" sz="600" b="1" dirty="0"/>
            </a:p>
            <a:p>
              <a:endParaRPr lang="en-US" altLang="ko-KR" sz="600" b="1" dirty="0"/>
            </a:p>
            <a:p>
              <a:r>
                <a:rPr lang="ko-KR" altLang="en-US" sz="600" b="1" dirty="0">
                  <a:solidFill>
                    <a:schemeClr val="bg1">
                      <a:lumMod val="50000"/>
                    </a:schemeClr>
                  </a:solidFill>
                </a:rPr>
                <a:t>조회</a:t>
              </a:r>
              <a:r>
                <a:rPr lang="en-US" altLang="ko-KR" sz="600" b="1" dirty="0">
                  <a:solidFill>
                    <a:schemeClr val="bg1">
                      <a:lumMod val="50000"/>
                    </a:schemeClr>
                  </a:solidFill>
                </a:rPr>
                <a:t>45 </a:t>
              </a:r>
              <a:r>
                <a:rPr lang="ko-KR" altLang="en-US" sz="600" b="1" dirty="0" err="1">
                  <a:solidFill>
                    <a:schemeClr val="bg1">
                      <a:lumMod val="50000"/>
                    </a:schemeClr>
                  </a:solidFill>
                </a:rPr>
                <a:t>ㅣ</a:t>
              </a:r>
              <a:r>
                <a:rPr lang="ko-KR" altLang="en-US" sz="600" b="1" dirty="0">
                  <a:solidFill>
                    <a:schemeClr val="bg1">
                      <a:lumMod val="50000"/>
                    </a:schemeClr>
                  </a:solidFill>
                </a:rPr>
                <a:t> 공유</a:t>
              </a:r>
              <a:r>
                <a:rPr lang="en-US" altLang="ko-KR" sz="600" b="1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ko-KR" altLang="en-US" sz="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758D08E6-A1FD-4608-A128-748E221EEDBE}"/>
              </a:ext>
            </a:extLst>
          </p:cNvPr>
          <p:cNvGrpSpPr/>
          <p:nvPr/>
        </p:nvGrpSpPr>
        <p:grpSpPr>
          <a:xfrm>
            <a:off x="1351674" y="3060960"/>
            <a:ext cx="2172920" cy="464839"/>
            <a:chOff x="1358845" y="2546929"/>
            <a:chExt cx="2172920" cy="464839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AB960453-D5E0-4364-82C7-ACBB14B55ED6}"/>
                </a:ext>
              </a:extLst>
            </p:cNvPr>
            <p:cNvGrpSpPr/>
            <p:nvPr/>
          </p:nvGrpSpPr>
          <p:grpSpPr>
            <a:xfrm>
              <a:off x="1358845" y="2546929"/>
              <a:ext cx="755658" cy="456919"/>
              <a:chOff x="1354008" y="2412706"/>
              <a:chExt cx="2165475" cy="332818"/>
            </a:xfrm>
          </p:grpSpPr>
          <p:sp>
            <p:nvSpPr>
              <p:cNvPr id="119" name="직사각형 118">
                <a:extLst>
                  <a:ext uri="{FF2B5EF4-FFF2-40B4-BE49-F238E27FC236}">
                    <a16:creationId xmlns:a16="http://schemas.microsoft.com/office/drawing/2014/main" id="{C07268D9-AC69-4B6A-92AF-D1ABA733B06D}"/>
                  </a:ext>
                </a:extLst>
              </p:cNvPr>
              <p:cNvSpPr/>
              <p:nvPr/>
            </p:nvSpPr>
            <p:spPr>
              <a:xfrm>
                <a:off x="1362400" y="2412706"/>
                <a:ext cx="2157083" cy="3244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/>
              </a:p>
            </p:txBody>
          </p: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592595F3-5D4F-4D9E-B31B-E609A89ADB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2400" y="2421095"/>
                <a:ext cx="2148694" cy="3160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5AE47086-4317-4DF8-930B-05E36C401B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2400" y="2429484"/>
                <a:ext cx="2148694" cy="3160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7606B87-02DD-41F4-8CC8-17B0113844CC}"/>
                  </a:ext>
                </a:extLst>
              </p:cNvPr>
              <p:cNvSpPr txBox="1"/>
              <p:nvPr/>
            </p:nvSpPr>
            <p:spPr>
              <a:xfrm>
                <a:off x="1354008" y="2499234"/>
                <a:ext cx="2148694" cy="129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image</a:t>
                </a:r>
                <a:endParaRPr lang="ko-KR" altLang="en-US" sz="800" dirty="0"/>
              </a:p>
            </p:txBody>
          </p:sp>
        </p:grp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F4DA5C3A-98F8-4302-8E73-2EA908B2DFDC}"/>
                </a:ext>
              </a:extLst>
            </p:cNvPr>
            <p:cNvSpPr txBox="1"/>
            <p:nvPr/>
          </p:nvSpPr>
          <p:spPr>
            <a:xfrm>
              <a:off x="2120518" y="2550103"/>
              <a:ext cx="1411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/>
                <a:t>진실 혹은 거짓</a:t>
              </a:r>
              <a:endParaRPr lang="en-US" altLang="ko-KR" sz="600" b="1" dirty="0"/>
            </a:p>
            <a:p>
              <a:endParaRPr lang="en-US" altLang="ko-KR" sz="600" b="1" dirty="0"/>
            </a:p>
            <a:p>
              <a:endParaRPr lang="en-US" altLang="ko-KR" sz="600" b="1" dirty="0"/>
            </a:p>
            <a:p>
              <a:r>
                <a:rPr lang="ko-KR" altLang="en-US" sz="600" b="1" dirty="0">
                  <a:solidFill>
                    <a:schemeClr val="bg1">
                      <a:lumMod val="50000"/>
                    </a:schemeClr>
                  </a:solidFill>
                </a:rPr>
                <a:t>조회</a:t>
              </a:r>
              <a:r>
                <a:rPr lang="en-US" altLang="ko-KR" sz="600" b="1" dirty="0">
                  <a:solidFill>
                    <a:schemeClr val="bg1">
                      <a:lumMod val="50000"/>
                    </a:schemeClr>
                  </a:solidFill>
                </a:rPr>
                <a:t>45 </a:t>
              </a:r>
              <a:r>
                <a:rPr lang="ko-KR" altLang="en-US" sz="600" b="1" dirty="0" err="1">
                  <a:solidFill>
                    <a:schemeClr val="bg1">
                      <a:lumMod val="50000"/>
                    </a:schemeClr>
                  </a:solidFill>
                </a:rPr>
                <a:t>ㅣ</a:t>
              </a:r>
              <a:r>
                <a:rPr lang="ko-KR" altLang="en-US" sz="600" b="1" dirty="0">
                  <a:solidFill>
                    <a:schemeClr val="bg1">
                      <a:lumMod val="50000"/>
                    </a:schemeClr>
                  </a:solidFill>
                </a:rPr>
                <a:t> 공유</a:t>
              </a:r>
              <a:r>
                <a:rPr lang="en-US" altLang="ko-KR" sz="600" b="1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ko-KR" altLang="en-US" sz="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94C695C6-4BFA-4B10-98CA-B5DBB37CDDC0}"/>
              </a:ext>
            </a:extLst>
          </p:cNvPr>
          <p:cNvGrpSpPr/>
          <p:nvPr/>
        </p:nvGrpSpPr>
        <p:grpSpPr>
          <a:xfrm>
            <a:off x="1358845" y="3594509"/>
            <a:ext cx="2172920" cy="464839"/>
            <a:chOff x="1358845" y="2546929"/>
            <a:chExt cx="2172920" cy="464839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270CD12E-9A28-4E22-AB73-A51C178FAA60}"/>
                </a:ext>
              </a:extLst>
            </p:cNvPr>
            <p:cNvGrpSpPr/>
            <p:nvPr/>
          </p:nvGrpSpPr>
          <p:grpSpPr>
            <a:xfrm>
              <a:off x="1358845" y="2546929"/>
              <a:ext cx="755658" cy="456919"/>
              <a:chOff x="1354008" y="2412706"/>
              <a:chExt cx="2165475" cy="332818"/>
            </a:xfrm>
          </p:grpSpPr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8436E4BB-4A82-4496-ACC6-89E0F4185C99}"/>
                  </a:ext>
                </a:extLst>
              </p:cNvPr>
              <p:cNvSpPr/>
              <p:nvPr/>
            </p:nvSpPr>
            <p:spPr>
              <a:xfrm>
                <a:off x="1362400" y="2412706"/>
                <a:ext cx="2157083" cy="3244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/>
              </a:p>
            </p:txBody>
          </p:sp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05BD95C5-E501-49C2-9171-59C235E3B3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2400" y="2421095"/>
                <a:ext cx="2148694" cy="3160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6C0316B2-0600-4262-9AB2-7EC5FB84DC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2400" y="2429484"/>
                <a:ext cx="2148694" cy="3160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AE5973D-E5F6-479A-AF28-CC307E19D3AF}"/>
                  </a:ext>
                </a:extLst>
              </p:cNvPr>
              <p:cNvSpPr txBox="1"/>
              <p:nvPr/>
            </p:nvSpPr>
            <p:spPr>
              <a:xfrm>
                <a:off x="1354008" y="2499234"/>
                <a:ext cx="2148694" cy="129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image</a:t>
                </a:r>
                <a:endParaRPr lang="ko-KR" altLang="en-US" sz="800" dirty="0"/>
              </a:p>
            </p:txBody>
          </p:sp>
        </p:grp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FE14A4FE-556D-4C01-9B7B-E854F9F6E254}"/>
                </a:ext>
              </a:extLst>
            </p:cNvPr>
            <p:cNvSpPr txBox="1"/>
            <p:nvPr/>
          </p:nvSpPr>
          <p:spPr>
            <a:xfrm>
              <a:off x="2120518" y="2550103"/>
              <a:ext cx="1411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/>
                <a:t>모든 현상에는 이유가 있다</a:t>
              </a:r>
              <a:endParaRPr lang="en-US" altLang="ko-KR" sz="600" b="1" dirty="0"/>
            </a:p>
            <a:p>
              <a:endParaRPr lang="en-US" altLang="ko-KR" sz="600" b="1" dirty="0"/>
            </a:p>
            <a:p>
              <a:endParaRPr lang="en-US" altLang="ko-KR" sz="600" b="1" dirty="0"/>
            </a:p>
            <a:p>
              <a:r>
                <a:rPr lang="ko-KR" altLang="en-US" sz="600" b="1" dirty="0">
                  <a:solidFill>
                    <a:schemeClr val="bg1">
                      <a:lumMod val="50000"/>
                    </a:schemeClr>
                  </a:solidFill>
                </a:rPr>
                <a:t>조회</a:t>
              </a:r>
              <a:r>
                <a:rPr lang="en-US" altLang="ko-KR" sz="600" b="1" dirty="0">
                  <a:solidFill>
                    <a:schemeClr val="bg1">
                      <a:lumMod val="50000"/>
                    </a:schemeClr>
                  </a:solidFill>
                </a:rPr>
                <a:t>45 </a:t>
              </a:r>
              <a:r>
                <a:rPr lang="ko-KR" altLang="en-US" sz="600" b="1" dirty="0" err="1">
                  <a:solidFill>
                    <a:schemeClr val="bg1">
                      <a:lumMod val="50000"/>
                    </a:schemeClr>
                  </a:solidFill>
                </a:rPr>
                <a:t>ㅣ</a:t>
              </a:r>
              <a:r>
                <a:rPr lang="ko-KR" altLang="en-US" sz="600" b="1" dirty="0">
                  <a:solidFill>
                    <a:schemeClr val="bg1">
                      <a:lumMod val="50000"/>
                    </a:schemeClr>
                  </a:solidFill>
                </a:rPr>
                <a:t> 공유</a:t>
              </a:r>
              <a:r>
                <a:rPr lang="en-US" altLang="ko-KR" sz="600" b="1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ko-KR" altLang="en-US" sz="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2E3C4F8D-1DF0-4A09-95C0-368A1DC77918}"/>
              </a:ext>
            </a:extLst>
          </p:cNvPr>
          <p:cNvGrpSpPr/>
          <p:nvPr/>
        </p:nvGrpSpPr>
        <p:grpSpPr>
          <a:xfrm>
            <a:off x="1351674" y="4125467"/>
            <a:ext cx="2172920" cy="464839"/>
            <a:chOff x="1358845" y="2546929"/>
            <a:chExt cx="2172920" cy="464839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538D4071-C075-4EBE-A18A-50C09BB46238}"/>
                </a:ext>
              </a:extLst>
            </p:cNvPr>
            <p:cNvGrpSpPr/>
            <p:nvPr/>
          </p:nvGrpSpPr>
          <p:grpSpPr>
            <a:xfrm>
              <a:off x="1358845" y="2546929"/>
              <a:ext cx="755658" cy="456919"/>
              <a:chOff x="1354008" y="2412706"/>
              <a:chExt cx="2165475" cy="332818"/>
            </a:xfrm>
          </p:grpSpPr>
          <p:sp>
            <p:nvSpPr>
              <p:cNvPr id="133" name="직사각형 132">
                <a:extLst>
                  <a:ext uri="{FF2B5EF4-FFF2-40B4-BE49-F238E27FC236}">
                    <a16:creationId xmlns:a16="http://schemas.microsoft.com/office/drawing/2014/main" id="{31F251B0-668A-4E42-8EC1-0F99EC8718C3}"/>
                  </a:ext>
                </a:extLst>
              </p:cNvPr>
              <p:cNvSpPr/>
              <p:nvPr/>
            </p:nvSpPr>
            <p:spPr>
              <a:xfrm>
                <a:off x="1362400" y="2412706"/>
                <a:ext cx="2157083" cy="3244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/>
              </a:p>
            </p:txBody>
          </p: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7C14D212-85BD-4023-8334-121A13963F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2400" y="2421095"/>
                <a:ext cx="2148694" cy="3160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2058D51E-A4B3-4A75-8E0A-848F211225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2400" y="2429484"/>
                <a:ext cx="2148694" cy="3160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D5B2319-5E2C-4017-9E99-AB6429589CB9}"/>
                  </a:ext>
                </a:extLst>
              </p:cNvPr>
              <p:cNvSpPr txBox="1"/>
              <p:nvPr/>
            </p:nvSpPr>
            <p:spPr>
              <a:xfrm>
                <a:off x="1354008" y="2499234"/>
                <a:ext cx="2148694" cy="129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image</a:t>
                </a:r>
                <a:endParaRPr lang="ko-KR" altLang="en-US" sz="800" dirty="0"/>
              </a:p>
            </p:txBody>
          </p:sp>
        </p:grp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8645F05-655E-4021-8F59-965C469DF935}"/>
                </a:ext>
              </a:extLst>
            </p:cNvPr>
            <p:cNvSpPr txBox="1"/>
            <p:nvPr/>
          </p:nvSpPr>
          <p:spPr>
            <a:xfrm>
              <a:off x="2120518" y="2550103"/>
              <a:ext cx="1411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/>
                <a:t>캔들의 위꼬리는 두 얼굴을 지닌 </a:t>
              </a:r>
              <a:endParaRPr lang="en-US" altLang="ko-KR" sz="600" b="1" dirty="0"/>
            </a:p>
            <a:p>
              <a:r>
                <a:rPr lang="ko-KR" altLang="en-US" sz="600" b="1" dirty="0" err="1"/>
                <a:t>팜므파탈이다</a:t>
              </a:r>
              <a:r>
                <a:rPr lang="en-US" altLang="ko-KR" sz="600" b="1" dirty="0"/>
                <a:t>..?</a:t>
              </a:r>
            </a:p>
            <a:p>
              <a:endParaRPr lang="en-US" altLang="ko-KR" sz="600" b="1" dirty="0">
                <a:solidFill>
                  <a:schemeClr val="bg1">
                    <a:lumMod val="50000"/>
                  </a:schemeClr>
                </a:solidFill>
              </a:endParaRPr>
            </a:p>
            <a:p>
              <a:r>
                <a:rPr lang="ko-KR" altLang="en-US" sz="600" b="1" dirty="0">
                  <a:solidFill>
                    <a:schemeClr val="bg1">
                      <a:lumMod val="50000"/>
                    </a:schemeClr>
                  </a:solidFill>
                </a:rPr>
                <a:t>조회</a:t>
              </a:r>
              <a:r>
                <a:rPr lang="en-US" altLang="ko-KR" sz="600" b="1" dirty="0">
                  <a:solidFill>
                    <a:schemeClr val="bg1">
                      <a:lumMod val="50000"/>
                    </a:schemeClr>
                  </a:solidFill>
                </a:rPr>
                <a:t>45 </a:t>
              </a:r>
              <a:r>
                <a:rPr lang="ko-KR" altLang="en-US" sz="600" b="1" dirty="0" err="1">
                  <a:solidFill>
                    <a:schemeClr val="bg1">
                      <a:lumMod val="50000"/>
                    </a:schemeClr>
                  </a:solidFill>
                </a:rPr>
                <a:t>ㅣ</a:t>
              </a:r>
              <a:r>
                <a:rPr lang="ko-KR" altLang="en-US" sz="600" b="1" dirty="0">
                  <a:solidFill>
                    <a:schemeClr val="bg1">
                      <a:lumMod val="50000"/>
                    </a:schemeClr>
                  </a:solidFill>
                </a:rPr>
                <a:t> 공유</a:t>
              </a:r>
              <a:r>
                <a:rPr lang="en-US" altLang="ko-KR" sz="600" b="1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ko-KR" altLang="en-US" sz="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DC1A2E22-2B32-4C69-83B5-C2B7AD49876A}"/>
              </a:ext>
            </a:extLst>
          </p:cNvPr>
          <p:cNvGrpSpPr/>
          <p:nvPr/>
        </p:nvGrpSpPr>
        <p:grpSpPr>
          <a:xfrm>
            <a:off x="1348746" y="4654189"/>
            <a:ext cx="2172920" cy="464839"/>
            <a:chOff x="1358845" y="2546929"/>
            <a:chExt cx="2172920" cy="464839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72A7C0E9-935B-495E-BF86-85D288E1B5D9}"/>
                </a:ext>
              </a:extLst>
            </p:cNvPr>
            <p:cNvGrpSpPr/>
            <p:nvPr/>
          </p:nvGrpSpPr>
          <p:grpSpPr>
            <a:xfrm>
              <a:off x="1358845" y="2546929"/>
              <a:ext cx="755658" cy="456919"/>
              <a:chOff x="1354008" y="2412706"/>
              <a:chExt cx="2165475" cy="332818"/>
            </a:xfrm>
          </p:grpSpPr>
          <p:sp>
            <p:nvSpPr>
              <p:cNvPr id="140" name="직사각형 139">
                <a:extLst>
                  <a:ext uri="{FF2B5EF4-FFF2-40B4-BE49-F238E27FC236}">
                    <a16:creationId xmlns:a16="http://schemas.microsoft.com/office/drawing/2014/main" id="{BECC64EA-E000-460B-8E9C-69C96168B7B5}"/>
                  </a:ext>
                </a:extLst>
              </p:cNvPr>
              <p:cNvSpPr/>
              <p:nvPr/>
            </p:nvSpPr>
            <p:spPr>
              <a:xfrm>
                <a:off x="1362400" y="2412706"/>
                <a:ext cx="2157083" cy="32442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63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800" b="1" dirty="0"/>
              </a:p>
            </p:txBody>
          </p:sp>
          <p:cxnSp>
            <p:nvCxnSpPr>
              <p:cNvPr id="141" name="직선 연결선 140">
                <a:extLst>
                  <a:ext uri="{FF2B5EF4-FFF2-40B4-BE49-F238E27FC236}">
                    <a16:creationId xmlns:a16="http://schemas.microsoft.com/office/drawing/2014/main" id="{E20809F4-03DE-43C2-A7C0-2F1C380D25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2400" y="2421095"/>
                <a:ext cx="2148694" cy="3160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>
                <a:extLst>
                  <a:ext uri="{FF2B5EF4-FFF2-40B4-BE49-F238E27FC236}">
                    <a16:creationId xmlns:a16="http://schemas.microsoft.com/office/drawing/2014/main" id="{95AF91BE-C7D0-4E68-B861-16973179C1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2400" y="2429484"/>
                <a:ext cx="2148694" cy="3160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1D6FC6EE-09E8-4CF7-8F94-549438F31765}"/>
                  </a:ext>
                </a:extLst>
              </p:cNvPr>
              <p:cNvSpPr txBox="1"/>
              <p:nvPr/>
            </p:nvSpPr>
            <p:spPr>
              <a:xfrm>
                <a:off x="1354008" y="2499234"/>
                <a:ext cx="2148694" cy="129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800" dirty="0"/>
                  <a:t>image</a:t>
                </a:r>
                <a:endParaRPr lang="ko-KR" altLang="en-US" sz="800" dirty="0"/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FCECC37-9E1D-4324-A8CB-D55A74D45271}"/>
                </a:ext>
              </a:extLst>
            </p:cNvPr>
            <p:cNvSpPr txBox="1"/>
            <p:nvPr/>
          </p:nvSpPr>
          <p:spPr>
            <a:xfrm>
              <a:off x="2120518" y="2550103"/>
              <a:ext cx="14112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600" b="1" dirty="0"/>
                <a:t>개인투자자 </a:t>
              </a:r>
              <a:r>
                <a:rPr lang="en-US" altLang="ko-KR" sz="600" b="1" dirty="0"/>
                <a:t>95%</a:t>
              </a:r>
              <a:r>
                <a:rPr lang="ko-KR" altLang="en-US" sz="600" b="1" dirty="0"/>
                <a:t>는 이걸 하지 않아</a:t>
              </a:r>
              <a:endParaRPr lang="en-US" altLang="ko-KR" sz="600" b="1" dirty="0"/>
            </a:p>
            <a:p>
              <a:r>
                <a:rPr lang="ko-KR" altLang="en-US" sz="600" b="1" dirty="0"/>
                <a:t>돈을 잃는다</a:t>
              </a:r>
              <a:endParaRPr lang="en-US" altLang="ko-KR" sz="600" b="1" dirty="0"/>
            </a:p>
            <a:p>
              <a:endParaRPr lang="en-US" altLang="ko-KR" sz="600" b="1" dirty="0"/>
            </a:p>
            <a:p>
              <a:r>
                <a:rPr lang="ko-KR" altLang="en-US" sz="600" b="1" dirty="0">
                  <a:solidFill>
                    <a:schemeClr val="bg1">
                      <a:lumMod val="50000"/>
                    </a:schemeClr>
                  </a:solidFill>
                </a:rPr>
                <a:t>조회</a:t>
              </a:r>
              <a:r>
                <a:rPr lang="en-US" altLang="ko-KR" sz="600" b="1" dirty="0">
                  <a:solidFill>
                    <a:schemeClr val="bg1">
                      <a:lumMod val="50000"/>
                    </a:schemeClr>
                  </a:solidFill>
                </a:rPr>
                <a:t>45 </a:t>
              </a:r>
              <a:r>
                <a:rPr lang="ko-KR" altLang="en-US" sz="600" b="1" dirty="0" err="1">
                  <a:solidFill>
                    <a:schemeClr val="bg1">
                      <a:lumMod val="50000"/>
                    </a:schemeClr>
                  </a:solidFill>
                </a:rPr>
                <a:t>ㅣ</a:t>
              </a:r>
              <a:r>
                <a:rPr lang="ko-KR" altLang="en-US" sz="600" b="1" dirty="0">
                  <a:solidFill>
                    <a:schemeClr val="bg1">
                      <a:lumMod val="50000"/>
                    </a:schemeClr>
                  </a:solidFill>
                </a:rPr>
                <a:t> 공유</a:t>
              </a:r>
              <a:r>
                <a:rPr lang="en-US" altLang="ko-KR" sz="600" b="1" dirty="0">
                  <a:solidFill>
                    <a:schemeClr val="bg1">
                      <a:lumMod val="50000"/>
                    </a:schemeClr>
                  </a:solidFill>
                </a:rPr>
                <a:t>0</a:t>
              </a:r>
              <a:endParaRPr lang="ko-KR" altLang="en-US" sz="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00BCDB5F-BDEA-44A3-969F-848686AC9BB0}"/>
              </a:ext>
            </a:extLst>
          </p:cNvPr>
          <p:cNvSpPr txBox="1"/>
          <p:nvPr/>
        </p:nvSpPr>
        <p:spPr>
          <a:xfrm>
            <a:off x="3786768" y="2949366"/>
            <a:ext cx="8112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/>
              <a:t>투자정보</a:t>
            </a:r>
            <a:endParaRPr lang="ko-KR" altLang="en-US" sz="1000" b="1" dirty="0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54D08CA-A14D-4868-AC0A-9BD9CD9E4401}"/>
              </a:ext>
            </a:extLst>
          </p:cNvPr>
          <p:cNvGrpSpPr/>
          <p:nvPr/>
        </p:nvGrpSpPr>
        <p:grpSpPr>
          <a:xfrm>
            <a:off x="3894591" y="3205466"/>
            <a:ext cx="2217364" cy="2031358"/>
            <a:chOff x="3894591" y="3205466"/>
            <a:chExt cx="2217364" cy="2031358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ECAFACE-A7C3-4259-A74A-EEDF12CC2B04}"/>
                </a:ext>
              </a:extLst>
            </p:cNvPr>
            <p:cNvSpPr/>
            <p:nvPr/>
          </p:nvSpPr>
          <p:spPr>
            <a:xfrm>
              <a:off x="3894591" y="3205466"/>
              <a:ext cx="2201409" cy="2031358"/>
            </a:xfrm>
            <a:prstGeom prst="roundRect">
              <a:avLst>
                <a:gd name="adj" fmla="val 5244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40C3D102-8065-4495-B45B-E4E7724E028E}"/>
                </a:ext>
              </a:extLst>
            </p:cNvPr>
            <p:cNvSpPr/>
            <p:nvPr/>
          </p:nvSpPr>
          <p:spPr>
            <a:xfrm>
              <a:off x="3894591" y="3205466"/>
              <a:ext cx="2201409" cy="1511222"/>
            </a:xfrm>
            <a:prstGeom prst="round2SameRect">
              <a:avLst>
                <a:gd name="adj1" fmla="val 632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68FEA3C-BBBD-460C-9B73-F9C5DF56BA33}"/>
                </a:ext>
              </a:extLst>
            </p:cNvPr>
            <p:cNvCxnSpPr>
              <a:cxnSpLocks/>
            </p:cNvCxnSpPr>
            <p:nvPr/>
          </p:nvCxnSpPr>
          <p:spPr>
            <a:xfrm>
              <a:off x="3910546" y="3236143"/>
              <a:ext cx="2201409" cy="1480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0632A5E6-8C48-4748-B2B3-1A5CC72B67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0546" y="3205466"/>
              <a:ext cx="2185454" cy="1511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870C7D6-E96B-4737-8DFC-FE5FD8B9E9AF}"/>
                </a:ext>
              </a:extLst>
            </p:cNvPr>
            <p:cNvSpPr txBox="1"/>
            <p:nvPr/>
          </p:nvSpPr>
          <p:spPr>
            <a:xfrm>
              <a:off x="4620394" y="3838768"/>
              <a:ext cx="749802" cy="177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image</a:t>
              </a:r>
              <a:endParaRPr lang="ko-KR" altLang="en-US" sz="80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E3E34050-0C14-4F14-A5FF-D87D61536273}"/>
                </a:ext>
              </a:extLst>
            </p:cNvPr>
            <p:cNvSpPr txBox="1"/>
            <p:nvPr/>
          </p:nvSpPr>
          <p:spPr>
            <a:xfrm>
              <a:off x="3894591" y="4869034"/>
              <a:ext cx="22014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/>
                <a:t>[07</a:t>
              </a:r>
              <a:r>
                <a:rPr lang="ko-KR" altLang="en-US" sz="900" b="1" dirty="0"/>
                <a:t>월 </a:t>
              </a:r>
              <a:r>
                <a:rPr lang="en-US" altLang="ko-KR" sz="900" b="1" dirty="0"/>
                <a:t>27</a:t>
              </a:r>
              <a:r>
                <a:rPr lang="ko-KR" altLang="en-US" sz="900" b="1" dirty="0"/>
                <a:t>일</a:t>
              </a:r>
              <a:r>
                <a:rPr lang="en-US" altLang="ko-KR" sz="900" b="1" dirty="0"/>
                <a:t>] </a:t>
              </a:r>
              <a:r>
                <a:rPr lang="ko-KR" altLang="en-US" sz="900" b="1" dirty="0"/>
                <a:t>장 후 시간외 </a:t>
              </a:r>
              <a:r>
                <a:rPr lang="ko-KR" altLang="en-US" sz="900" b="1" dirty="0" err="1"/>
                <a:t>급등주</a:t>
              </a:r>
              <a:r>
                <a:rPr lang="ko-KR" altLang="en-US" sz="900" b="1" dirty="0"/>
                <a:t> 정리</a:t>
              </a:r>
            </a:p>
          </p:txBody>
        </p: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A73DD806-2720-4C28-B288-43CB45607D83}"/>
              </a:ext>
            </a:extLst>
          </p:cNvPr>
          <p:cNvGrpSpPr/>
          <p:nvPr/>
        </p:nvGrpSpPr>
        <p:grpSpPr>
          <a:xfrm>
            <a:off x="6167362" y="3205466"/>
            <a:ext cx="2217364" cy="2031358"/>
            <a:chOff x="3894591" y="3205466"/>
            <a:chExt cx="2217364" cy="2031358"/>
          </a:xfrm>
        </p:grpSpPr>
        <p:sp>
          <p:nvSpPr>
            <p:cNvPr id="149" name="사각형: 둥근 모서리 148">
              <a:extLst>
                <a:ext uri="{FF2B5EF4-FFF2-40B4-BE49-F238E27FC236}">
                  <a16:creationId xmlns:a16="http://schemas.microsoft.com/office/drawing/2014/main" id="{E4D5F609-4242-43BE-B5EA-25BA6A29A361}"/>
                </a:ext>
              </a:extLst>
            </p:cNvPr>
            <p:cNvSpPr/>
            <p:nvPr/>
          </p:nvSpPr>
          <p:spPr>
            <a:xfrm>
              <a:off x="3894591" y="3205466"/>
              <a:ext cx="2201409" cy="2031358"/>
            </a:xfrm>
            <a:prstGeom prst="roundRect">
              <a:avLst>
                <a:gd name="adj" fmla="val 5244"/>
              </a:avLst>
            </a:prstGeom>
            <a:ln w="63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sp>
          <p:nvSpPr>
            <p:cNvPr id="150" name="사각형: 둥근 위쪽 모서리 149">
              <a:extLst>
                <a:ext uri="{FF2B5EF4-FFF2-40B4-BE49-F238E27FC236}">
                  <a16:creationId xmlns:a16="http://schemas.microsoft.com/office/drawing/2014/main" id="{04B3B542-2E12-4C1F-B75F-BFE6F8751FEA}"/>
                </a:ext>
              </a:extLst>
            </p:cNvPr>
            <p:cNvSpPr/>
            <p:nvPr/>
          </p:nvSpPr>
          <p:spPr>
            <a:xfrm>
              <a:off x="3894591" y="3205466"/>
              <a:ext cx="2201409" cy="1511222"/>
            </a:xfrm>
            <a:prstGeom prst="round2SameRect">
              <a:avLst>
                <a:gd name="adj1" fmla="val 632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900" b="1" dirty="0"/>
            </a:p>
          </p:txBody>
        </p: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3D556950-3938-4361-91D9-101A3F0594D2}"/>
                </a:ext>
              </a:extLst>
            </p:cNvPr>
            <p:cNvCxnSpPr>
              <a:cxnSpLocks/>
            </p:cNvCxnSpPr>
            <p:nvPr/>
          </p:nvCxnSpPr>
          <p:spPr>
            <a:xfrm>
              <a:off x="3936300" y="3236143"/>
              <a:ext cx="2175655" cy="148054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01945118-959B-42DE-A77D-152D462009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0546" y="3205466"/>
              <a:ext cx="2185454" cy="151122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38BB863-1B26-49CC-8785-EAF1468D2ED2}"/>
                </a:ext>
              </a:extLst>
            </p:cNvPr>
            <p:cNvSpPr txBox="1"/>
            <p:nvPr/>
          </p:nvSpPr>
          <p:spPr>
            <a:xfrm>
              <a:off x="4620394" y="3838768"/>
              <a:ext cx="749802" cy="1774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dirty="0"/>
                <a:t>image</a:t>
              </a:r>
              <a:endParaRPr lang="ko-KR" altLang="en-US" sz="800" dirty="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DE2578AF-C0D7-4878-960F-E992A1E35842}"/>
                </a:ext>
              </a:extLst>
            </p:cNvPr>
            <p:cNvSpPr txBox="1"/>
            <p:nvPr/>
          </p:nvSpPr>
          <p:spPr>
            <a:xfrm>
              <a:off x="3894591" y="4869034"/>
              <a:ext cx="220140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/>
                <a:t>[07</a:t>
              </a:r>
              <a:r>
                <a:rPr lang="ko-KR" altLang="en-US" sz="900" b="1" dirty="0"/>
                <a:t>월 </a:t>
              </a:r>
              <a:r>
                <a:rPr lang="en-US" altLang="ko-KR" sz="900" b="1" dirty="0"/>
                <a:t>27</a:t>
              </a:r>
              <a:r>
                <a:rPr lang="ko-KR" altLang="en-US" sz="900" b="1" dirty="0"/>
                <a:t>일</a:t>
              </a:r>
              <a:r>
                <a:rPr lang="en-US" altLang="ko-KR" sz="900" b="1" dirty="0"/>
                <a:t>] </a:t>
              </a:r>
              <a:r>
                <a:rPr lang="ko-KR" altLang="en-US" sz="900" b="1" dirty="0"/>
                <a:t>장 후 시간외 </a:t>
              </a:r>
              <a:r>
                <a:rPr lang="ko-KR" altLang="en-US" sz="900" b="1" dirty="0" err="1"/>
                <a:t>급등주</a:t>
              </a:r>
              <a:r>
                <a:rPr lang="ko-KR" altLang="en-US" sz="900" b="1" dirty="0"/>
                <a:t> 정리</a:t>
              </a:r>
            </a:p>
          </p:txBody>
        </p: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CCD96E24-B537-4904-998F-6D9962323E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4958"/>
          <a:stretch/>
        </p:blipFill>
        <p:spPr>
          <a:xfrm>
            <a:off x="3896418" y="5344804"/>
            <a:ext cx="4499238" cy="1324410"/>
          </a:xfrm>
          <a:prstGeom prst="rect">
            <a:avLst/>
          </a:prstGeom>
        </p:spPr>
      </p:pic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388D3E49-D0B3-4997-90D0-95AF64F05B6B}"/>
              </a:ext>
            </a:extLst>
          </p:cNvPr>
          <p:cNvSpPr/>
          <p:nvPr/>
        </p:nvSpPr>
        <p:spPr>
          <a:xfrm>
            <a:off x="3713766" y="2041992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*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B156E013-2FDC-499F-ACA0-B32112F08F55}"/>
              </a:ext>
            </a:extLst>
          </p:cNvPr>
          <p:cNvSpPr/>
          <p:nvPr/>
        </p:nvSpPr>
        <p:spPr>
          <a:xfrm>
            <a:off x="1124007" y="2063757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10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C24C790E-12F1-4EF3-90D8-D3A862AC20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4605" y="5289189"/>
            <a:ext cx="2334219" cy="1318337"/>
          </a:xfrm>
          <a:prstGeom prst="rect">
            <a:avLst/>
          </a:prstGeom>
        </p:spPr>
      </p:pic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C5203890-7767-4744-927B-23A17D4AE1E2}"/>
              </a:ext>
            </a:extLst>
          </p:cNvPr>
          <p:cNvSpPr/>
          <p:nvPr/>
        </p:nvSpPr>
        <p:spPr>
          <a:xfrm>
            <a:off x="4464067" y="2947521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7A52085E-BB6A-4929-8BFB-7FFA31ADAEB7}"/>
              </a:ext>
            </a:extLst>
          </p:cNvPr>
          <p:cNvSpPr/>
          <p:nvPr/>
        </p:nvSpPr>
        <p:spPr>
          <a:xfrm>
            <a:off x="1143051" y="5223487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*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4442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657CE43-35C6-4744-92FE-BBC16AA04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59" y="704264"/>
            <a:ext cx="9353724" cy="4875939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7D9B500-833B-4F6C-BA9D-002C7E0354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F9FC6F-16DC-437E-AA5C-16E259BE76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어드민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커뮤니티 관리 목록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5B986C-1EB1-433F-A8BD-B691D079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0A4558-4791-469A-9F9A-215E4F1B3F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7FC1316-8E54-4B67-A168-F38D410DBB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="1" dirty="0"/>
              <a:t>기존</a:t>
            </a:r>
            <a:r>
              <a:rPr lang="en-US" altLang="ko-KR" b="1" dirty="0"/>
              <a:t>:</a:t>
            </a:r>
            <a:r>
              <a:rPr lang="en-US" altLang="ko-KR" dirty="0"/>
              <a:t> ‘</a:t>
            </a:r>
            <a:r>
              <a:rPr lang="ko-KR" altLang="en-US" dirty="0"/>
              <a:t>공개정보</a:t>
            </a:r>
            <a:r>
              <a:rPr lang="en-US" altLang="ko-KR" dirty="0"/>
              <a:t>’ </a:t>
            </a:r>
            <a:r>
              <a:rPr lang="en-US" altLang="ko-KR" dirty="0">
                <a:sym typeface="Wingdings" panose="05000000000000000000" pitchFamily="2" charset="2"/>
              </a:rPr>
              <a:t> ‘</a:t>
            </a:r>
            <a:r>
              <a:rPr lang="ko-KR" altLang="en-US" dirty="0">
                <a:sym typeface="Wingdings" panose="05000000000000000000" pitchFamily="2" charset="2"/>
              </a:rPr>
              <a:t>커뮤니티 관리 </a:t>
            </a:r>
            <a:r>
              <a:rPr lang="en-US" altLang="ko-KR" dirty="0">
                <a:sym typeface="Wingdings" panose="05000000000000000000" pitchFamily="2" charset="2"/>
              </a:rPr>
              <a:t>&gt;</a:t>
            </a:r>
          </a:p>
          <a:p>
            <a:pPr marL="228600" indent="-228600">
              <a:buAutoNum type="arabicPeriod"/>
            </a:pPr>
            <a:r>
              <a:rPr lang="ko-KR" altLang="en-US" b="1" dirty="0">
                <a:sym typeface="Wingdings" panose="05000000000000000000" pitchFamily="2" charset="2"/>
              </a:rPr>
              <a:t>변경</a:t>
            </a:r>
            <a:r>
              <a:rPr lang="en-US" altLang="ko-KR" b="1" dirty="0">
                <a:sym typeface="Wingdings" panose="05000000000000000000" pitchFamily="2" charset="2"/>
              </a:rPr>
              <a:t>:</a:t>
            </a:r>
            <a:r>
              <a:rPr lang="en-US" altLang="ko-KR" dirty="0">
                <a:sym typeface="Wingdings" panose="05000000000000000000" pitchFamily="2" charset="2"/>
              </a:rPr>
              <a:t> [</a:t>
            </a:r>
            <a:r>
              <a:rPr lang="ko-KR" altLang="en-US" dirty="0">
                <a:sym typeface="Wingdings" panose="05000000000000000000" pitchFamily="2" charset="2"/>
              </a:rPr>
              <a:t>종목토론방 명</a:t>
            </a:r>
            <a:r>
              <a:rPr lang="en-US" altLang="ko-KR" dirty="0">
                <a:sym typeface="Wingdings" panose="05000000000000000000" pitchFamily="2" charset="2"/>
              </a:rPr>
              <a:t>]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댓글</a:t>
            </a:r>
            <a:r>
              <a:rPr lang="en-US" altLang="ko-KR" dirty="0"/>
              <a:t>] </a:t>
            </a:r>
            <a:r>
              <a:rPr lang="ko-KR" altLang="en-US" dirty="0"/>
              <a:t>필드 추가하여 해당 </a:t>
            </a:r>
            <a:r>
              <a:rPr lang="ko-KR" altLang="en-US" dirty="0" err="1"/>
              <a:t>게시글에</a:t>
            </a:r>
            <a:r>
              <a:rPr lang="ko-KR" altLang="en-US" dirty="0"/>
              <a:t> 달린 댓글 수 카운트</a:t>
            </a:r>
          </a:p>
          <a:p>
            <a:endParaRPr lang="en-US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4A1298-4FFE-4602-B7DB-708E9D4BF88B}"/>
              </a:ext>
            </a:extLst>
          </p:cNvPr>
          <p:cNvSpPr/>
          <p:nvPr/>
        </p:nvSpPr>
        <p:spPr>
          <a:xfrm>
            <a:off x="419450" y="1367405"/>
            <a:ext cx="1442906" cy="25167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6827D23-68C3-412F-AC3A-E4789440F512}"/>
              </a:ext>
            </a:extLst>
          </p:cNvPr>
          <p:cNvSpPr/>
          <p:nvPr/>
        </p:nvSpPr>
        <p:spPr>
          <a:xfrm>
            <a:off x="-570450" y="1761688"/>
            <a:ext cx="721030" cy="425237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삭제</a:t>
            </a:r>
          </a:p>
        </p:txBody>
      </p: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ECA93130-1D46-46E0-AD02-5E672525F8ED}"/>
              </a:ext>
            </a:extLst>
          </p:cNvPr>
          <p:cNvCxnSpPr>
            <a:cxnSpLocks/>
            <a:stCxn id="23" idx="0"/>
            <a:endCxn id="16" idx="1"/>
          </p:cNvCxnSpPr>
          <p:nvPr/>
        </p:nvCxnSpPr>
        <p:spPr>
          <a:xfrm rot="5400000" flipH="1" flipV="1">
            <a:off x="-29467" y="1312772"/>
            <a:ext cx="268448" cy="629385"/>
          </a:xfrm>
          <a:prstGeom prst="curved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BE50C91-FEBD-4B92-95D7-5CBE0AE9B457}"/>
              </a:ext>
            </a:extLst>
          </p:cNvPr>
          <p:cNvSpPr/>
          <p:nvPr/>
        </p:nvSpPr>
        <p:spPr>
          <a:xfrm>
            <a:off x="419450" y="805605"/>
            <a:ext cx="715139" cy="35141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E22A8F55-1AB4-41E0-9125-3C848006BA4E}"/>
              </a:ext>
            </a:extLst>
          </p:cNvPr>
          <p:cNvSpPr/>
          <p:nvPr/>
        </p:nvSpPr>
        <p:spPr>
          <a:xfrm>
            <a:off x="215484" y="648127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D20E436-86F0-4C12-8E14-F7BCF63D4956}"/>
              </a:ext>
            </a:extLst>
          </p:cNvPr>
          <p:cNvSpPr/>
          <p:nvPr/>
        </p:nvSpPr>
        <p:spPr>
          <a:xfrm>
            <a:off x="6488584" y="1805257"/>
            <a:ext cx="562062" cy="22952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댓글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5AD7852-B173-449E-9126-C8F51A747006}"/>
              </a:ext>
            </a:extLst>
          </p:cNvPr>
          <p:cNvSpPr/>
          <p:nvPr/>
        </p:nvSpPr>
        <p:spPr>
          <a:xfrm>
            <a:off x="6488584" y="2127371"/>
            <a:ext cx="562062" cy="22952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3(0)</a:t>
            </a:r>
            <a:endParaRPr lang="ko-KR" altLang="en-US" sz="8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9448AD8-D963-4D31-9106-8043D99C9694}"/>
              </a:ext>
            </a:extLst>
          </p:cNvPr>
          <p:cNvSpPr/>
          <p:nvPr/>
        </p:nvSpPr>
        <p:spPr>
          <a:xfrm>
            <a:off x="6507175" y="2436189"/>
            <a:ext cx="562062" cy="229526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0(1)</a:t>
            </a:r>
            <a:endParaRPr lang="ko-KR" altLang="en-US" sz="8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D5EC675-78EF-482E-85FE-182BB765998E}"/>
              </a:ext>
            </a:extLst>
          </p:cNvPr>
          <p:cNvSpPr/>
          <p:nvPr/>
        </p:nvSpPr>
        <p:spPr>
          <a:xfrm>
            <a:off x="6619347" y="1797039"/>
            <a:ext cx="337718" cy="89544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388B22DF-0CC3-4213-A2BA-57A062D2F33E}"/>
              </a:ext>
            </a:extLst>
          </p:cNvPr>
          <p:cNvSpPr/>
          <p:nvPr/>
        </p:nvSpPr>
        <p:spPr>
          <a:xfrm>
            <a:off x="6382409" y="1657043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3560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CC3062E-B8C1-4EAB-B00E-A43BF71136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35760-47DF-4188-833E-5BC724152B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어드민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커뮤니티 관리 </a:t>
            </a:r>
            <a:r>
              <a:rPr lang="en-US" altLang="ko-KR" dirty="0"/>
              <a:t>&gt; </a:t>
            </a:r>
            <a:r>
              <a:rPr lang="ko-KR" altLang="en-US" dirty="0"/>
              <a:t>게시글 상세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2AA6F77-A120-4D8B-BD3E-BC1233C7A2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29841F-C8BB-4744-8310-34199F9044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BDF87E5-384F-4A8C-A0CB-2CC6DDAE04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컨텐츠 작성 </a:t>
            </a:r>
            <a:r>
              <a:rPr lang="en-US" altLang="ko-KR" dirty="0"/>
              <a:t>{</a:t>
            </a:r>
            <a:r>
              <a:rPr lang="ko-KR" altLang="en-US" dirty="0"/>
              <a:t>커뮤니티 관리 </a:t>
            </a:r>
            <a:r>
              <a:rPr lang="ko-KR" altLang="en-US" dirty="0" err="1"/>
              <a:t>소메뉴명</a:t>
            </a:r>
            <a:r>
              <a:rPr lang="en-US" altLang="ko-KR" dirty="0"/>
              <a:t>}</a:t>
            </a:r>
            <a:r>
              <a:rPr lang="ko-KR" altLang="en-US" dirty="0"/>
              <a:t>으로 변경</a:t>
            </a:r>
            <a:br>
              <a:rPr lang="en-US" altLang="ko-KR" dirty="0"/>
            </a:br>
            <a:r>
              <a:rPr lang="en-US" altLang="ko-KR" dirty="0"/>
              <a:t>ex) </a:t>
            </a:r>
            <a:r>
              <a:rPr lang="ko-KR" altLang="en-US" dirty="0"/>
              <a:t>컨텐츠 작성 </a:t>
            </a:r>
            <a:r>
              <a:rPr lang="en-US" altLang="ko-KR" dirty="0"/>
              <a:t>(</a:t>
            </a:r>
            <a:r>
              <a:rPr lang="ko-KR" altLang="en-US" dirty="0" err="1"/>
              <a:t>이거어때요</a:t>
            </a:r>
            <a:r>
              <a:rPr lang="en-US" altLang="ko-KR" dirty="0"/>
              <a:t>), </a:t>
            </a:r>
            <a:r>
              <a:rPr lang="ko-KR" altLang="en-US" dirty="0"/>
              <a:t>컨텐츠 작성 </a:t>
            </a:r>
            <a:r>
              <a:rPr lang="en-US" altLang="ko-KR" dirty="0"/>
              <a:t>(</a:t>
            </a:r>
            <a:r>
              <a:rPr lang="ko-KR" altLang="en-US" dirty="0" err="1"/>
              <a:t>손절해요</a:t>
            </a:r>
            <a:r>
              <a:rPr lang="en-US" altLang="ko-KR" dirty="0"/>
              <a:t>)</a:t>
            </a:r>
          </a:p>
          <a:p>
            <a:pPr marL="228600" indent="-228600">
              <a:buAutoNum type="arabicPeriod"/>
            </a:pPr>
            <a:r>
              <a:rPr lang="en-US" altLang="ko-KR" dirty="0"/>
              <a:t>[</a:t>
            </a:r>
            <a:r>
              <a:rPr lang="ko-KR" altLang="en-US" dirty="0" err="1"/>
              <a:t>이거어때요</a:t>
            </a:r>
            <a:r>
              <a:rPr lang="en-US" altLang="ko-KR" dirty="0"/>
              <a:t>], [</a:t>
            </a:r>
            <a:r>
              <a:rPr lang="ko-KR" altLang="en-US" dirty="0" err="1"/>
              <a:t>손절해요</a:t>
            </a:r>
            <a:r>
              <a:rPr lang="en-US" altLang="ko-KR" dirty="0"/>
              <a:t>] </a:t>
            </a:r>
            <a:r>
              <a:rPr lang="ko-KR" altLang="en-US" dirty="0"/>
              <a:t>의 경우</a:t>
            </a:r>
            <a:r>
              <a:rPr lang="en-US" altLang="ko-KR" dirty="0"/>
              <a:t>, </a:t>
            </a:r>
            <a:r>
              <a:rPr lang="ko-KR" altLang="en-US" dirty="0"/>
              <a:t>게시글 내용 하단에 선택한 </a:t>
            </a:r>
            <a:r>
              <a:rPr lang="ko-KR" altLang="en-US" dirty="0" err="1"/>
              <a:t>종목명</a:t>
            </a:r>
            <a:r>
              <a:rPr lang="ko-KR" altLang="en-US" dirty="0"/>
              <a:t> 노출</a:t>
            </a:r>
            <a:endParaRPr lang="en-US" altLang="ko-KR" dirty="0"/>
          </a:p>
          <a:p>
            <a:br>
              <a:rPr lang="en-US" altLang="ko-KR" dirty="0"/>
            </a:br>
            <a:r>
              <a:rPr lang="en-US" altLang="ko-KR" dirty="0"/>
              <a:t>*</a:t>
            </a:r>
            <a:r>
              <a:rPr lang="ko-KR" altLang="en-US" dirty="0"/>
              <a:t>공지사항</a:t>
            </a:r>
            <a:r>
              <a:rPr lang="en-US" altLang="ko-KR" dirty="0"/>
              <a:t>/</a:t>
            </a:r>
            <a:r>
              <a:rPr lang="ko-KR" altLang="en-US" dirty="0"/>
              <a:t>이벤트의 경우에는 노출되지 않음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20241B-A83A-4C8F-B050-CF0E579EB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0" y="695243"/>
            <a:ext cx="9076888" cy="261355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3D59785-799A-4941-B6F2-27F9458532E3}"/>
              </a:ext>
            </a:extLst>
          </p:cNvPr>
          <p:cNvSpPr/>
          <p:nvPr/>
        </p:nvSpPr>
        <p:spPr>
          <a:xfrm>
            <a:off x="420949" y="1413225"/>
            <a:ext cx="1067476" cy="24211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F48C975-C3EE-4A5B-8F8E-D2C2EB1B953E}"/>
              </a:ext>
            </a:extLst>
          </p:cNvPr>
          <p:cNvSpPr/>
          <p:nvPr/>
        </p:nvSpPr>
        <p:spPr>
          <a:xfrm>
            <a:off x="216711" y="1244021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05F36C3-39A4-4C38-9947-51D8B74D376B}"/>
              </a:ext>
            </a:extLst>
          </p:cNvPr>
          <p:cNvSpPr/>
          <p:nvPr/>
        </p:nvSpPr>
        <p:spPr>
          <a:xfrm>
            <a:off x="6375633" y="2139193"/>
            <a:ext cx="2952925" cy="947956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DCCD760-572B-4EE2-AF3A-3730DA73F12A}"/>
              </a:ext>
            </a:extLst>
          </p:cNvPr>
          <p:cNvSpPr/>
          <p:nvPr/>
        </p:nvSpPr>
        <p:spPr>
          <a:xfrm>
            <a:off x="7491580" y="3119269"/>
            <a:ext cx="721030" cy="362320"/>
          </a:xfrm>
          <a:prstGeom prst="rect">
            <a:avLst/>
          </a:prstGeom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삭제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8D0C4896-F5E1-40C2-98AF-CDB83A0237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951"/>
          <a:stretch/>
        </p:blipFill>
        <p:spPr>
          <a:xfrm>
            <a:off x="335561" y="3583702"/>
            <a:ext cx="9076888" cy="1671994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9B35FD9-AD17-4143-AAE4-4EAEA2EDE138}"/>
              </a:ext>
            </a:extLst>
          </p:cNvPr>
          <p:cNvSpPr/>
          <p:nvPr/>
        </p:nvSpPr>
        <p:spPr>
          <a:xfrm>
            <a:off x="399346" y="5496882"/>
            <a:ext cx="3724549" cy="778907"/>
          </a:xfrm>
          <a:prstGeom prst="rect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3C7878A-25C4-4177-B41C-70A18B6A57E4}"/>
              </a:ext>
            </a:extLst>
          </p:cNvPr>
          <p:cNvSpPr/>
          <p:nvPr/>
        </p:nvSpPr>
        <p:spPr>
          <a:xfrm>
            <a:off x="562070" y="5553170"/>
            <a:ext cx="1084955" cy="259623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/>
              <a:t>종목 선택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93F10C9-97B7-4AF6-B2C1-12D067877FA8}"/>
              </a:ext>
            </a:extLst>
          </p:cNvPr>
          <p:cNvSpPr/>
          <p:nvPr/>
        </p:nvSpPr>
        <p:spPr>
          <a:xfrm>
            <a:off x="562070" y="5864151"/>
            <a:ext cx="1026115" cy="302252"/>
          </a:xfrm>
          <a:prstGeom prst="roundRect">
            <a:avLst>
              <a:gd name="adj" fmla="val 4442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/>
              <a:t>이월드</a:t>
            </a:r>
            <a:endParaRPr lang="ko-KR" altLang="en-US" sz="900" b="1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45AEAACA-0CC7-47AB-9EBE-E75E79FF6583}"/>
              </a:ext>
            </a:extLst>
          </p:cNvPr>
          <p:cNvSpPr/>
          <p:nvPr/>
        </p:nvSpPr>
        <p:spPr>
          <a:xfrm>
            <a:off x="1695109" y="5864400"/>
            <a:ext cx="1026115" cy="302252"/>
          </a:xfrm>
          <a:prstGeom prst="roundRect">
            <a:avLst>
              <a:gd name="adj" fmla="val 4442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삼부토건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066E560-24A0-4573-8D3C-C42950A649BD}"/>
              </a:ext>
            </a:extLst>
          </p:cNvPr>
          <p:cNvSpPr/>
          <p:nvPr/>
        </p:nvSpPr>
        <p:spPr>
          <a:xfrm>
            <a:off x="2822511" y="5873948"/>
            <a:ext cx="1194476" cy="302252"/>
          </a:xfrm>
          <a:prstGeom prst="roundRect">
            <a:avLst>
              <a:gd name="adj" fmla="val 4442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/>
              <a:t>티케이케미칼</a:t>
            </a:r>
            <a:endParaRPr lang="ko-KR" altLang="en-US" sz="900" b="1" dirty="0"/>
          </a:p>
        </p:txBody>
      </p: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AC5D18EB-F00E-4FE5-A9E7-BEB8EAD05DB9}"/>
              </a:ext>
            </a:extLst>
          </p:cNvPr>
          <p:cNvCxnSpPr>
            <a:cxnSpLocks/>
            <a:stCxn id="37" idx="0"/>
          </p:cNvCxnSpPr>
          <p:nvPr/>
        </p:nvCxnSpPr>
        <p:spPr>
          <a:xfrm rot="16200000" flipV="1">
            <a:off x="1632643" y="4867904"/>
            <a:ext cx="584522" cy="673434"/>
          </a:xfrm>
          <a:prstGeom prst="curved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4A510BC-F52B-4DF4-8552-FC0C9F517455}"/>
              </a:ext>
            </a:extLst>
          </p:cNvPr>
          <p:cNvSpPr/>
          <p:nvPr/>
        </p:nvSpPr>
        <p:spPr>
          <a:xfrm>
            <a:off x="222602" y="535532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4" name="Delete">
            <a:extLst>
              <a:ext uri="{FF2B5EF4-FFF2-40B4-BE49-F238E27FC236}">
                <a16:creationId xmlns:a16="http://schemas.microsoft.com/office/drawing/2014/main" id="{AC862338-10EE-4FB1-B44A-428BE4A7F648}"/>
              </a:ext>
            </a:extLst>
          </p:cNvPr>
          <p:cNvSpPr>
            <a:spLocks noChangeAspect="1"/>
          </p:cNvSpPr>
          <p:nvPr/>
        </p:nvSpPr>
        <p:spPr bwMode="auto">
          <a:xfrm>
            <a:off x="1406000" y="5968514"/>
            <a:ext cx="82425" cy="82425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Delete">
            <a:extLst>
              <a:ext uri="{FF2B5EF4-FFF2-40B4-BE49-F238E27FC236}">
                <a16:creationId xmlns:a16="http://schemas.microsoft.com/office/drawing/2014/main" id="{A6214AA9-17AB-4140-AC4C-9F4EB6DB9035}"/>
              </a:ext>
            </a:extLst>
          </p:cNvPr>
          <p:cNvSpPr>
            <a:spLocks noChangeAspect="1"/>
          </p:cNvSpPr>
          <p:nvPr/>
        </p:nvSpPr>
        <p:spPr bwMode="auto">
          <a:xfrm>
            <a:off x="2535518" y="5968514"/>
            <a:ext cx="82425" cy="82425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Delete">
            <a:extLst>
              <a:ext uri="{FF2B5EF4-FFF2-40B4-BE49-F238E27FC236}">
                <a16:creationId xmlns:a16="http://schemas.microsoft.com/office/drawing/2014/main" id="{2E53EA2C-4926-41E8-90D8-CE223348381B}"/>
              </a:ext>
            </a:extLst>
          </p:cNvPr>
          <p:cNvSpPr>
            <a:spLocks noChangeAspect="1"/>
          </p:cNvSpPr>
          <p:nvPr/>
        </p:nvSpPr>
        <p:spPr bwMode="auto">
          <a:xfrm>
            <a:off x="3845600" y="5978301"/>
            <a:ext cx="82425" cy="82425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BEA1D81-2859-46CA-9714-E1EEF456066C}"/>
              </a:ext>
            </a:extLst>
          </p:cNvPr>
          <p:cNvSpPr/>
          <p:nvPr/>
        </p:nvSpPr>
        <p:spPr>
          <a:xfrm>
            <a:off x="399346" y="781049"/>
            <a:ext cx="2274128" cy="349025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b="1" dirty="0"/>
              <a:t>커뮤니티 관리 </a:t>
            </a:r>
            <a:r>
              <a:rPr lang="en-US" altLang="ko-KR" sz="1200" b="1" dirty="0"/>
              <a:t>&gt; </a:t>
            </a:r>
            <a:r>
              <a:rPr lang="ko-KR" altLang="en-US" sz="1200" b="1" dirty="0"/>
              <a:t>종목토론방</a:t>
            </a:r>
          </a:p>
        </p:txBody>
      </p:sp>
    </p:spTree>
    <p:extLst>
      <p:ext uri="{BB962C8B-B14F-4D97-AF65-F5344CB8AC3E}">
        <p14:creationId xmlns:p14="http://schemas.microsoft.com/office/powerpoint/2010/main" val="33705593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EE19EFA-8DB5-459E-A6DB-E024F2EA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1" y="3755932"/>
            <a:ext cx="9472592" cy="221702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A8E5EC5-DF81-4AC0-9BF8-A38E86CC8F77}"/>
              </a:ext>
            </a:extLst>
          </p:cNvPr>
          <p:cNvSpPr/>
          <p:nvPr/>
        </p:nvSpPr>
        <p:spPr>
          <a:xfrm>
            <a:off x="417047" y="5742316"/>
            <a:ext cx="3833769" cy="1055164"/>
          </a:xfrm>
          <a:prstGeom prst="rect">
            <a:avLst/>
          </a:prstGeom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4CCBAD6-FD50-4601-ADD0-3E7348D8B9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A3C0D1-9031-4381-A0EA-2705E1011F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어드민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커뮤니티 관리 </a:t>
            </a:r>
            <a:r>
              <a:rPr lang="en-US" altLang="ko-KR" dirty="0"/>
              <a:t>&gt; </a:t>
            </a:r>
            <a:r>
              <a:rPr lang="ko-KR" altLang="en-US" dirty="0"/>
              <a:t>게시글 생성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046BE2-0EB8-4931-9843-B9EB3CDAA2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A39B00-799D-40AB-9356-2512E4345E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570C06A-1424-4249-80F4-2BAB7EED8F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PC</a:t>
            </a:r>
            <a:r>
              <a:rPr lang="ko-KR" altLang="en-US" dirty="0"/>
              <a:t> 우측 썸네일 추가 영역 하단에 </a:t>
            </a:r>
            <a:r>
              <a:rPr lang="en-US" altLang="ko-KR" dirty="0"/>
              <a:t>‘</a:t>
            </a:r>
            <a:r>
              <a:rPr lang="ko-KR" altLang="en-US" dirty="0"/>
              <a:t>종목 선택</a:t>
            </a:r>
            <a:r>
              <a:rPr lang="en-US" altLang="ko-KR" dirty="0"/>
              <a:t>’ </a:t>
            </a:r>
            <a:r>
              <a:rPr lang="ko-KR" altLang="en-US" dirty="0"/>
              <a:t>영역 추가</a:t>
            </a:r>
            <a:br>
              <a:rPr lang="en-US" altLang="ko-KR" dirty="0"/>
            </a:br>
            <a:r>
              <a:rPr lang="en-US" altLang="ko-KR" dirty="0"/>
              <a:t>*</a:t>
            </a:r>
            <a:r>
              <a:rPr lang="ko-KR" altLang="en-US" dirty="0" err="1"/>
              <a:t>어드민에서</a:t>
            </a:r>
            <a:r>
              <a:rPr lang="ko-KR" altLang="en-US" dirty="0"/>
              <a:t> 종목토론방 게시글 생성시 입력할 수 있는 종목 선택은 </a:t>
            </a:r>
            <a:r>
              <a:rPr lang="ko-KR" altLang="en-US" dirty="0" err="1"/>
              <a:t>프론트에서와</a:t>
            </a:r>
            <a:r>
              <a:rPr lang="ko-KR" altLang="en-US" dirty="0"/>
              <a:t> 동일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FE735A-F227-4073-BB40-BCAC5F401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81" y="684770"/>
            <a:ext cx="9472591" cy="294766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CEE8BAE-0F6A-41AC-AF7D-EE96C1539CCE}"/>
              </a:ext>
            </a:extLst>
          </p:cNvPr>
          <p:cNvSpPr/>
          <p:nvPr/>
        </p:nvSpPr>
        <p:spPr>
          <a:xfrm>
            <a:off x="399345" y="781049"/>
            <a:ext cx="2620691" cy="349025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b="1" dirty="0"/>
              <a:t>커뮤니티 관리 </a:t>
            </a:r>
            <a:r>
              <a:rPr lang="en-US" altLang="ko-KR" sz="1200" b="1" dirty="0"/>
              <a:t>&gt; </a:t>
            </a:r>
            <a:r>
              <a:rPr lang="ko-KR" altLang="en-US" sz="1200" b="1" dirty="0"/>
              <a:t>종목토론방 명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7C610F8-AD05-4D54-B979-BA471D17674A}"/>
              </a:ext>
            </a:extLst>
          </p:cNvPr>
          <p:cNvSpPr/>
          <p:nvPr/>
        </p:nvSpPr>
        <p:spPr>
          <a:xfrm>
            <a:off x="399346" y="1384183"/>
            <a:ext cx="1580456" cy="167780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b="1" dirty="0"/>
              <a:t>컨텐츠 작성 </a:t>
            </a:r>
            <a:r>
              <a:rPr lang="en-US" altLang="ko-KR" sz="800" b="1" dirty="0"/>
              <a:t>(</a:t>
            </a:r>
            <a:r>
              <a:rPr lang="ko-KR" altLang="en-US" sz="800" b="1" dirty="0"/>
              <a:t>종목토론방 명</a:t>
            </a:r>
            <a:r>
              <a:rPr lang="en-US" altLang="ko-KR" sz="800" b="1" dirty="0"/>
              <a:t>)</a:t>
            </a:r>
            <a:endParaRPr lang="ko-KR" altLang="en-US" sz="800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367F16B-97D3-4573-A7CF-1E600C31A3CF}"/>
              </a:ext>
            </a:extLst>
          </p:cNvPr>
          <p:cNvSpPr/>
          <p:nvPr/>
        </p:nvSpPr>
        <p:spPr>
          <a:xfrm>
            <a:off x="6560191" y="1996580"/>
            <a:ext cx="3045203" cy="50333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756AFF-AC58-4AF9-B698-49F62B273FF1}"/>
              </a:ext>
            </a:extLst>
          </p:cNvPr>
          <p:cNvSpPr/>
          <p:nvPr/>
        </p:nvSpPr>
        <p:spPr>
          <a:xfrm>
            <a:off x="7854937" y="2544864"/>
            <a:ext cx="721030" cy="336356"/>
          </a:xfrm>
          <a:prstGeom prst="rect">
            <a:avLst/>
          </a:prstGeom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삭제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C492F5-552B-4B8D-840C-28A069F87DF8}"/>
              </a:ext>
            </a:extLst>
          </p:cNvPr>
          <p:cNvSpPr/>
          <p:nvPr/>
        </p:nvSpPr>
        <p:spPr>
          <a:xfrm>
            <a:off x="560827" y="6069488"/>
            <a:ext cx="2094150" cy="292215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종목명을 입력하세요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최대 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개 가능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B4E747-6C19-493E-92A1-3DDC8A991EDE}"/>
              </a:ext>
            </a:extLst>
          </p:cNvPr>
          <p:cNvSpPr/>
          <p:nvPr/>
        </p:nvSpPr>
        <p:spPr>
          <a:xfrm>
            <a:off x="560826" y="5775871"/>
            <a:ext cx="1042893" cy="292215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000" dirty="0"/>
              <a:t>종목 선택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6185ABB-9C4A-4678-B6B0-B817C46EBB63}"/>
              </a:ext>
            </a:extLst>
          </p:cNvPr>
          <p:cNvSpPr/>
          <p:nvPr/>
        </p:nvSpPr>
        <p:spPr>
          <a:xfrm>
            <a:off x="569215" y="6424644"/>
            <a:ext cx="1026115" cy="302252"/>
          </a:xfrm>
          <a:prstGeom prst="roundRect">
            <a:avLst>
              <a:gd name="adj" fmla="val 4442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/>
              <a:t>이월드</a:t>
            </a:r>
            <a:r>
              <a:rPr lang="ko-KR" altLang="en-US" sz="900" b="1" dirty="0"/>
              <a:t> 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BBA906F-3310-4EEC-ABDF-B70428016880}"/>
              </a:ext>
            </a:extLst>
          </p:cNvPr>
          <p:cNvSpPr/>
          <p:nvPr/>
        </p:nvSpPr>
        <p:spPr>
          <a:xfrm>
            <a:off x="1795457" y="6424893"/>
            <a:ext cx="932912" cy="302252"/>
          </a:xfrm>
          <a:prstGeom prst="roundRect">
            <a:avLst>
              <a:gd name="adj" fmla="val 4442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/>
              <a:t>삼부토건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074AFF6-1A0A-4553-8935-F7935BCAEF8D}"/>
              </a:ext>
            </a:extLst>
          </p:cNvPr>
          <p:cNvSpPr/>
          <p:nvPr/>
        </p:nvSpPr>
        <p:spPr>
          <a:xfrm>
            <a:off x="2829656" y="6434441"/>
            <a:ext cx="1093487" cy="302252"/>
          </a:xfrm>
          <a:prstGeom prst="roundRect">
            <a:avLst>
              <a:gd name="adj" fmla="val 44422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 dirty="0" err="1"/>
              <a:t>티케이케미칼</a:t>
            </a:r>
            <a:r>
              <a:rPr lang="ko-KR" altLang="en-US" sz="900" b="1" dirty="0"/>
              <a:t> </a:t>
            </a:r>
          </a:p>
        </p:txBody>
      </p:sp>
      <p:sp>
        <p:nvSpPr>
          <p:cNvPr id="21" name="Delete">
            <a:extLst>
              <a:ext uri="{FF2B5EF4-FFF2-40B4-BE49-F238E27FC236}">
                <a16:creationId xmlns:a16="http://schemas.microsoft.com/office/drawing/2014/main" id="{4CE4648E-B1ED-471E-A40B-FF75C50B0482}"/>
              </a:ext>
            </a:extLst>
          </p:cNvPr>
          <p:cNvSpPr>
            <a:spLocks noChangeAspect="1"/>
          </p:cNvSpPr>
          <p:nvPr/>
        </p:nvSpPr>
        <p:spPr bwMode="auto">
          <a:xfrm>
            <a:off x="1355651" y="6529472"/>
            <a:ext cx="82425" cy="82425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Delete">
            <a:extLst>
              <a:ext uri="{FF2B5EF4-FFF2-40B4-BE49-F238E27FC236}">
                <a16:creationId xmlns:a16="http://schemas.microsoft.com/office/drawing/2014/main" id="{2909C251-7096-49DF-B979-7E1E39757EE6}"/>
              </a:ext>
            </a:extLst>
          </p:cNvPr>
          <p:cNvSpPr>
            <a:spLocks noChangeAspect="1"/>
          </p:cNvSpPr>
          <p:nvPr/>
        </p:nvSpPr>
        <p:spPr bwMode="auto">
          <a:xfrm>
            <a:off x="2544495" y="6531570"/>
            <a:ext cx="82425" cy="82425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Delete">
            <a:extLst>
              <a:ext uri="{FF2B5EF4-FFF2-40B4-BE49-F238E27FC236}">
                <a16:creationId xmlns:a16="http://schemas.microsoft.com/office/drawing/2014/main" id="{A88802C9-B660-402D-B278-1CCA2B2EBFC2}"/>
              </a:ext>
            </a:extLst>
          </p:cNvPr>
          <p:cNvSpPr>
            <a:spLocks noChangeAspect="1"/>
          </p:cNvSpPr>
          <p:nvPr/>
        </p:nvSpPr>
        <p:spPr bwMode="auto">
          <a:xfrm>
            <a:off x="3780672" y="6531570"/>
            <a:ext cx="82425" cy="82425"/>
          </a:xfrm>
          <a:custGeom>
            <a:avLst/>
            <a:gdLst>
              <a:gd name="T0" fmla="*/ 3 w 77"/>
              <a:gd name="T1" fmla="*/ 0 h 77"/>
              <a:gd name="T2" fmla="*/ 0 w 77"/>
              <a:gd name="T3" fmla="*/ 3 h 77"/>
              <a:gd name="T4" fmla="*/ 36 w 77"/>
              <a:gd name="T5" fmla="*/ 38 h 77"/>
              <a:gd name="T6" fmla="*/ 0 w 77"/>
              <a:gd name="T7" fmla="*/ 74 h 77"/>
              <a:gd name="T8" fmla="*/ 3 w 77"/>
              <a:gd name="T9" fmla="*/ 77 h 77"/>
              <a:gd name="T10" fmla="*/ 39 w 77"/>
              <a:gd name="T11" fmla="*/ 41 h 77"/>
              <a:gd name="T12" fmla="*/ 74 w 77"/>
              <a:gd name="T13" fmla="*/ 77 h 77"/>
              <a:gd name="T14" fmla="*/ 77 w 77"/>
              <a:gd name="T15" fmla="*/ 74 h 77"/>
              <a:gd name="T16" fmla="*/ 42 w 77"/>
              <a:gd name="T17" fmla="*/ 38 h 77"/>
              <a:gd name="T18" fmla="*/ 77 w 77"/>
              <a:gd name="T19" fmla="*/ 3 h 77"/>
              <a:gd name="T20" fmla="*/ 74 w 77"/>
              <a:gd name="T21" fmla="*/ 0 h 77"/>
              <a:gd name="T22" fmla="*/ 39 w 77"/>
              <a:gd name="T23" fmla="*/ 35 h 77"/>
              <a:gd name="T24" fmla="*/ 3 w 77"/>
              <a:gd name="T25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" h="77">
                <a:moveTo>
                  <a:pt x="3" y="0"/>
                </a:moveTo>
                <a:lnTo>
                  <a:pt x="0" y="3"/>
                </a:lnTo>
                <a:lnTo>
                  <a:pt x="36" y="38"/>
                </a:lnTo>
                <a:lnTo>
                  <a:pt x="0" y="74"/>
                </a:lnTo>
                <a:lnTo>
                  <a:pt x="3" y="77"/>
                </a:lnTo>
                <a:lnTo>
                  <a:pt x="39" y="41"/>
                </a:lnTo>
                <a:lnTo>
                  <a:pt x="74" y="77"/>
                </a:lnTo>
                <a:lnTo>
                  <a:pt x="77" y="74"/>
                </a:lnTo>
                <a:lnTo>
                  <a:pt x="42" y="38"/>
                </a:lnTo>
                <a:lnTo>
                  <a:pt x="77" y="3"/>
                </a:lnTo>
                <a:lnTo>
                  <a:pt x="74" y="0"/>
                </a:lnTo>
                <a:lnTo>
                  <a:pt x="39" y="35"/>
                </a:lnTo>
                <a:lnTo>
                  <a:pt x="3" y="0"/>
                </a:lnTo>
                <a:close/>
              </a:path>
            </a:pathLst>
          </a:custGeom>
          <a:solidFill>
            <a:srgbClr val="5F5F5F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0778CCC-5DEF-42B2-ACF1-645D067D6932}"/>
              </a:ext>
            </a:extLst>
          </p:cNvPr>
          <p:cNvSpPr/>
          <p:nvPr/>
        </p:nvSpPr>
        <p:spPr>
          <a:xfrm>
            <a:off x="257656" y="5627545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E01DF68B-A581-4841-985D-92007D083166}"/>
              </a:ext>
            </a:extLst>
          </p:cNvPr>
          <p:cNvCxnSpPr>
            <a:stCxn id="25" idx="0"/>
          </p:cNvCxnSpPr>
          <p:nvPr/>
        </p:nvCxnSpPr>
        <p:spPr>
          <a:xfrm rot="16200000" flipV="1">
            <a:off x="1731100" y="5139483"/>
            <a:ext cx="591476" cy="614189"/>
          </a:xfrm>
          <a:prstGeom prst="curved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81180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7A6FAA8-43C6-45F9-BC19-4A1BDBFAD3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21E491-A1DE-4F78-93ED-E3881A16F3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어드민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종목추천관리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AAD798-ECD7-48DC-B17C-F408409470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966355C-589A-428A-ADDD-3D00C2846E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A311326-EFE7-4BBE-8B1A-1B018FEEC9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‘</a:t>
            </a:r>
            <a:r>
              <a:rPr lang="ko-KR" altLang="en-US" dirty="0"/>
              <a:t>종목추천</a:t>
            </a:r>
            <a:r>
              <a:rPr lang="en-US" altLang="ko-KR" dirty="0"/>
              <a:t>’</a:t>
            </a:r>
            <a:r>
              <a:rPr lang="ko-KR" altLang="en-US" dirty="0"/>
              <a:t>에서 </a:t>
            </a:r>
            <a:r>
              <a:rPr lang="en-US" altLang="ko-KR" dirty="0"/>
              <a:t>{</a:t>
            </a:r>
            <a:r>
              <a:rPr lang="ko-KR" altLang="en-US" dirty="0"/>
              <a:t>현재 </a:t>
            </a:r>
            <a:r>
              <a:rPr lang="ko-KR" altLang="en-US" dirty="0" err="1"/>
              <a:t>메뉴명</a:t>
            </a:r>
            <a:r>
              <a:rPr lang="en-US" altLang="ko-KR" dirty="0"/>
              <a:t>} &gt; {</a:t>
            </a:r>
            <a:r>
              <a:rPr lang="ko-KR" altLang="en-US" dirty="0" err="1"/>
              <a:t>소메뉴명</a:t>
            </a:r>
            <a:r>
              <a:rPr lang="en-US" altLang="ko-KR" dirty="0"/>
              <a:t>} </a:t>
            </a:r>
            <a:r>
              <a:rPr lang="ko-KR" altLang="en-US" dirty="0"/>
              <a:t>으로 수정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종목추천 관리 </a:t>
            </a:r>
            <a:r>
              <a:rPr lang="en-US" altLang="ko-KR" dirty="0"/>
              <a:t>&gt; </a:t>
            </a:r>
            <a:r>
              <a:rPr lang="ko-KR" altLang="en-US" dirty="0"/>
              <a:t>무료 추천종목</a:t>
            </a:r>
            <a:r>
              <a:rPr lang="en-US" altLang="ko-KR" dirty="0"/>
              <a:t>, </a:t>
            </a:r>
            <a:r>
              <a:rPr lang="ko-KR" altLang="en-US" dirty="0"/>
              <a:t>종목추천 관리 </a:t>
            </a:r>
            <a:r>
              <a:rPr lang="en-US" altLang="ko-KR" dirty="0"/>
              <a:t>&gt; </a:t>
            </a:r>
            <a:r>
              <a:rPr lang="ko-KR" altLang="en-US" dirty="0"/>
              <a:t>유료 </a:t>
            </a:r>
            <a:r>
              <a:rPr lang="ko-KR" altLang="en-US" dirty="0" err="1"/>
              <a:t>이슈별</a:t>
            </a:r>
            <a:r>
              <a:rPr lang="ko-KR" altLang="en-US" dirty="0"/>
              <a:t> 종목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C69F4A-A28E-442B-A2BA-F32D300AB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4" y="787976"/>
            <a:ext cx="9301107" cy="24753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2115D89-F949-4D4E-9FF7-C01ADA79941F}"/>
              </a:ext>
            </a:extLst>
          </p:cNvPr>
          <p:cNvSpPr/>
          <p:nvPr/>
        </p:nvSpPr>
        <p:spPr>
          <a:xfrm>
            <a:off x="442544" y="881082"/>
            <a:ext cx="715139" cy="35141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8CA7DE5-846E-4E37-A3B1-1751731CA2E3}"/>
              </a:ext>
            </a:extLst>
          </p:cNvPr>
          <p:cNvSpPr/>
          <p:nvPr/>
        </p:nvSpPr>
        <p:spPr>
          <a:xfrm>
            <a:off x="285226" y="699663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141DEA5-2BAA-4580-9C77-FC7F4BC57571}"/>
              </a:ext>
            </a:extLst>
          </p:cNvPr>
          <p:cNvSpPr/>
          <p:nvPr/>
        </p:nvSpPr>
        <p:spPr>
          <a:xfrm>
            <a:off x="503339" y="1429123"/>
            <a:ext cx="2181137" cy="25167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4DC6A9-DA49-4777-A657-28A9923E4435}"/>
              </a:ext>
            </a:extLst>
          </p:cNvPr>
          <p:cNvSpPr/>
          <p:nvPr/>
        </p:nvSpPr>
        <p:spPr>
          <a:xfrm>
            <a:off x="-486560" y="1823406"/>
            <a:ext cx="721030" cy="425237"/>
          </a:xfrm>
          <a:prstGeom prst="rect">
            <a:avLst/>
          </a:prstGeom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삭제</a:t>
            </a: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84D688D4-CE2B-475A-8931-3AC4A79863D2}"/>
              </a:ext>
            </a:extLst>
          </p:cNvPr>
          <p:cNvCxnSpPr>
            <a:cxnSpLocks/>
            <a:stCxn id="11" idx="0"/>
            <a:endCxn id="10" idx="1"/>
          </p:cNvCxnSpPr>
          <p:nvPr/>
        </p:nvCxnSpPr>
        <p:spPr>
          <a:xfrm rot="5400000" flipH="1" flipV="1">
            <a:off x="54423" y="1374490"/>
            <a:ext cx="268448" cy="629384"/>
          </a:xfrm>
          <a:prstGeom prst="curved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10073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E75C9EA4-F0B6-4F63-96CC-0AABB16978A8}"/>
              </a:ext>
            </a:extLst>
          </p:cNvPr>
          <p:cNvSpPr/>
          <p:nvPr/>
        </p:nvSpPr>
        <p:spPr>
          <a:xfrm>
            <a:off x="2705313" y="5303827"/>
            <a:ext cx="5055488" cy="31878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 b="1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AB9C0D2-0FE1-4B02-B1E9-7AC5482EBB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625077-B495-478C-8916-92A6F102CD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 err="1"/>
              <a:t>어드민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사이트 관리 </a:t>
            </a:r>
            <a:r>
              <a:rPr lang="en-US" altLang="ko-KR" dirty="0"/>
              <a:t>&gt; </a:t>
            </a:r>
            <a:r>
              <a:rPr lang="ko-KR" altLang="en-US" dirty="0"/>
              <a:t>댓글관리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0708DC-208D-4D98-A460-F2E869549B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75968E1-7C88-497F-94D8-BB4F5EEB0B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CD44882-9BB3-4511-9CC3-98CF11C11B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‘</a:t>
            </a:r>
            <a:r>
              <a:rPr lang="ko-KR" altLang="en-US" dirty="0"/>
              <a:t>사이트 관리 </a:t>
            </a:r>
            <a:r>
              <a:rPr lang="en-US" altLang="ko-KR" dirty="0"/>
              <a:t>&gt; </a:t>
            </a:r>
            <a:r>
              <a:rPr lang="ko-KR" altLang="en-US" dirty="0"/>
              <a:t>댓글관리</a:t>
            </a:r>
            <a:r>
              <a:rPr lang="en-US" altLang="ko-KR" dirty="0"/>
              <a:t>’</a:t>
            </a:r>
            <a:r>
              <a:rPr lang="ko-KR" altLang="en-US" dirty="0"/>
              <a:t>로 문구 수정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댓글을 달 수 있는 게시판</a:t>
            </a:r>
            <a:r>
              <a:rPr lang="en-US" altLang="ko-KR" dirty="0"/>
              <a:t> </a:t>
            </a:r>
            <a:r>
              <a:rPr lang="ko-KR" altLang="en-US" dirty="0"/>
              <a:t>목록 </a:t>
            </a:r>
            <a:r>
              <a:rPr lang="ko-KR" altLang="en-US" dirty="0" err="1"/>
              <a:t>드롭다운</a:t>
            </a:r>
            <a:r>
              <a:rPr lang="ko-KR" altLang="en-US" dirty="0"/>
              <a:t> 박스로 변경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제목</a:t>
            </a:r>
            <a:r>
              <a:rPr lang="en-US" altLang="ko-KR" dirty="0"/>
              <a:t>] </a:t>
            </a:r>
            <a:r>
              <a:rPr lang="ko-KR" altLang="en-US" dirty="0"/>
              <a:t>필드를 </a:t>
            </a:r>
            <a:r>
              <a:rPr lang="en-US" altLang="ko-KR" dirty="0"/>
              <a:t>3a,</a:t>
            </a:r>
            <a:r>
              <a:rPr lang="ko-KR" altLang="en-US" dirty="0"/>
              <a:t> </a:t>
            </a:r>
            <a:r>
              <a:rPr lang="en-US" altLang="ko-KR" dirty="0"/>
              <a:t>3b</a:t>
            </a:r>
            <a:r>
              <a:rPr lang="ko-KR" altLang="en-US" dirty="0"/>
              <a:t>필드로 수정</a:t>
            </a:r>
            <a:br>
              <a:rPr lang="en-US" altLang="ko-KR" dirty="0"/>
            </a:br>
            <a:r>
              <a:rPr lang="en-US" altLang="ko-KR" dirty="0"/>
              <a:t>3a: [</a:t>
            </a:r>
            <a:r>
              <a:rPr lang="ko-KR" altLang="en-US" dirty="0"/>
              <a:t>댓글</a:t>
            </a:r>
            <a:r>
              <a:rPr lang="en-US" altLang="ko-KR" dirty="0"/>
              <a:t>] </a:t>
            </a:r>
            <a:r>
              <a:rPr lang="ko-KR" altLang="en-US" dirty="0"/>
              <a:t>필드 추가</a:t>
            </a:r>
            <a:r>
              <a:rPr lang="en-US" altLang="ko-KR" dirty="0"/>
              <a:t>, </a:t>
            </a:r>
            <a:r>
              <a:rPr lang="ko-KR" altLang="en-US" dirty="0"/>
              <a:t>댓글 내용 미리보기</a:t>
            </a:r>
            <a:r>
              <a:rPr lang="en-US" altLang="ko-KR" dirty="0"/>
              <a:t>(30</a:t>
            </a:r>
            <a:r>
              <a:rPr lang="ko-KR" altLang="en-US" dirty="0"/>
              <a:t>자 제한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3b: [</a:t>
            </a:r>
            <a:r>
              <a:rPr lang="ko-KR" altLang="en-US" dirty="0" err="1"/>
              <a:t>원글</a:t>
            </a:r>
            <a:r>
              <a:rPr lang="ko-KR" altLang="en-US" dirty="0"/>
              <a:t> 제목</a:t>
            </a:r>
            <a:r>
              <a:rPr lang="en-US" altLang="ko-KR" dirty="0"/>
              <a:t>] </a:t>
            </a:r>
            <a:r>
              <a:rPr lang="ko-KR" altLang="en-US" dirty="0"/>
              <a:t>필드 추가</a:t>
            </a:r>
            <a:r>
              <a:rPr lang="en-US" altLang="ko-KR" dirty="0"/>
              <a:t>, </a:t>
            </a:r>
            <a:r>
              <a:rPr lang="ko-KR" altLang="en-US" dirty="0"/>
              <a:t>댓글이 달린 게시글의 제목 노출</a:t>
            </a:r>
            <a:r>
              <a:rPr lang="en-US" altLang="ko-KR" dirty="0"/>
              <a:t>(30</a:t>
            </a:r>
            <a:r>
              <a:rPr lang="ko-KR" altLang="en-US" dirty="0"/>
              <a:t>자 제한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*</a:t>
            </a:r>
            <a:r>
              <a:rPr lang="ko-KR" altLang="en-US" dirty="0"/>
              <a:t>글자수 제한은 </a:t>
            </a:r>
            <a:r>
              <a:rPr lang="ko-KR" altLang="en-US" dirty="0" err="1"/>
              <a:t>퍼블작업시</a:t>
            </a:r>
            <a:r>
              <a:rPr lang="ko-KR" altLang="en-US" dirty="0"/>
              <a:t> 확인 필요</a:t>
            </a:r>
            <a:br>
              <a:rPr lang="en-US" altLang="ko-KR" dirty="0"/>
            </a:br>
            <a:r>
              <a:rPr lang="en-US" altLang="ko-KR" dirty="0"/>
              <a:t>*3b </a:t>
            </a:r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게시글 상세 페이지</a:t>
            </a:r>
            <a:r>
              <a:rPr lang="en-US" altLang="ko-KR" dirty="0"/>
              <a:t>]</a:t>
            </a:r>
            <a:r>
              <a:rPr lang="ko-KR" altLang="en-US" dirty="0"/>
              <a:t>로 이동</a:t>
            </a:r>
            <a:r>
              <a:rPr lang="en-US" altLang="ko-KR" dirty="0"/>
              <a:t>, </a:t>
            </a:r>
            <a:r>
              <a:rPr lang="ko-KR" altLang="en-US" dirty="0"/>
              <a:t>슬라이드 </a:t>
            </a:r>
            <a:r>
              <a:rPr lang="en-US" altLang="ko-KR" dirty="0"/>
              <a:t>p19</a:t>
            </a:r>
          </a:p>
          <a:p>
            <a:pPr marL="228600" indent="-22860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분류</a:t>
            </a:r>
            <a:r>
              <a:rPr lang="en-US" altLang="ko-KR" dirty="0"/>
              <a:t>] </a:t>
            </a:r>
            <a:r>
              <a:rPr lang="ko-KR" altLang="en-US" dirty="0"/>
              <a:t>필드 추가하여 해당 댓글이 달린 게시글이 어떤 게시판에 속한 것인지 </a:t>
            </a:r>
            <a:br>
              <a:rPr lang="en-US" altLang="ko-KR" dirty="0"/>
            </a:br>
            <a:r>
              <a:rPr lang="en-US" altLang="ko-KR" dirty="0"/>
              <a:t>2</a:t>
            </a:r>
            <a:r>
              <a:rPr lang="ko-KR" altLang="en-US" dirty="0"/>
              <a:t>번의 값 노출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047B12-8B17-40B6-A56B-FDA63CA7C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03" y="712806"/>
            <a:ext cx="9303392" cy="375013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0C065EE0-E2FE-4A52-8077-7A94072D9FF8}"/>
              </a:ext>
            </a:extLst>
          </p:cNvPr>
          <p:cNvSpPr/>
          <p:nvPr/>
        </p:nvSpPr>
        <p:spPr>
          <a:xfrm>
            <a:off x="471299" y="781049"/>
            <a:ext cx="715139" cy="35141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A93C62A-F059-4ACE-82B9-07C713436606}"/>
              </a:ext>
            </a:extLst>
          </p:cNvPr>
          <p:cNvSpPr/>
          <p:nvPr/>
        </p:nvSpPr>
        <p:spPr>
          <a:xfrm>
            <a:off x="313981" y="59963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43E375-0BF4-433D-AF0B-73CA8BB01FB1}"/>
              </a:ext>
            </a:extLst>
          </p:cNvPr>
          <p:cNvSpPr/>
          <p:nvPr/>
        </p:nvSpPr>
        <p:spPr>
          <a:xfrm>
            <a:off x="471299" y="1314097"/>
            <a:ext cx="1466558" cy="19149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000ED8-8C6F-44F0-B32B-1CA19AED4874}"/>
              </a:ext>
            </a:extLst>
          </p:cNvPr>
          <p:cNvSpPr/>
          <p:nvPr/>
        </p:nvSpPr>
        <p:spPr>
          <a:xfrm>
            <a:off x="-880844" y="1582459"/>
            <a:ext cx="1194826" cy="1846541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 err="1"/>
              <a:t>전체댓글</a:t>
            </a:r>
            <a:endParaRPr lang="en-US" altLang="ko-KR" sz="900" dirty="0"/>
          </a:p>
          <a:p>
            <a:r>
              <a:rPr lang="ko-KR" altLang="en-US" sz="900" dirty="0"/>
              <a:t>무료추천종목</a:t>
            </a:r>
            <a:endParaRPr lang="en-US" altLang="ko-KR" sz="900" dirty="0"/>
          </a:p>
          <a:p>
            <a:r>
              <a:rPr lang="ko-KR" altLang="en-US" sz="900" dirty="0"/>
              <a:t>데일리</a:t>
            </a:r>
            <a:r>
              <a:rPr lang="en-US" altLang="ko-KR" sz="900" dirty="0"/>
              <a:t> Check</a:t>
            </a:r>
          </a:p>
          <a:p>
            <a:r>
              <a:rPr lang="ko-KR" altLang="en-US" sz="900" dirty="0"/>
              <a:t>이슈분석</a:t>
            </a:r>
            <a:endParaRPr lang="en-US" altLang="ko-KR" sz="900" dirty="0"/>
          </a:p>
          <a:p>
            <a:r>
              <a:rPr lang="ko-KR" altLang="en-US" sz="900" dirty="0"/>
              <a:t>시황분석</a:t>
            </a:r>
            <a:endParaRPr lang="en-US" altLang="ko-KR" sz="900" dirty="0"/>
          </a:p>
          <a:p>
            <a:r>
              <a:rPr lang="ko-KR" altLang="en-US" sz="900" dirty="0"/>
              <a:t>종목분석</a:t>
            </a:r>
            <a:endParaRPr lang="en-US" altLang="ko-KR" sz="900" dirty="0"/>
          </a:p>
          <a:p>
            <a:r>
              <a:rPr lang="ko-KR" altLang="en-US" sz="900" dirty="0"/>
              <a:t>주식공부</a:t>
            </a:r>
            <a:r>
              <a:rPr lang="en-US" altLang="ko-KR" sz="900" dirty="0"/>
              <a:t>(</a:t>
            </a:r>
            <a:r>
              <a:rPr lang="ko-KR" altLang="en-US" sz="900" dirty="0"/>
              <a:t>기초</a:t>
            </a:r>
            <a:r>
              <a:rPr lang="en-US" altLang="ko-KR" sz="900" dirty="0"/>
              <a:t>)</a:t>
            </a:r>
          </a:p>
          <a:p>
            <a:r>
              <a:rPr lang="ko-KR" altLang="en-US" sz="900" dirty="0"/>
              <a:t>주식공부</a:t>
            </a:r>
            <a:r>
              <a:rPr lang="en-US" altLang="ko-KR" sz="900" dirty="0"/>
              <a:t>(</a:t>
            </a:r>
            <a:r>
              <a:rPr lang="ko-KR" altLang="en-US" sz="900" dirty="0"/>
              <a:t>실전</a:t>
            </a:r>
            <a:r>
              <a:rPr lang="en-US" altLang="ko-KR" sz="900" dirty="0"/>
              <a:t>)</a:t>
            </a:r>
            <a:endParaRPr lang="ko-KR" altLang="en-US" sz="900" dirty="0"/>
          </a:p>
          <a:p>
            <a:r>
              <a:rPr lang="ko-KR" altLang="en-US" sz="900" dirty="0"/>
              <a:t>주식공부</a:t>
            </a:r>
            <a:r>
              <a:rPr lang="en-US" altLang="ko-KR" sz="900" dirty="0"/>
              <a:t>(</a:t>
            </a:r>
            <a:r>
              <a:rPr lang="ko-KR" altLang="en-US" sz="900" dirty="0"/>
              <a:t>용어</a:t>
            </a:r>
            <a:r>
              <a:rPr lang="en-US" altLang="ko-KR" sz="900" dirty="0"/>
              <a:t>)</a:t>
            </a:r>
          </a:p>
          <a:p>
            <a:r>
              <a:rPr lang="ko-KR" altLang="en-US" sz="900" dirty="0"/>
              <a:t>종목토론방</a:t>
            </a:r>
            <a:endParaRPr lang="en-US" altLang="ko-KR" sz="900" dirty="0"/>
          </a:p>
          <a:p>
            <a:r>
              <a:rPr lang="ko-KR" altLang="en-US" sz="900" dirty="0"/>
              <a:t>자유게시판</a:t>
            </a:r>
            <a:endParaRPr lang="en-US" altLang="ko-KR" sz="900" dirty="0"/>
          </a:p>
          <a:p>
            <a:r>
              <a:rPr lang="ko-KR" altLang="en-US" sz="900" dirty="0"/>
              <a:t>커뮤니티 공지사항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AA0A8E6-1D58-4117-BF3D-3F34EA1710D9}"/>
              </a:ext>
            </a:extLst>
          </p:cNvPr>
          <p:cNvSpPr/>
          <p:nvPr/>
        </p:nvSpPr>
        <p:spPr>
          <a:xfrm>
            <a:off x="-880845" y="1268790"/>
            <a:ext cx="1194826" cy="31367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900" dirty="0" err="1"/>
              <a:t>전체댓글</a:t>
            </a:r>
            <a:r>
              <a:rPr lang="ko-KR" altLang="en-US" sz="900" dirty="0"/>
              <a:t>        ▼</a:t>
            </a:r>
            <a:endParaRPr lang="en-US" altLang="ko-KR" sz="90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BC27456-8038-4B3D-A731-404CB84A56D5}"/>
              </a:ext>
            </a:extLst>
          </p:cNvPr>
          <p:cNvSpPr/>
          <p:nvPr/>
        </p:nvSpPr>
        <p:spPr>
          <a:xfrm>
            <a:off x="-1038163" y="1134575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cxnSp>
        <p:nvCxnSpPr>
          <p:cNvPr id="17" name="연결선: 구부러짐 16">
            <a:extLst>
              <a:ext uri="{FF2B5EF4-FFF2-40B4-BE49-F238E27FC236}">
                <a16:creationId xmlns:a16="http://schemas.microsoft.com/office/drawing/2014/main" id="{5F66AA27-F45D-4167-A2B9-B614181B98BB}"/>
              </a:ext>
            </a:extLst>
          </p:cNvPr>
          <p:cNvCxnSpPr>
            <a:cxnSpLocks/>
            <a:stCxn id="11" idx="2"/>
            <a:endCxn id="13" idx="3"/>
          </p:cNvCxnSpPr>
          <p:nvPr/>
        </p:nvCxnSpPr>
        <p:spPr>
          <a:xfrm rot="5400000">
            <a:off x="259210" y="1560362"/>
            <a:ext cx="1000140" cy="890596"/>
          </a:xfrm>
          <a:prstGeom prst="curved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60C4841-B28B-4C2B-9395-61DAC0C02230}"/>
              </a:ext>
            </a:extLst>
          </p:cNvPr>
          <p:cNvSpPr/>
          <p:nvPr/>
        </p:nvSpPr>
        <p:spPr>
          <a:xfrm>
            <a:off x="5802302" y="1653398"/>
            <a:ext cx="808223" cy="31878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분류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584D6A2-6820-4058-984F-787A63471E5E}"/>
              </a:ext>
            </a:extLst>
          </p:cNvPr>
          <p:cNvSpPr/>
          <p:nvPr/>
        </p:nvSpPr>
        <p:spPr>
          <a:xfrm>
            <a:off x="5802301" y="2085356"/>
            <a:ext cx="808223" cy="318782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데일리 </a:t>
            </a:r>
            <a:r>
              <a:rPr lang="en-US" altLang="ko-KR" sz="800" dirty="0"/>
              <a:t>Check</a:t>
            </a:r>
            <a:endParaRPr lang="ko-KR" altLang="en-US" sz="8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6AA99A4-FD6B-47BD-BA5A-3F7EB4260A0C}"/>
              </a:ext>
            </a:extLst>
          </p:cNvPr>
          <p:cNvSpPr/>
          <p:nvPr/>
        </p:nvSpPr>
        <p:spPr>
          <a:xfrm>
            <a:off x="5802299" y="2510544"/>
            <a:ext cx="808223" cy="318782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데일리 </a:t>
            </a:r>
            <a:r>
              <a:rPr lang="en-US" altLang="ko-KR" sz="800" dirty="0"/>
              <a:t>Check</a:t>
            </a:r>
            <a:endParaRPr lang="ko-KR" altLang="en-US" sz="8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BA15E16-0D89-4D8B-9927-E6E009C628D1}"/>
              </a:ext>
            </a:extLst>
          </p:cNvPr>
          <p:cNvSpPr/>
          <p:nvPr/>
        </p:nvSpPr>
        <p:spPr>
          <a:xfrm>
            <a:off x="5802300" y="2930170"/>
            <a:ext cx="808223" cy="318782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데일리 </a:t>
            </a:r>
            <a:r>
              <a:rPr lang="en-US" altLang="ko-KR" sz="800" dirty="0"/>
              <a:t>Check</a:t>
            </a:r>
            <a:endParaRPr lang="ko-KR" altLang="en-US" sz="8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C87589-3581-4AED-9C56-A1C9EECA0BB8}"/>
              </a:ext>
            </a:extLst>
          </p:cNvPr>
          <p:cNvSpPr/>
          <p:nvPr/>
        </p:nvSpPr>
        <p:spPr>
          <a:xfrm>
            <a:off x="5802299" y="1634782"/>
            <a:ext cx="808223" cy="169564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BEF9DC6-DDFF-412C-8B4C-46E7FCBE9E19}"/>
              </a:ext>
            </a:extLst>
          </p:cNvPr>
          <p:cNvSpPr/>
          <p:nvPr/>
        </p:nvSpPr>
        <p:spPr>
          <a:xfrm>
            <a:off x="5654043" y="1540221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5D5F075-B437-4998-85D8-3B4B508AD9B6}"/>
              </a:ext>
            </a:extLst>
          </p:cNvPr>
          <p:cNvSpPr/>
          <p:nvPr/>
        </p:nvSpPr>
        <p:spPr>
          <a:xfrm>
            <a:off x="1348569" y="1582459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1CD800-B09A-4247-A22A-E5467BB8F241}"/>
              </a:ext>
            </a:extLst>
          </p:cNvPr>
          <p:cNvSpPr/>
          <p:nvPr/>
        </p:nvSpPr>
        <p:spPr>
          <a:xfrm>
            <a:off x="2705313" y="5303827"/>
            <a:ext cx="614946" cy="31878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/>
              <a:t>댓글</a:t>
            </a:r>
            <a:endParaRPr lang="ko-KR" altLang="en-US" sz="8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E91AD28-E256-4F3B-B29C-B3CF21B345C4}"/>
              </a:ext>
            </a:extLst>
          </p:cNvPr>
          <p:cNvSpPr/>
          <p:nvPr/>
        </p:nvSpPr>
        <p:spPr>
          <a:xfrm>
            <a:off x="5252833" y="5303827"/>
            <a:ext cx="808223" cy="31878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 err="1"/>
              <a:t>원글</a:t>
            </a:r>
            <a:r>
              <a:rPr lang="ko-KR" altLang="en-US" sz="800" b="1" dirty="0"/>
              <a:t> 제목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8D5FC8E-BBFB-44B3-9125-1726466DFF29}"/>
              </a:ext>
            </a:extLst>
          </p:cNvPr>
          <p:cNvSpPr/>
          <p:nvPr/>
        </p:nvSpPr>
        <p:spPr>
          <a:xfrm>
            <a:off x="2705312" y="5627437"/>
            <a:ext cx="2385023" cy="360000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 dirty="0"/>
              <a:t>{</a:t>
            </a:r>
            <a:r>
              <a:rPr lang="ko-KR" altLang="en-US" sz="800" dirty="0"/>
              <a:t>댓글 내용</a:t>
            </a:r>
            <a:r>
              <a:rPr lang="en-US" altLang="ko-KR" sz="800" dirty="0"/>
              <a:t>}</a:t>
            </a:r>
            <a:endParaRPr lang="ko-KR" altLang="en-US" sz="8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CEC40A1-9B8C-4B49-9356-D90EE1B16EB4}"/>
              </a:ext>
            </a:extLst>
          </p:cNvPr>
          <p:cNvSpPr/>
          <p:nvPr/>
        </p:nvSpPr>
        <p:spPr>
          <a:xfrm>
            <a:off x="5252833" y="5622609"/>
            <a:ext cx="2192077" cy="360000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 dirty="0"/>
              <a:t>{</a:t>
            </a:r>
            <a:r>
              <a:rPr lang="ko-KR" altLang="en-US" sz="800" dirty="0"/>
              <a:t>댓글이 달린 게시글 제목</a:t>
            </a:r>
            <a:r>
              <a:rPr lang="en-US" altLang="ko-KR" sz="800" dirty="0"/>
              <a:t>}</a:t>
            </a:r>
            <a:endParaRPr lang="ko-KR" altLang="en-US" sz="8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0B01FA0-AAEA-493E-A1DA-0834D3B1C1F6}"/>
              </a:ext>
            </a:extLst>
          </p:cNvPr>
          <p:cNvSpPr/>
          <p:nvPr/>
        </p:nvSpPr>
        <p:spPr>
          <a:xfrm>
            <a:off x="2705312" y="5994985"/>
            <a:ext cx="2385023" cy="360000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 err="1"/>
              <a:t>내일잠급증예고는</a:t>
            </a:r>
            <a:r>
              <a:rPr lang="ko-KR" altLang="en-US" sz="800" dirty="0"/>
              <a:t> 어디에 가입해야 합니까</a:t>
            </a:r>
            <a:r>
              <a:rPr lang="en-US" altLang="ko-KR" sz="800" dirty="0"/>
              <a:t>?...</a:t>
            </a:r>
            <a:endParaRPr lang="ko-KR" altLang="en-US" sz="8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0EE26C-AD25-4E9B-A395-4CE7850FD2BF}"/>
              </a:ext>
            </a:extLst>
          </p:cNvPr>
          <p:cNvSpPr/>
          <p:nvPr/>
        </p:nvSpPr>
        <p:spPr>
          <a:xfrm>
            <a:off x="5252833" y="5990157"/>
            <a:ext cx="2192077" cy="360000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 dirty="0"/>
              <a:t>[07</a:t>
            </a:r>
            <a:r>
              <a:rPr lang="ko-KR" altLang="en-US" sz="800" dirty="0"/>
              <a:t>월 </a:t>
            </a:r>
            <a:r>
              <a:rPr lang="en-US" altLang="ko-KR" sz="800" dirty="0"/>
              <a:t>09</a:t>
            </a:r>
            <a:r>
              <a:rPr lang="ko-KR" altLang="en-US" sz="800" dirty="0"/>
              <a:t>일</a:t>
            </a:r>
            <a:r>
              <a:rPr lang="en-US" altLang="ko-KR" sz="800" dirty="0"/>
              <a:t>] </a:t>
            </a:r>
            <a:r>
              <a:rPr lang="ko-KR" altLang="en-US" sz="800" dirty="0" err="1"/>
              <a:t>내일장</a:t>
            </a:r>
            <a:r>
              <a:rPr lang="ko-KR" altLang="en-US" sz="800" dirty="0"/>
              <a:t> 급등 테마 예고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8E941A-DAEC-4523-9D26-A76D020CF5F3}"/>
              </a:ext>
            </a:extLst>
          </p:cNvPr>
          <p:cNvSpPr/>
          <p:nvPr/>
        </p:nvSpPr>
        <p:spPr>
          <a:xfrm>
            <a:off x="2420738" y="5153367"/>
            <a:ext cx="5605744" cy="136258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A618B313-F922-48D6-8C5E-C9B3C1D46E92}"/>
              </a:ext>
            </a:extLst>
          </p:cNvPr>
          <p:cNvCxnSpPr>
            <a:cxnSpLocks/>
            <a:stCxn id="43" idx="2"/>
            <a:endCxn id="15" idx="0"/>
          </p:cNvCxnSpPr>
          <p:nvPr/>
        </p:nvCxnSpPr>
        <p:spPr>
          <a:xfrm rot="16200000" flipH="1">
            <a:off x="3838068" y="3767825"/>
            <a:ext cx="500070" cy="2271013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72BCAC0B-8AB7-4E76-9EE6-21EA72C510F2}"/>
              </a:ext>
            </a:extLst>
          </p:cNvPr>
          <p:cNvSpPr/>
          <p:nvPr/>
        </p:nvSpPr>
        <p:spPr>
          <a:xfrm>
            <a:off x="3172000" y="5227156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3a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102C10CE-19B3-42FA-9FE9-FC9058B686EE}"/>
              </a:ext>
            </a:extLst>
          </p:cNvPr>
          <p:cNvSpPr/>
          <p:nvPr/>
        </p:nvSpPr>
        <p:spPr>
          <a:xfrm>
            <a:off x="5927037" y="5209266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3b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5B576D6-9654-4746-A152-802134CD1F3B}"/>
              </a:ext>
            </a:extLst>
          </p:cNvPr>
          <p:cNvSpPr/>
          <p:nvPr/>
        </p:nvSpPr>
        <p:spPr>
          <a:xfrm>
            <a:off x="548623" y="5439113"/>
            <a:ext cx="1790866" cy="431077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적용된 스타일 삭제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7EE3205-6135-4E53-BB63-684F7596D37B}"/>
              </a:ext>
            </a:extLst>
          </p:cNvPr>
          <p:cNvSpPr/>
          <p:nvPr/>
        </p:nvSpPr>
        <p:spPr>
          <a:xfrm>
            <a:off x="993490" y="2005660"/>
            <a:ext cx="3918213" cy="264763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56501C5D-BF5D-41AF-9190-A09B7991BF11}"/>
              </a:ext>
            </a:extLst>
          </p:cNvPr>
          <p:cNvCxnSpPr>
            <a:cxnSpLocks/>
            <a:stCxn id="42" idx="0"/>
            <a:endCxn id="43" idx="2"/>
          </p:cNvCxnSpPr>
          <p:nvPr/>
        </p:nvCxnSpPr>
        <p:spPr>
          <a:xfrm rot="5400000" flipH="1" flipV="1">
            <a:off x="1805418" y="4291935"/>
            <a:ext cx="785816" cy="1508541"/>
          </a:xfrm>
          <a:prstGeom prst="curved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47367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A72EFF18-5B5F-4763-9FF5-A61128A725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CB848D-CCC3-4C52-8B4E-F9C1E74054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댓글 관리 정책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E11BDAF-B7A7-45AB-A077-975582D44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1CDCCEC-C4F9-4F0B-A904-80904396C6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9A30BE2-EE97-4A33-BE56-647E8A0C8F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댓글 숨김</a:t>
            </a:r>
            <a:r>
              <a:rPr lang="en-US" altLang="ko-KR" dirty="0"/>
              <a:t>/</a:t>
            </a:r>
            <a:r>
              <a:rPr lang="ko-KR" altLang="en-US" dirty="0"/>
              <a:t>삭제 처리시</a:t>
            </a:r>
            <a:r>
              <a:rPr lang="en-US" altLang="ko-KR" dirty="0"/>
              <a:t>, </a:t>
            </a:r>
            <a:r>
              <a:rPr lang="ko-KR" altLang="en-US" dirty="0"/>
              <a:t>프론트와 </a:t>
            </a:r>
            <a:r>
              <a:rPr lang="ko-KR" altLang="en-US" dirty="0" err="1"/>
              <a:t>어드민에</a:t>
            </a:r>
            <a:r>
              <a:rPr lang="ko-KR" altLang="en-US" dirty="0"/>
              <a:t> 보여지는 형식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댓글 정책 위반</a:t>
            </a:r>
            <a:r>
              <a:rPr lang="en-US" altLang="ko-KR" dirty="0"/>
              <a:t>: </a:t>
            </a:r>
            <a:r>
              <a:rPr lang="ko-KR" altLang="en-US" dirty="0"/>
              <a:t>욕설</a:t>
            </a:r>
            <a:r>
              <a:rPr lang="en-US" altLang="ko-KR" dirty="0"/>
              <a:t>, </a:t>
            </a:r>
            <a:r>
              <a:rPr lang="ko-KR" altLang="en-US" dirty="0"/>
              <a:t>음란성 </a:t>
            </a:r>
            <a:r>
              <a:rPr lang="ko-KR" altLang="en-US" dirty="0" err="1"/>
              <a:t>내포글</a:t>
            </a:r>
            <a:r>
              <a:rPr lang="ko-KR" altLang="en-US" dirty="0"/>
              <a:t> 등 관리자가 검열하여 </a:t>
            </a:r>
            <a:r>
              <a:rPr lang="ko-KR" altLang="en-US" dirty="0" err="1"/>
              <a:t>어드민에서</a:t>
            </a:r>
            <a:r>
              <a:rPr lang="ko-KR" altLang="en-US" dirty="0"/>
              <a:t> 숨김 처리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사용자 삭제 처리</a:t>
            </a:r>
            <a:r>
              <a:rPr lang="en-US" altLang="ko-KR" dirty="0"/>
              <a:t>: </a:t>
            </a:r>
            <a:r>
              <a:rPr lang="ko-KR" altLang="en-US" dirty="0"/>
              <a:t>사용자가 작성한 댓글 삭제 처리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관리자 삭제 처리</a:t>
            </a:r>
            <a:r>
              <a:rPr lang="en-US" altLang="ko-KR" dirty="0"/>
              <a:t>: </a:t>
            </a:r>
            <a:r>
              <a:rPr lang="ko-KR" altLang="en-US" dirty="0"/>
              <a:t>댓글 정책 위반 및 기타 커뮤니티에 위반한 것으로 판단하여 </a:t>
            </a:r>
            <a:r>
              <a:rPr lang="ko-KR" altLang="en-US" dirty="0" err="1"/>
              <a:t>어드민에서</a:t>
            </a:r>
            <a:r>
              <a:rPr lang="ko-KR" altLang="en-US" dirty="0"/>
              <a:t> 삭제 처리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관리자 숨김 처리</a:t>
            </a:r>
            <a:r>
              <a:rPr lang="en-US" altLang="ko-KR" dirty="0"/>
              <a:t>: </a:t>
            </a:r>
            <a:r>
              <a:rPr lang="ko-KR" altLang="en-US" dirty="0"/>
              <a:t>댓글 정책 위반이 아닌</a:t>
            </a:r>
            <a:r>
              <a:rPr lang="en-US" altLang="ko-KR" dirty="0"/>
              <a:t>, </a:t>
            </a:r>
            <a:r>
              <a:rPr lang="ko-KR" altLang="en-US" dirty="0"/>
              <a:t>다른 사유에 의해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 err="1"/>
              <a:t>리딩방</a:t>
            </a:r>
            <a:r>
              <a:rPr lang="ko-KR" altLang="en-US" dirty="0"/>
              <a:t> 가입 유도 및 광고성 글 등</a:t>
            </a:r>
            <a:r>
              <a:rPr lang="en-US" altLang="ko-KR" dirty="0"/>
              <a:t>) </a:t>
            </a:r>
            <a:r>
              <a:rPr lang="ko-KR" altLang="en-US" dirty="0"/>
              <a:t>관리자가 검열하여 </a:t>
            </a:r>
            <a:r>
              <a:rPr lang="ko-KR" altLang="en-US" dirty="0" err="1"/>
              <a:t>어드민에서</a:t>
            </a:r>
            <a:r>
              <a:rPr lang="ko-KR" altLang="en-US" dirty="0"/>
              <a:t> 숨김 처리</a:t>
            </a:r>
            <a:endParaRPr lang="en-US" altLang="ko-KR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8F7E273-04C6-47A9-8917-EAD39C4616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7431" y="1094946"/>
          <a:ext cx="6337300" cy="1047750"/>
        </p:xfrm>
        <a:graphic>
          <a:graphicData uri="http://schemas.openxmlformats.org/drawingml/2006/table">
            <a:tbl>
              <a:tblPr/>
              <a:tblGrid>
                <a:gridCol w="2770387">
                  <a:extLst>
                    <a:ext uri="{9D8B030D-6E8A-4147-A177-3AD203B41FA5}">
                      <a16:colId xmlns:a16="http://schemas.microsoft.com/office/drawing/2014/main" val="3659993326"/>
                    </a:ext>
                  </a:extLst>
                </a:gridCol>
                <a:gridCol w="2449873">
                  <a:extLst>
                    <a:ext uri="{9D8B030D-6E8A-4147-A177-3AD203B41FA5}">
                      <a16:colId xmlns:a16="http://schemas.microsoft.com/office/drawing/2014/main" val="2098356740"/>
                    </a:ext>
                  </a:extLst>
                </a:gridCol>
                <a:gridCol w="1117040">
                  <a:extLst>
                    <a:ext uri="{9D8B030D-6E8A-4147-A177-3AD203B41FA5}">
                      <a16:colId xmlns:a16="http://schemas.microsoft.com/office/drawing/2014/main" val="428470930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Front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Admin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노출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액션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02041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정책에 위반된 댓글입니다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내용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숨김 처리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87814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사용자에 의해 삭제된 댓글입니다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사용자에 의해 삭제된 댓글입니다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삭제 처리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321824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삭제된 댓글입니다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삭제된 댓글입니다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삭제 처리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56080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관리자에 의해 숨김처리된 댓글입니다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 내용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숨김 처리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4496243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603E404-83F5-4737-9132-F0674346BB21}"/>
              </a:ext>
            </a:extLst>
          </p:cNvPr>
          <p:cNvSpPr/>
          <p:nvPr/>
        </p:nvSpPr>
        <p:spPr>
          <a:xfrm>
            <a:off x="279171" y="1270749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1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3638C56-92B2-4990-9AD0-6A8CF7C25E7B}"/>
              </a:ext>
            </a:extLst>
          </p:cNvPr>
          <p:cNvSpPr/>
          <p:nvPr/>
        </p:nvSpPr>
        <p:spPr>
          <a:xfrm>
            <a:off x="279171" y="1490194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2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DAF5315-8466-45BF-B898-5B8220109C84}"/>
              </a:ext>
            </a:extLst>
          </p:cNvPr>
          <p:cNvSpPr/>
          <p:nvPr/>
        </p:nvSpPr>
        <p:spPr>
          <a:xfrm>
            <a:off x="279171" y="1709639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3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E18CD87-2F6D-42F8-B2C9-B7C9D1B11291}"/>
              </a:ext>
            </a:extLst>
          </p:cNvPr>
          <p:cNvSpPr/>
          <p:nvPr/>
        </p:nvSpPr>
        <p:spPr>
          <a:xfrm>
            <a:off x="279171" y="1929084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800" b="1" dirty="0">
                <a:solidFill>
                  <a:schemeClr val="bg1"/>
                </a:solidFill>
              </a:rPr>
              <a:t>4</a:t>
            </a:r>
            <a:endParaRPr lang="ko-KR" alt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6894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5FA76E2-8264-4853-9EBF-E6DAEE980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6453" y="161647"/>
            <a:ext cx="2227224" cy="360806"/>
          </a:xfrm>
        </p:spPr>
        <p:txBody>
          <a:bodyPr/>
          <a:lstStyle/>
          <a:p>
            <a:r>
              <a:rPr lang="ko-KR" altLang="en-US" dirty="0"/>
              <a:t>종목 정보 메뉴 고도화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C79C109-76F8-4D03-9F12-60B791FDC7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종목 분석 영상 관리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CB35EDC-46F2-4666-B97E-DB34EFDBD3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어드민</a:t>
            </a:r>
            <a:r>
              <a:rPr lang="ko-KR" altLang="en-US" dirty="0"/>
              <a:t> </a:t>
            </a:r>
            <a:r>
              <a:rPr lang="en-US" altLang="ko-KR" dirty="0"/>
              <a:t>1.1.5.10</a:t>
            </a:r>
            <a:r>
              <a:rPr lang="ko-KR" altLang="en-US" dirty="0"/>
              <a:t> 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DD88887-0723-4E08-8074-15A47294EE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허상호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12CF880-6FA7-42A2-A794-A2D8EC05D6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17749" y="781049"/>
            <a:ext cx="2223672" cy="5878785"/>
          </a:xfrm>
        </p:spPr>
        <p:txBody>
          <a:bodyPr/>
          <a:lstStyle/>
          <a:p>
            <a:r>
              <a:rPr lang="en-US" altLang="ko-KR" dirty="0"/>
              <a:t>*</a:t>
            </a:r>
            <a:r>
              <a:rPr lang="ko-KR" altLang="en-US" dirty="0"/>
              <a:t>신규페이지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검색 </a:t>
            </a:r>
            <a:r>
              <a:rPr lang="en-US" altLang="ko-KR" dirty="0"/>
              <a:t>: </a:t>
            </a:r>
            <a:r>
              <a:rPr lang="ko-KR" altLang="en-US" dirty="0"/>
              <a:t>종목코드 </a:t>
            </a:r>
            <a:r>
              <a:rPr lang="en-US" altLang="ko-KR" dirty="0"/>
              <a:t>or </a:t>
            </a:r>
            <a:r>
              <a:rPr lang="ko-KR" altLang="en-US" dirty="0"/>
              <a:t>제목으로 검색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콘텐츠 생성 간 입력한 종목코드 및 </a:t>
            </a:r>
            <a:r>
              <a:rPr lang="ko-KR" altLang="en-US" dirty="0" err="1"/>
              <a:t>종목명</a:t>
            </a:r>
            <a:r>
              <a:rPr lang="ko-KR" altLang="en-US" dirty="0"/>
              <a:t> 출력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콘텐츠 생성 간 입력한 제목 입력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콘텐츠 수정 </a:t>
            </a:r>
            <a:r>
              <a:rPr lang="en-US" altLang="ko-KR" dirty="0"/>
              <a:t>/ </a:t>
            </a:r>
            <a:r>
              <a:rPr lang="ko-KR" altLang="en-US" dirty="0"/>
              <a:t>삭제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콘텐츠 수정 </a:t>
            </a:r>
            <a:r>
              <a:rPr lang="en-US" altLang="ko-KR" dirty="0"/>
              <a:t>: 1.1.5.10.2 </a:t>
            </a:r>
            <a:r>
              <a:rPr lang="ko-KR" altLang="en-US" dirty="0"/>
              <a:t>콘텐츠 상세 페이지로 이동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콘텐츠 삭제 </a:t>
            </a:r>
            <a:r>
              <a:rPr lang="en-US" altLang="ko-KR" dirty="0"/>
              <a:t>: </a:t>
            </a:r>
            <a:r>
              <a:rPr lang="ko-KR" altLang="en-US" dirty="0"/>
              <a:t>삭제 확인 팝업 출력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10</a:t>
            </a:r>
            <a:r>
              <a:rPr lang="ko-KR" altLang="en-US" dirty="0"/>
              <a:t>개까지 출력 후 </a:t>
            </a:r>
            <a:r>
              <a:rPr lang="ko-KR" altLang="en-US" dirty="0" err="1"/>
              <a:t>페이징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목록 수 선택을 통해 출력 수 조정 가능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생성 </a:t>
            </a:r>
            <a:r>
              <a:rPr lang="en-US" altLang="ko-KR" dirty="0"/>
              <a:t>: 1.1.5.10.1 </a:t>
            </a:r>
            <a:r>
              <a:rPr lang="ko-KR" altLang="en-US" dirty="0"/>
              <a:t>콘텐츠 생성 페이지로 이동</a:t>
            </a:r>
            <a:endParaRPr lang="en-US" altLang="ko-KR" dirty="0"/>
          </a:p>
          <a:p>
            <a:pPr marL="228600" indent="-228600">
              <a:buAutoNum type="arabicPeriod"/>
            </a:pP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FF1899-4B38-4FA1-A57D-1214F80E5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79" y="609599"/>
            <a:ext cx="1233378" cy="58035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5A7C84-61A3-4348-8189-534D0E6A17DE}"/>
              </a:ext>
            </a:extLst>
          </p:cNvPr>
          <p:cNvSpPr txBox="1"/>
          <p:nvPr/>
        </p:nvSpPr>
        <p:spPr>
          <a:xfrm>
            <a:off x="251053" y="6096687"/>
            <a:ext cx="10502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-     </a:t>
            </a:r>
            <a:r>
              <a:rPr lang="ko-KR" altLang="en-US" sz="600" b="1" dirty="0"/>
              <a:t>종목 분석 영상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869BF7-C065-4872-B6E2-F0B9FF20BF01}"/>
              </a:ext>
            </a:extLst>
          </p:cNvPr>
          <p:cNvSpPr txBox="1"/>
          <p:nvPr/>
        </p:nvSpPr>
        <p:spPr>
          <a:xfrm>
            <a:off x="1437445" y="754332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/>
              <a:t>종목 분석 영상 관리</a:t>
            </a:r>
            <a:endParaRPr lang="ko-KR" altLang="en-US" sz="1000" b="1" dirty="0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0635D4FB-C5E3-4E86-8416-944CD98FFF0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9490" y="1279311"/>
          <a:ext cx="8042877" cy="24411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8870">
                  <a:extLst>
                    <a:ext uri="{9D8B030D-6E8A-4147-A177-3AD203B41FA5}">
                      <a16:colId xmlns:a16="http://schemas.microsoft.com/office/drawing/2014/main" val="656269289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4083592188"/>
                    </a:ext>
                  </a:extLst>
                </a:gridCol>
                <a:gridCol w="2697686">
                  <a:extLst>
                    <a:ext uri="{9D8B030D-6E8A-4147-A177-3AD203B41FA5}">
                      <a16:colId xmlns:a16="http://schemas.microsoft.com/office/drawing/2014/main" val="4136336363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3399198487"/>
                    </a:ext>
                  </a:extLst>
                </a:gridCol>
                <a:gridCol w="1581189">
                  <a:extLst>
                    <a:ext uri="{9D8B030D-6E8A-4147-A177-3AD203B41FA5}">
                      <a16:colId xmlns:a16="http://schemas.microsoft.com/office/drawing/2014/main" val="868689531"/>
                    </a:ext>
                  </a:extLst>
                </a:gridCol>
                <a:gridCol w="643027">
                  <a:extLst>
                    <a:ext uri="{9D8B030D-6E8A-4147-A177-3AD203B41FA5}">
                      <a16:colId xmlns:a16="http://schemas.microsoft.com/office/drawing/2014/main" val="16278604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번호</a:t>
                      </a:r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종목코드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종목명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등록일</a:t>
                      </a:r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관리</a:t>
                      </a:r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5181165"/>
                  </a:ext>
                </a:extLst>
              </a:tr>
              <a:tr h="2838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{</a:t>
                      </a:r>
                      <a:r>
                        <a:rPr lang="ko-KR" altLang="en-US" sz="1000" dirty="0"/>
                        <a:t>연번</a:t>
                      </a:r>
                      <a:r>
                        <a:rPr lang="en-US" altLang="ko-KR" sz="1000" dirty="0"/>
                        <a:t>}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{</a:t>
                      </a:r>
                      <a:r>
                        <a:rPr lang="ko-KR" altLang="en-US" sz="1000" dirty="0"/>
                        <a:t>종목코드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 err="1"/>
                        <a:t>종목명</a:t>
                      </a:r>
                      <a:r>
                        <a:rPr lang="en-US" altLang="ko-KR" sz="1000" dirty="0"/>
                        <a:t>)}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{</a:t>
                      </a:r>
                      <a:r>
                        <a:rPr lang="ko-KR" altLang="en-US" sz="1000" dirty="0"/>
                        <a:t>제목</a:t>
                      </a:r>
                      <a:r>
                        <a:rPr lang="en-US" altLang="ko-KR" sz="1000" dirty="0"/>
                        <a:t>}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{</a:t>
                      </a:r>
                      <a:r>
                        <a:rPr lang="ko-KR" altLang="en-US" sz="1000" dirty="0"/>
                        <a:t>작성자</a:t>
                      </a:r>
                      <a:r>
                        <a:rPr lang="en-US" altLang="ko-KR" sz="1000" dirty="0"/>
                        <a:t>}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{</a:t>
                      </a:r>
                      <a:r>
                        <a:rPr lang="ko-KR" altLang="en-US" sz="1000" dirty="0"/>
                        <a:t>등록일</a:t>
                      </a:r>
                      <a:r>
                        <a:rPr lang="en-US" altLang="ko-KR" sz="1000" dirty="0"/>
                        <a:t>}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5464671"/>
                  </a:ext>
                </a:extLst>
              </a:tr>
              <a:tr h="2838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118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064350(</a:t>
                      </a:r>
                      <a:r>
                        <a:rPr lang="ko-KR" altLang="en-US" sz="1000" dirty="0" err="1"/>
                        <a:t>현대로템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청개구리 전문가의 명쾌한 분석</a:t>
                      </a:r>
                      <a:r>
                        <a:rPr lang="en-US" altLang="ko-KR" sz="1000" dirty="0"/>
                        <a:t>! </a:t>
                      </a:r>
                      <a:r>
                        <a:rPr lang="ko-KR" altLang="en-US" sz="1000" dirty="0"/>
                        <a:t>증권</a:t>
                      </a:r>
                      <a:r>
                        <a:rPr lang="en-US" altLang="ko-KR" sz="1000" dirty="0"/>
                        <a:t>TV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관리자</a:t>
                      </a:r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2021-05-31 16:53:30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044296"/>
                  </a:ext>
                </a:extLst>
              </a:tr>
              <a:tr h="2838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117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050090(</a:t>
                      </a:r>
                      <a:r>
                        <a:rPr lang="ko-KR" altLang="en-US" sz="1000" dirty="0" err="1"/>
                        <a:t>휘닉스소재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청개구리 전문가의 명쾌한 분석</a:t>
                      </a:r>
                      <a:r>
                        <a:rPr lang="en-US" altLang="ko-KR" sz="1000" dirty="0"/>
                        <a:t>! </a:t>
                      </a:r>
                      <a:r>
                        <a:rPr lang="ko-KR" altLang="en-US" sz="1000" dirty="0"/>
                        <a:t>증권</a:t>
                      </a:r>
                      <a:r>
                        <a:rPr lang="en-US" altLang="ko-KR" sz="1000" dirty="0"/>
                        <a:t>TV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관리자</a:t>
                      </a:r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2021-05-31 16:53:30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2151737"/>
                  </a:ext>
                </a:extLst>
              </a:tr>
              <a:tr h="2838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116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207940(</a:t>
                      </a:r>
                      <a:r>
                        <a:rPr lang="ko-KR" altLang="en-US" sz="1000" dirty="0" err="1"/>
                        <a:t>삼성바이오로직스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청개구리 전문가의 명쾌한 분석</a:t>
                      </a:r>
                      <a:r>
                        <a:rPr lang="en-US" altLang="ko-KR" sz="1000" dirty="0"/>
                        <a:t>! </a:t>
                      </a:r>
                      <a:r>
                        <a:rPr lang="ko-KR" altLang="en-US" sz="1000" dirty="0"/>
                        <a:t>증권</a:t>
                      </a:r>
                      <a:r>
                        <a:rPr lang="en-US" altLang="ko-KR" sz="1000" dirty="0"/>
                        <a:t>TV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관리자</a:t>
                      </a:r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2021-05-31 16:53:30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097830"/>
                  </a:ext>
                </a:extLst>
              </a:tr>
              <a:tr h="2838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115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207940(</a:t>
                      </a:r>
                      <a:r>
                        <a:rPr lang="ko-KR" altLang="en-US" sz="1000" dirty="0" err="1"/>
                        <a:t>삼성바이오로직스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청개구리 전문가의 명쾌한 분석</a:t>
                      </a:r>
                      <a:r>
                        <a:rPr lang="en-US" altLang="ko-KR" sz="1000" dirty="0"/>
                        <a:t>! </a:t>
                      </a:r>
                      <a:r>
                        <a:rPr lang="ko-KR" altLang="en-US" sz="1000" dirty="0"/>
                        <a:t>증권</a:t>
                      </a:r>
                      <a:r>
                        <a:rPr lang="en-US" altLang="ko-KR" sz="1000" dirty="0"/>
                        <a:t>TV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관리자</a:t>
                      </a:r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2021-05-31 16:53:30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172528"/>
                  </a:ext>
                </a:extLst>
              </a:tr>
              <a:tr h="2838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114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037950(</a:t>
                      </a:r>
                      <a:r>
                        <a:rPr lang="ko-KR" altLang="en-US" sz="1000" dirty="0" err="1"/>
                        <a:t>엘컴텍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청개구리 전문가의 명쾌한 분석</a:t>
                      </a:r>
                      <a:r>
                        <a:rPr lang="en-US" altLang="ko-KR" sz="1000" dirty="0"/>
                        <a:t>! </a:t>
                      </a:r>
                      <a:r>
                        <a:rPr lang="ko-KR" altLang="en-US" sz="1000" dirty="0"/>
                        <a:t>증권</a:t>
                      </a:r>
                      <a:r>
                        <a:rPr lang="en-US" altLang="ko-KR" sz="1000" dirty="0"/>
                        <a:t>TV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관리자</a:t>
                      </a:r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2021-05-31 16:53:30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870293"/>
                  </a:ext>
                </a:extLst>
              </a:tr>
              <a:tr h="2838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113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030720(</a:t>
                      </a:r>
                      <a:r>
                        <a:rPr lang="ko-KR" altLang="en-US" sz="1000" dirty="0"/>
                        <a:t>동원수산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청개구리 전문가의 명쾌한 분석</a:t>
                      </a:r>
                      <a:r>
                        <a:rPr lang="en-US" altLang="ko-KR" sz="1000" dirty="0"/>
                        <a:t>! </a:t>
                      </a:r>
                      <a:r>
                        <a:rPr lang="ko-KR" altLang="en-US" sz="1000" dirty="0"/>
                        <a:t>증권</a:t>
                      </a:r>
                      <a:r>
                        <a:rPr lang="en-US" altLang="ko-KR" sz="1000" dirty="0"/>
                        <a:t>TV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관리자</a:t>
                      </a:r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2021-05-31 16:53:30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2787528"/>
                  </a:ext>
                </a:extLst>
              </a:tr>
              <a:tr h="2838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112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020560(</a:t>
                      </a:r>
                      <a:r>
                        <a:rPr lang="ko-KR" altLang="en-US" sz="1000" dirty="0"/>
                        <a:t>아시아나항공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청개구리 전문가의 명쾌한 분석</a:t>
                      </a:r>
                      <a:r>
                        <a:rPr lang="en-US" altLang="ko-KR" sz="1000" dirty="0"/>
                        <a:t>! </a:t>
                      </a:r>
                      <a:r>
                        <a:rPr lang="ko-KR" altLang="en-US" sz="1000" dirty="0"/>
                        <a:t>증권</a:t>
                      </a:r>
                      <a:r>
                        <a:rPr lang="en-US" altLang="ko-KR" sz="1000" dirty="0"/>
                        <a:t>TV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관리자</a:t>
                      </a:r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2021-05-31 16:53:30</a:t>
                      </a:r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T="9045" marB="9045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26951"/>
                  </a:ext>
                </a:extLst>
              </a:tr>
            </a:tbl>
          </a:graphicData>
        </a:graphic>
      </p:graphicFrame>
      <p:grpSp>
        <p:nvGrpSpPr>
          <p:cNvPr id="26" name="Pagination">
            <a:extLst>
              <a:ext uri="{FF2B5EF4-FFF2-40B4-BE49-F238E27FC236}">
                <a16:creationId xmlns:a16="http://schemas.microsoft.com/office/drawing/2014/main" id="{C50F0E4E-5822-4167-BA4E-C4B91B2C42DD}"/>
              </a:ext>
            </a:extLst>
          </p:cNvPr>
          <p:cNvGrpSpPr>
            <a:grpSpLocks/>
          </p:cNvGrpSpPr>
          <p:nvPr/>
        </p:nvGrpSpPr>
        <p:grpSpPr bwMode="auto">
          <a:xfrm>
            <a:off x="4599034" y="4352886"/>
            <a:ext cx="2003637" cy="175940"/>
            <a:chOff x="508000" y="1397000"/>
            <a:chExt cx="2003637" cy="175940"/>
          </a:xfrm>
        </p:grpSpPr>
        <p:sp>
          <p:nvSpPr>
            <p:cNvPr id="27" name="Back Button">
              <a:extLst>
                <a:ext uri="{FF2B5EF4-FFF2-40B4-BE49-F238E27FC236}">
                  <a16:creationId xmlns:a16="http://schemas.microsoft.com/office/drawing/2014/main" id="{1D785EC3-669F-4439-B972-06FC001DB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80443" cy="175940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 w="6350" cap="flat" cmpd="sng" algn="ctr">
              <a:solidFill>
                <a:srgbClr val="A6A6A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600">
                  <a:solidFill>
                    <a:srgbClr val="A6A6A6"/>
                  </a:solidFill>
                  <a:effectLst/>
                  <a:latin typeface="Wingdings 3"/>
                </a:rPr>
                <a:t>t</a:t>
              </a:r>
            </a:p>
          </p:txBody>
        </p:sp>
        <p:sp>
          <p:nvSpPr>
            <p:cNvPr id="28" name="Page 1">
              <a:extLst>
                <a:ext uri="{FF2B5EF4-FFF2-40B4-BE49-F238E27FC236}">
                  <a16:creationId xmlns:a16="http://schemas.microsoft.com/office/drawing/2014/main" id="{60A34530-496F-4634-960E-58FA4C559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764" y="1397000"/>
              <a:ext cx="180443" cy="175940"/>
            </a:xfrm>
            <a:prstGeom prst="roundRect">
              <a:avLst>
                <a:gd name="adj" fmla="val 12258"/>
              </a:avLst>
            </a:prstGeom>
            <a:solidFill>
              <a:srgbClr val="595959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FFFFFF"/>
                  </a:solidFill>
                  <a:effectLst/>
                  <a:latin typeface="Calibri"/>
                </a:rPr>
                <a:t>1</a:t>
              </a:r>
            </a:p>
          </p:txBody>
        </p:sp>
        <p:sp>
          <p:nvSpPr>
            <p:cNvPr id="29" name="Page 2">
              <a:extLst>
                <a:ext uri="{FF2B5EF4-FFF2-40B4-BE49-F238E27FC236}">
                  <a16:creationId xmlns:a16="http://schemas.microsoft.com/office/drawing/2014/main" id="{EB7CB0B8-C978-4BDD-965B-A43BF7754BD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312" y="1397000"/>
              <a:ext cx="180443" cy="175940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262626"/>
                  </a:solidFill>
                  <a:effectLst/>
                  <a:latin typeface="Calibri"/>
                </a:rPr>
                <a:t>2</a:t>
              </a:r>
            </a:p>
          </p:txBody>
        </p:sp>
        <p:sp>
          <p:nvSpPr>
            <p:cNvPr id="30" name="Page 3">
              <a:extLst>
                <a:ext uri="{FF2B5EF4-FFF2-40B4-BE49-F238E27FC236}">
                  <a16:creationId xmlns:a16="http://schemas.microsoft.com/office/drawing/2014/main" id="{1C9BB515-115D-40CD-A36A-752B17F5B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0860" y="1397000"/>
              <a:ext cx="180443" cy="175940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262626"/>
                  </a:solidFill>
                  <a:effectLst/>
                  <a:latin typeface="Calibri"/>
                </a:rPr>
                <a:t>3</a:t>
              </a:r>
            </a:p>
          </p:txBody>
        </p:sp>
        <p:sp>
          <p:nvSpPr>
            <p:cNvPr id="31" name="Page 4">
              <a:extLst>
                <a:ext uri="{FF2B5EF4-FFF2-40B4-BE49-F238E27FC236}">
                  <a16:creationId xmlns:a16="http://schemas.microsoft.com/office/drawing/2014/main" id="{AB951A4D-D4DC-4B9E-863A-F0CBA3DB8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0407" y="1397000"/>
              <a:ext cx="180443" cy="175940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 dirty="0">
                  <a:solidFill>
                    <a:srgbClr val="262626"/>
                  </a:solidFill>
                  <a:effectLst/>
                  <a:latin typeface="Calibri"/>
                </a:rPr>
                <a:t>4</a:t>
              </a:r>
            </a:p>
          </p:txBody>
        </p:sp>
        <p:sp>
          <p:nvSpPr>
            <p:cNvPr id="32" name="Dots">
              <a:extLst>
                <a:ext uri="{FF2B5EF4-FFF2-40B4-BE49-F238E27FC236}">
                  <a16:creationId xmlns:a16="http://schemas.microsoft.com/office/drawing/2014/main" id="{2371E4FB-5D76-4949-B236-5C76A874A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3045" y="1408026"/>
              <a:ext cx="88166" cy="153888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000" dirty="0">
                  <a:solidFill>
                    <a:srgbClr val="262626"/>
                  </a:solidFill>
                  <a:effectLst/>
                  <a:latin typeface="Calibri"/>
                </a:rPr>
                <a:t>…</a:t>
              </a:r>
            </a:p>
          </p:txBody>
        </p:sp>
        <p:sp>
          <p:nvSpPr>
            <p:cNvPr id="33" name="Page 9">
              <a:extLst>
                <a:ext uri="{FF2B5EF4-FFF2-40B4-BE49-F238E27FC236}">
                  <a16:creationId xmlns:a16="http://schemas.microsoft.com/office/drawing/2014/main" id="{04EA53E1-3ECA-4244-B43E-ED17DEDB7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3407" y="1397000"/>
              <a:ext cx="180443" cy="175940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262626"/>
                  </a:solidFill>
                  <a:effectLst/>
                  <a:latin typeface="Calibri"/>
                </a:rPr>
                <a:t>9</a:t>
              </a:r>
            </a:p>
          </p:txBody>
        </p:sp>
        <p:sp>
          <p:nvSpPr>
            <p:cNvPr id="34" name="Page 10">
              <a:extLst>
                <a:ext uri="{FF2B5EF4-FFF2-40B4-BE49-F238E27FC236}">
                  <a16:creationId xmlns:a16="http://schemas.microsoft.com/office/drawing/2014/main" id="{19EB754C-D4E5-4AD0-96C2-B0C934025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955" y="1397000"/>
              <a:ext cx="180443" cy="175940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900">
                  <a:solidFill>
                    <a:srgbClr val="262626"/>
                  </a:solidFill>
                  <a:effectLst/>
                  <a:latin typeface="Calibri"/>
                </a:rPr>
                <a:t>10</a:t>
              </a:r>
            </a:p>
          </p:txBody>
        </p:sp>
        <p:sp>
          <p:nvSpPr>
            <p:cNvPr id="37" name="Next Button">
              <a:extLst>
                <a:ext uri="{FF2B5EF4-FFF2-40B4-BE49-F238E27FC236}">
                  <a16:creationId xmlns:a16="http://schemas.microsoft.com/office/drawing/2014/main" id="{93451B30-3A18-428C-B401-1B880FB22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1194" y="1397000"/>
              <a:ext cx="180443" cy="175940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600" dirty="0">
                  <a:solidFill>
                    <a:srgbClr val="262626"/>
                  </a:solidFill>
                  <a:effectLst/>
                  <a:latin typeface="Wingdings 3"/>
                </a:rPr>
                <a:t>u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1409B73-10F4-4C8E-AF39-A15C34F0A91F}"/>
              </a:ext>
            </a:extLst>
          </p:cNvPr>
          <p:cNvSpPr txBox="1"/>
          <p:nvPr/>
        </p:nvSpPr>
        <p:spPr>
          <a:xfrm rot="5400000">
            <a:off x="5505627" y="3828730"/>
            <a:ext cx="407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….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158E2C7-91BF-405D-8C9E-98B1FB5377F0}"/>
              </a:ext>
            </a:extLst>
          </p:cNvPr>
          <p:cNvSpPr/>
          <p:nvPr/>
        </p:nvSpPr>
        <p:spPr>
          <a:xfrm>
            <a:off x="8612092" y="4213053"/>
            <a:ext cx="985594" cy="347165"/>
          </a:xfrm>
          <a:prstGeom prst="round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생성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14B3A0B-2335-431A-ABB8-8F0FD5BA98C8}"/>
              </a:ext>
            </a:extLst>
          </p:cNvPr>
          <p:cNvSpPr/>
          <p:nvPr/>
        </p:nvSpPr>
        <p:spPr>
          <a:xfrm>
            <a:off x="7237711" y="1061102"/>
            <a:ext cx="1968618" cy="163169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600" b="1" dirty="0"/>
              <a:t>종목 코드 </a:t>
            </a:r>
            <a:r>
              <a:rPr lang="en-US" altLang="ko-KR" sz="600" b="1" dirty="0"/>
              <a:t>or</a:t>
            </a:r>
            <a:r>
              <a:rPr lang="ko-KR" altLang="en-US" sz="600" b="1" dirty="0"/>
              <a:t> 제목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F8405DA-EB5C-4110-9CA6-0C5411F98904}"/>
              </a:ext>
            </a:extLst>
          </p:cNvPr>
          <p:cNvSpPr/>
          <p:nvPr/>
        </p:nvSpPr>
        <p:spPr>
          <a:xfrm>
            <a:off x="9230115" y="1061102"/>
            <a:ext cx="342252" cy="163169"/>
          </a:xfrm>
          <a:prstGeom prst="round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500" b="1" dirty="0"/>
              <a:t>검색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A3F8B40-E1FA-46AA-9913-F8D1B0BD5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210" y="1470804"/>
            <a:ext cx="380878" cy="21048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2F97AAB0-EE3B-4F6F-8DD7-E34501701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210" y="1767539"/>
            <a:ext cx="380878" cy="21048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5BAE569-FD61-4FB1-8BB7-08DEDDA84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210" y="2050736"/>
            <a:ext cx="380878" cy="210485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06EB1ABE-EE9B-4684-9E86-44A4BA10E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210" y="2347471"/>
            <a:ext cx="380878" cy="210485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406826F-BD88-477D-AAB0-4B3CC877B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210" y="2625930"/>
            <a:ext cx="380878" cy="21048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B906DBC-C7B2-44DA-A871-7C5FAF87C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210" y="2914476"/>
            <a:ext cx="380878" cy="210485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731DC667-D3DD-4794-841E-6D31A93FF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210" y="3176539"/>
            <a:ext cx="380878" cy="210485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6E3C3328-2B4D-43EE-9B92-AFDF164CD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210" y="3474458"/>
            <a:ext cx="380878" cy="210485"/>
          </a:xfrm>
          <a:prstGeom prst="rect">
            <a:avLst/>
          </a:prstGeom>
        </p:spPr>
      </p:pic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E609C23-1CC9-432B-9D7A-A1644770830C}"/>
              </a:ext>
            </a:extLst>
          </p:cNvPr>
          <p:cNvSpPr/>
          <p:nvPr/>
        </p:nvSpPr>
        <p:spPr>
          <a:xfrm>
            <a:off x="3635714" y="1376243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DBB2D31-FF49-446D-9473-929A414AEBDC}"/>
              </a:ext>
            </a:extLst>
          </p:cNvPr>
          <p:cNvSpPr/>
          <p:nvPr/>
        </p:nvSpPr>
        <p:spPr>
          <a:xfrm>
            <a:off x="5689903" y="3824274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5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4FC4D0C-BDAC-4D8B-8877-77A85EBBF5CA}"/>
              </a:ext>
            </a:extLst>
          </p:cNvPr>
          <p:cNvSpPr/>
          <p:nvPr/>
        </p:nvSpPr>
        <p:spPr>
          <a:xfrm>
            <a:off x="9340165" y="1344477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4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DF33F20-780E-40D8-81B8-6201695AAB32}"/>
              </a:ext>
            </a:extLst>
          </p:cNvPr>
          <p:cNvSpPr/>
          <p:nvPr/>
        </p:nvSpPr>
        <p:spPr>
          <a:xfrm>
            <a:off x="9415852" y="907415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81BA88C4-45E3-4442-B287-1D0E235459AA}"/>
              </a:ext>
            </a:extLst>
          </p:cNvPr>
          <p:cNvSpPr/>
          <p:nvPr/>
        </p:nvSpPr>
        <p:spPr>
          <a:xfrm>
            <a:off x="4302517" y="1376243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B3D1D5CB-DC8F-490C-AF2B-BF429F5B9F27}"/>
              </a:ext>
            </a:extLst>
          </p:cNvPr>
          <p:cNvSpPr/>
          <p:nvPr/>
        </p:nvSpPr>
        <p:spPr>
          <a:xfrm>
            <a:off x="9338514" y="4118492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6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36019D4-6D6B-4D86-84E7-FD4C5860273C}"/>
              </a:ext>
            </a:extLst>
          </p:cNvPr>
          <p:cNvSpPr/>
          <p:nvPr/>
        </p:nvSpPr>
        <p:spPr>
          <a:xfrm>
            <a:off x="6320887" y="1061102"/>
            <a:ext cx="823956" cy="163168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600" dirty="0"/>
              <a:t>▼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8613D2C-BE49-4745-BE41-678D53EC7BC2}"/>
              </a:ext>
            </a:extLst>
          </p:cNvPr>
          <p:cNvSpPr txBox="1"/>
          <p:nvPr/>
        </p:nvSpPr>
        <p:spPr>
          <a:xfrm>
            <a:off x="6330483" y="1047599"/>
            <a:ext cx="41549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 dirty="0" err="1"/>
              <a:t>목록수</a:t>
            </a:r>
            <a:endParaRPr lang="en-US" altLang="ko-KR" sz="600" dirty="0"/>
          </a:p>
        </p:txBody>
      </p:sp>
    </p:spTree>
    <p:extLst>
      <p:ext uri="{BB962C8B-B14F-4D97-AF65-F5344CB8AC3E}">
        <p14:creationId xmlns:p14="http://schemas.microsoft.com/office/powerpoint/2010/main" val="18200707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5FA76E2-8264-4853-9EBF-E6DAEE980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6453" y="161647"/>
            <a:ext cx="2227224" cy="360806"/>
          </a:xfrm>
        </p:spPr>
        <p:txBody>
          <a:bodyPr/>
          <a:lstStyle/>
          <a:p>
            <a:r>
              <a:rPr lang="ko-KR" altLang="en-US" dirty="0"/>
              <a:t>종목 정보 메뉴 고도화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C79C109-76F8-4D03-9F12-60B791FDC7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종목 분석 영상 생성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CB35EDC-46F2-4666-B97E-DB34EFDBD3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어드민</a:t>
            </a:r>
            <a:r>
              <a:rPr lang="ko-KR" altLang="en-US" dirty="0"/>
              <a:t> </a:t>
            </a:r>
            <a:r>
              <a:rPr lang="en-US" altLang="ko-KR" dirty="0"/>
              <a:t>1.1.5.10.1</a:t>
            </a:r>
            <a:r>
              <a:rPr lang="ko-KR" altLang="en-US" dirty="0"/>
              <a:t> 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DD88887-0723-4E08-8074-15A47294EE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허상호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12CF880-6FA7-42A2-A794-A2D8EC05D6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17749" y="781049"/>
            <a:ext cx="2223672" cy="5878785"/>
          </a:xfrm>
        </p:spPr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제목 입력 영역 </a:t>
            </a:r>
            <a:r>
              <a:rPr lang="en-US" altLang="ko-KR" dirty="0"/>
              <a:t>: </a:t>
            </a:r>
            <a:r>
              <a:rPr lang="ko-KR" altLang="en-US" dirty="0"/>
              <a:t>콘텐츠 제목으로 사용</a:t>
            </a:r>
            <a:endParaRPr lang="en-US" altLang="ko-KR" dirty="0"/>
          </a:p>
          <a:p>
            <a:pPr marL="228600" indent="-228600">
              <a:buFont typeface="Arial" panose="020B0604020202020204" pitchFamily="34" charset="0"/>
              <a:buAutoNum type="arabicPeriod"/>
            </a:pPr>
            <a:r>
              <a:rPr lang="ko-KR" altLang="en-US" dirty="0"/>
              <a:t>관련 종목 연결 </a:t>
            </a:r>
            <a:r>
              <a:rPr lang="en-US" altLang="ko-KR" dirty="0"/>
              <a:t>: 2a </a:t>
            </a:r>
            <a:r>
              <a:rPr lang="ko-KR" altLang="en-US" dirty="0"/>
              <a:t>영역</a:t>
            </a:r>
            <a:r>
              <a:rPr lang="en-US" altLang="ko-KR" dirty="0"/>
              <a:t> </a:t>
            </a:r>
            <a:r>
              <a:rPr lang="ko-KR" altLang="en-US" dirty="0"/>
              <a:t>선택된 종목의 종목들과 해당 콘텐츠 연결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a) </a:t>
            </a:r>
            <a:r>
              <a:rPr lang="ko-KR" altLang="en-US" dirty="0"/>
              <a:t>선택된 종목 </a:t>
            </a:r>
            <a:r>
              <a:rPr lang="en-US" altLang="ko-KR" dirty="0"/>
              <a:t>: 2b-&gt;2c </a:t>
            </a:r>
            <a:r>
              <a:rPr lang="ko-KR" altLang="en-US" dirty="0"/>
              <a:t>검색 및 선택을 통해 선택된 종목 목록 출력 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- x </a:t>
            </a:r>
            <a:r>
              <a:rPr lang="ko-KR" altLang="en-US" dirty="0"/>
              <a:t>선택 시 선택된 종목 삭제</a:t>
            </a:r>
            <a:br>
              <a:rPr lang="en-US" altLang="ko-KR" dirty="0"/>
            </a:br>
            <a:r>
              <a:rPr lang="en-US" altLang="ko-KR" b="1" dirty="0"/>
              <a:t>- 1</a:t>
            </a:r>
            <a:r>
              <a:rPr lang="ko-KR" altLang="en-US" b="1" dirty="0"/>
              <a:t>개만 등록 가능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b) </a:t>
            </a:r>
            <a:r>
              <a:rPr lang="ko-KR" altLang="en-US" dirty="0"/>
              <a:t>종목 검색 </a:t>
            </a:r>
            <a:r>
              <a:rPr lang="ko-KR" altLang="en-US" dirty="0" err="1"/>
              <a:t>입력창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입력한 키워드에 따라 일치하는 검색 결과 출력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c) </a:t>
            </a:r>
            <a:r>
              <a:rPr lang="ko-KR" altLang="en-US" dirty="0"/>
              <a:t>종목 검색 결과 </a:t>
            </a:r>
            <a:r>
              <a:rPr lang="en-US" altLang="ko-KR" dirty="0"/>
              <a:t>: </a:t>
            </a:r>
            <a:r>
              <a:rPr lang="ko-KR" altLang="en-US" dirty="0"/>
              <a:t>선택 시 </a:t>
            </a:r>
            <a:r>
              <a:rPr lang="en-US" altLang="ko-KR" dirty="0"/>
              <a:t>2a </a:t>
            </a:r>
            <a:r>
              <a:rPr lang="ko-KR" altLang="en-US" dirty="0"/>
              <a:t>선택된 종목 입력창에 반영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영상 </a:t>
            </a:r>
            <a:r>
              <a:rPr lang="en-US" altLang="ko-KR" dirty="0"/>
              <a:t>URL </a:t>
            </a:r>
            <a:r>
              <a:rPr lang="ko-KR" altLang="en-US" dirty="0"/>
              <a:t>입력 영역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FF1899-4B38-4FA1-A57D-1214F80E5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79" y="609599"/>
            <a:ext cx="1233378" cy="58035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5A7C84-61A3-4348-8189-534D0E6A17DE}"/>
              </a:ext>
            </a:extLst>
          </p:cNvPr>
          <p:cNvSpPr txBox="1"/>
          <p:nvPr/>
        </p:nvSpPr>
        <p:spPr>
          <a:xfrm>
            <a:off x="251053" y="6096687"/>
            <a:ext cx="10502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-     </a:t>
            </a:r>
            <a:r>
              <a:rPr lang="ko-KR" altLang="en-US" sz="600" b="1" dirty="0"/>
              <a:t>종목 분석 영상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869BF7-C065-4872-B6E2-F0B9FF20BF01}"/>
              </a:ext>
            </a:extLst>
          </p:cNvPr>
          <p:cNvSpPr txBox="1"/>
          <p:nvPr/>
        </p:nvSpPr>
        <p:spPr>
          <a:xfrm>
            <a:off x="1437445" y="754332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종목 분석 영상 생성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FE522-6AFD-4323-87C1-BF46B7164644}"/>
              </a:ext>
            </a:extLst>
          </p:cNvPr>
          <p:cNvSpPr/>
          <p:nvPr/>
        </p:nvSpPr>
        <p:spPr>
          <a:xfrm>
            <a:off x="1541539" y="1390974"/>
            <a:ext cx="1682138" cy="21544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0332E-544B-4637-914F-628826D15DC8}"/>
              </a:ext>
            </a:extLst>
          </p:cNvPr>
          <p:cNvSpPr txBox="1"/>
          <p:nvPr/>
        </p:nvSpPr>
        <p:spPr>
          <a:xfrm>
            <a:off x="1488051" y="1185027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/>
              <a:t>작성자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AA4C370-69B8-4984-9A73-99B99FD4172F}"/>
              </a:ext>
            </a:extLst>
          </p:cNvPr>
          <p:cNvSpPr/>
          <p:nvPr/>
        </p:nvSpPr>
        <p:spPr>
          <a:xfrm>
            <a:off x="1546519" y="1889117"/>
            <a:ext cx="5216746" cy="21544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9185F8-BCFF-45BF-9B2A-87268443CA3B}"/>
              </a:ext>
            </a:extLst>
          </p:cNvPr>
          <p:cNvSpPr txBox="1"/>
          <p:nvPr/>
        </p:nvSpPr>
        <p:spPr>
          <a:xfrm>
            <a:off x="1493031" y="168317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제목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1B704A9-FC0C-4A35-8179-FE1819AE28F7}"/>
              </a:ext>
            </a:extLst>
          </p:cNvPr>
          <p:cNvSpPr/>
          <p:nvPr/>
        </p:nvSpPr>
        <p:spPr>
          <a:xfrm>
            <a:off x="1546519" y="4587801"/>
            <a:ext cx="5216746" cy="21544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D91BE1-8418-4A46-AF13-EDE48A8E16C8}"/>
              </a:ext>
            </a:extLst>
          </p:cNvPr>
          <p:cNvSpPr txBox="1"/>
          <p:nvPr/>
        </p:nvSpPr>
        <p:spPr>
          <a:xfrm>
            <a:off x="1493031" y="4381854"/>
            <a:ext cx="6222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/>
              <a:t>영상 </a:t>
            </a:r>
            <a:r>
              <a:rPr lang="en-US" altLang="ko-KR" sz="800" b="1" dirty="0"/>
              <a:t>URL</a:t>
            </a:r>
            <a:endParaRPr lang="ko-KR" altLang="en-US" sz="800" b="1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6AE4191-6DE2-43A0-A31E-AEFF25A18330}"/>
              </a:ext>
            </a:extLst>
          </p:cNvPr>
          <p:cNvSpPr/>
          <p:nvPr/>
        </p:nvSpPr>
        <p:spPr>
          <a:xfrm>
            <a:off x="1549183" y="5017377"/>
            <a:ext cx="5214081" cy="263846"/>
          </a:xfrm>
          <a:prstGeom prst="round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/>
              <a:t>등록</a:t>
            </a:r>
            <a:endParaRPr lang="ko-KR" altLang="en-US" sz="8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27CDD19-360F-43E0-A73D-1CBFF39E898A}"/>
              </a:ext>
            </a:extLst>
          </p:cNvPr>
          <p:cNvSpPr/>
          <p:nvPr/>
        </p:nvSpPr>
        <p:spPr>
          <a:xfrm>
            <a:off x="1613592" y="3197325"/>
            <a:ext cx="2382930" cy="21544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삼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5E10F90-26F6-48F3-BB80-3CD046E50BE1}"/>
              </a:ext>
            </a:extLst>
          </p:cNvPr>
          <p:cNvSpPr txBox="1"/>
          <p:nvPr/>
        </p:nvSpPr>
        <p:spPr>
          <a:xfrm>
            <a:off x="1549184" y="2209587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관련 종목 연결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72AF8C9-BC1E-4C16-ACE8-393A67A7EA84}"/>
              </a:ext>
            </a:extLst>
          </p:cNvPr>
          <p:cNvSpPr/>
          <p:nvPr/>
        </p:nvSpPr>
        <p:spPr>
          <a:xfrm>
            <a:off x="1608612" y="3392333"/>
            <a:ext cx="2382930" cy="91980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511F1F3-ACE5-4A0F-B8C7-74A2AB040C98}"/>
              </a:ext>
            </a:extLst>
          </p:cNvPr>
          <p:cNvSpPr txBox="1"/>
          <p:nvPr/>
        </p:nvSpPr>
        <p:spPr>
          <a:xfrm>
            <a:off x="1671600" y="3360423"/>
            <a:ext cx="482824" cy="919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700" dirty="0"/>
              <a:t>005930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005935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006400</a:t>
            </a:r>
          </a:p>
          <a:p>
            <a:pPr>
              <a:lnSpc>
                <a:spcPct val="200000"/>
              </a:lnSpc>
            </a:pPr>
            <a:r>
              <a:rPr lang="en-US" altLang="ko-KR" sz="700" dirty="0"/>
              <a:t>000810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297A31-B05C-4CEE-A6A2-F8A624C4D047}"/>
              </a:ext>
            </a:extLst>
          </p:cNvPr>
          <p:cNvSpPr txBox="1"/>
          <p:nvPr/>
        </p:nvSpPr>
        <p:spPr>
          <a:xfrm>
            <a:off x="2380054" y="3360423"/>
            <a:ext cx="633507" cy="919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700" dirty="0"/>
              <a:t>삼성전자</a:t>
            </a:r>
            <a:endParaRPr lang="en-US" altLang="ko-KR" sz="700" dirty="0"/>
          </a:p>
          <a:p>
            <a:pPr>
              <a:lnSpc>
                <a:spcPct val="200000"/>
              </a:lnSpc>
            </a:pPr>
            <a:r>
              <a:rPr lang="ko-KR" altLang="en-US" sz="700" dirty="0" err="1"/>
              <a:t>삼성전자우</a:t>
            </a:r>
            <a:endParaRPr lang="en-US" altLang="ko-KR" sz="700" dirty="0"/>
          </a:p>
          <a:p>
            <a:pPr>
              <a:lnSpc>
                <a:spcPct val="200000"/>
              </a:lnSpc>
            </a:pPr>
            <a:r>
              <a:rPr lang="ko-KR" altLang="en-US" sz="700" dirty="0"/>
              <a:t>삼성</a:t>
            </a:r>
            <a:r>
              <a:rPr lang="en-US" altLang="ko-KR" sz="700" dirty="0"/>
              <a:t>SDI</a:t>
            </a:r>
          </a:p>
          <a:p>
            <a:pPr>
              <a:lnSpc>
                <a:spcPct val="200000"/>
              </a:lnSpc>
            </a:pPr>
            <a:r>
              <a:rPr lang="ko-KR" altLang="en-US" sz="700" dirty="0"/>
              <a:t>삼성화재</a:t>
            </a:r>
            <a:endParaRPr lang="en-US" altLang="ko-KR" sz="7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FED0159-2DF8-44D6-B9BB-4CC6C08C9F96}"/>
              </a:ext>
            </a:extLst>
          </p:cNvPr>
          <p:cNvSpPr/>
          <p:nvPr/>
        </p:nvSpPr>
        <p:spPr>
          <a:xfrm>
            <a:off x="1719232" y="3441259"/>
            <a:ext cx="1209804" cy="169799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FD6E725-DC0B-4E3A-AD8F-14DA484D3A6F}"/>
              </a:ext>
            </a:extLst>
          </p:cNvPr>
          <p:cNvSpPr/>
          <p:nvPr/>
        </p:nvSpPr>
        <p:spPr>
          <a:xfrm>
            <a:off x="1602672" y="2624130"/>
            <a:ext cx="2393850" cy="21544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8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54BDCC-99DD-47A4-9647-857C0E6CCE12}"/>
              </a:ext>
            </a:extLst>
          </p:cNvPr>
          <p:cNvSpPr txBox="1"/>
          <p:nvPr/>
        </p:nvSpPr>
        <p:spPr>
          <a:xfrm>
            <a:off x="1549184" y="2390777"/>
            <a:ext cx="1544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연결된 종목</a:t>
            </a:r>
            <a:r>
              <a:rPr lang="en-US" altLang="ko-KR" sz="800" dirty="0"/>
              <a:t>(1</a:t>
            </a:r>
            <a:r>
              <a:rPr lang="ko-KR" altLang="en-US" sz="800" dirty="0"/>
              <a:t>개만 선택 가능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cxnSp>
        <p:nvCxnSpPr>
          <p:cNvPr id="73" name="연결선: 구부러짐 72">
            <a:extLst>
              <a:ext uri="{FF2B5EF4-FFF2-40B4-BE49-F238E27FC236}">
                <a16:creationId xmlns:a16="http://schemas.microsoft.com/office/drawing/2014/main" id="{7B631CCC-6FD0-4797-BBAB-169660E6A8BB}"/>
              </a:ext>
            </a:extLst>
          </p:cNvPr>
          <p:cNvCxnSpPr>
            <a:cxnSpLocks/>
            <a:stCxn id="70" idx="3"/>
            <a:endCxn id="71" idx="3"/>
          </p:cNvCxnSpPr>
          <p:nvPr/>
        </p:nvCxnSpPr>
        <p:spPr>
          <a:xfrm flipV="1">
            <a:off x="2929036" y="2731852"/>
            <a:ext cx="1067486" cy="794307"/>
          </a:xfrm>
          <a:prstGeom prst="curvedConnector3">
            <a:avLst>
              <a:gd name="adj1" fmla="val 121415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D0E0D0C-2088-47AB-9132-E838C0BF5E80}"/>
              </a:ext>
            </a:extLst>
          </p:cNvPr>
          <p:cNvSpPr txBox="1"/>
          <p:nvPr/>
        </p:nvSpPr>
        <p:spPr>
          <a:xfrm>
            <a:off x="1549184" y="2943536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종목 검색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DF15D7-E180-4D44-B09C-C687183B1210}"/>
              </a:ext>
            </a:extLst>
          </p:cNvPr>
          <p:cNvSpPr/>
          <p:nvPr/>
        </p:nvSpPr>
        <p:spPr>
          <a:xfrm>
            <a:off x="1615252" y="2630414"/>
            <a:ext cx="100700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b="1" dirty="0"/>
              <a:t>005930 </a:t>
            </a:r>
            <a:r>
              <a:rPr lang="ko-KR" altLang="en-US" sz="700" b="1" dirty="0"/>
              <a:t>삼성전자  </a:t>
            </a:r>
            <a:r>
              <a:rPr lang="en-US" altLang="ko-KR" sz="700" b="1" dirty="0"/>
              <a:t>X</a:t>
            </a:r>
            <a:endParaRPr lang="ko-KR" altLang="en-US" sz="700" b="1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E72D7F8-D23D-4463-A5FE-009222E3D276}"/>
              </a:ext>
            </a:extLst>
          </p:cNvPr>
          <p:cNvSpPr/>
          <p:nvPr/>
        </p:nvSpPr>
        <p:spPr>
          <a:xfrm>
            <a:off x="1488051" y="2189031"/>
            <a:ext cx="2612881" cy="219282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CA40058F-C683-4A19-BA72-B19139B53208}"/>
              </a:ext>
            </a:extLst>
          </p:cNvPr>
          <p:cNvSpPr/>
          <p:nvPr/>
        </p:nvSpPr>
        <p:spPr>
          <a:xfrm>
            <a:off x="3843283" y="2087913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00D5972B-CB11-44A7-BE7C-0FC3D1FF1B40}"/>
              </a:ext>
            </a:extLst>
          </p:cNvPr>
          <p:cNvSpPr/>
          <p:nvPr/>
        </p:nvSpPr>
        <p:spPr>
          <a:xfrm>
            <a:off x="3719439" y="2480902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2a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CB455252-7ADE-44E9-8405-0D3BD4C9F258}"/>
              </a:ext>
            </a:extLst>
          </p:cNvPr>
          <p:cNvSpPr/>
          <p:nvPr/>
        </p:nvSpPr>
        <p:spPr>
          <a:xfrm>
            <a:off x="3695024" y="3074274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2b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B4373C4F-E396-40C4-901A-B1FA490FCDAC}"/>
              </a:ext>
            </a:extLst>
          </p:cNvPr>
          <p:cNvSpPr/>
          <p:nvPr/>
        </p:nvSpPr>
        <p:spPr>
          <a:xfrm>
            <a:off x="2855106" y="3334929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2c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9F275147-38F2-4D28-B589-159E2ADA67B6}"/>
              </a:ext>
            </a:extLst>
          </p:cNvPr>
          <p:cNvSpPr/>
          <p:nvPr/>
        </p:nvSpPr>
        <p:spPr>
          <a:xfrm>
            <a:off x="6535468" y="1716643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9D4CD63C-A266-43A1-B7FA-778DFDB56E37}"/>
              </a:ext>
            </a:extLst>
          </p:cNvPr>
          <p:cNvSpPr/>
          <p:nvPr/>
        </p:nvSpPr>
        <p:spPr>
          <a:xfrm>
            <a:off x="6535468" y="4493240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3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76F82E34-2747-4496-AFE5-8FD4A17DBD15}"/>
              </a:ext>
            </a:extLst>
          </p:cNvPr>
          <p:cNvSpPr/>
          <p:nvPr/>
        </p:nvSpPr>
        <p:spPr>
          <a:xfrm>
            <a:off x="1549183" y="5302537"/>
            <a:ext cx="5214081" cy="263846"/>
          </a:xfrm>
          <a:prstGeom prst="round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1079957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5FA76E2-8264-4853-9EBF-E6DAEE980B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6453" y="161647"/>
            <a:ext cx="2227224" cy="360806"/>
          </a:xfrm>
        </p:spPr>
        <p:txBody>
          <a:bodyPr/>
          <a:lstStyle/>
          <a:p>
            <a:r>
              <a:rPr lang="ko-KR" altLang="en-US" dirty="0"/>
              <a:t>종목 정보 메뉴 고도화 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C79C109-76F8-4D03-9F12-60B791FDC7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종목 분석 영상 상세</a:t>
            </a: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CB35EDC-46F2-4666-B97E-DB34EFDBD3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어드민</a:t>
            </a:r>
            <a:r>
              <a:rPr lang="ko-KR" altLang="en-US" dirty="0"/>
              <a:t> </a:t>
            </a:r>
            <a:r>
              <a:rPr lang="en-US" altLang="ko-KR" dirty="0"/>
              <a:t>1.1.5.10.2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DD88887-0723-4E08-8074-15A47294EE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허상호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212CF880-6FA7-42A2-A794-A2D8EC05D6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817749" y="781049"/>
            <a:ext cx="2223672" cy="5878785"/>
          </a:xfrm>
        </p:spPr>
        <p:txBody>
          <a:bodyPr/>
          <a:lstStyle/>
          <a:p>
            <a:r>
              <a:rPr lang="en-US" altLang="ko-KR" dirty="0"/>
              <a:t>*</a:t>
            </a:r>
            <a:r>
              <a:rPr lang="ko-KR" altLang="en-US" dirty="0"/>
              <a:t>생성 페이지와 폼</a:t>
            </a:r>
            <a:r>
              <a:rPr lang="en-US" altLang="ko-KR" dirty="0"/>
              <a:t>/</a:t>
            </a:r>
            <a:r>
              <a:rPr lang="ko-KR" altLang="en-US" dirty="0"/>
              <a:t>기능 동일</a:t>
            </a:r>
            <a:endParaRPr lang="en-US" altLang="ko-KR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AFF1899-4B38-4FA1-A57D-1214F80E5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79" y="609599"/>
            <a:ext cx="1233378" cy="58035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5A7C84-61A3-4348-8189-534D0E6A17DE}"/>
              </a:ext>
            </a:extLst>
          </p:cNvPr>
          <p:cNvSpPr txBox="1"/>
          <p:nvPr/>
        </p:nvSpPr>
        <p:spPr>
          <a:xfrm>
            <a:off x="251053" y="6096687"/>
            <a:ext cx="10502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/>
              <a:t>-     </a:t>
            </a:r>
            <a:r>
              <a:rPr lang="ko-KR" altLang="en-US" sz="600" b="1" dirty="0"/>
              <a:t>종목 분석 영상 관리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869BF7-C065-4872-B6E2-F0B9FF20BF01}"/>
              </a:ext>
            </a:extLst>
          </p:cNvPr>
          <p:cNvSpPr txBox="1"/>
          <p:nvPr/>
        </p:nvSpPr>
        <p:spPr>
          <a:xfrm>
            <a:off x="1437445" y="754332"/>
            <a:ext cx="1345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/>
              <a:t>종목 분석 영상 상세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6FE522-6AFD-4323-87C1-BF46B7164644}"/>
              </a:ext>
            </a:extLst>
          </p:cNvPr>
          <p:cNvSpPr/>
          <p:nvPr/>
        </p:nvSpPr>
        <p:spPr>
          <a:xfrm>
            <a:off x="1541539" y="1390974"/>
            <a:ext cx="1682138" cy="21544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/>
              <a:t>관리자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90332E-544B-4637-914F-628826D15DC8}"/>
              </a:ext>
            </a:extLst>
          </p:cNvPr>
          <p:cNvSpPr txBox="1"/>
          <p:nvPr/>
        </p:nvSpPr>
        <p:spPr>
          <a:xfrm>
            <a:off x="1488051" y="1185027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/>
              <a:t>작성자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AA4C370-69B8-4984-9A73-99B99FD4172F}"/>
              </a:ext>
            </a:extLst>
          </p:cNvPr>
          <p:cNvSpPr/>
          <p:nvPr/>
        </p:nvSpPr>
        <p:spPr>
          <a:xfrm>
            <a:off x="1546519" y="1889117"/>
            <a:ext cx="5216746" cy="21544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800" dirty="0"/>
              <a:t>청개구리 전문가의 명쾌한 분석</a:t>
            </a:r>
            <a:r>
              <a:rPr lang="en-US" altLang="ko-KR" sz="800" dirty="0"/>
              <a:t>! </a:t>
            </a:r>
            <a:r>
              <a:rPr lang="ko-KR" altLang="en-US" sz="800" dirty="0"/>
              <a:t>증권</a:t>
            </a:r>
            <a:r>
              <a:rPr lang="en-US" altLang="ko-KR" sz="800" dirty="0"/>
              <a:t>TV</a:t>
            </a:r>
            <a:endParaRPr lang="ko-KR" altLang="en-US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89185F8-BCFF-45BF-9B2A-87268443CA3B}"/>
              </a:ext>
            </a:extLst>
          </p:cNvPr>
          <p:cNvSpPr txBox="1"/>
          <p:nvPr/>
        </p:nvSpPr>
        <p:spPr>
          <a:xfrm>
            <a:off x="1493031" y="168317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제목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1B704A9-FC0C-4A35-8179-FE1819AE28F7}"/>
              </a:ext>
            </a:extLst>
          </p:cNvPr>
          <p:cNvSpPr/>
          <p:nvPr/>
        </p:nvSpPr>
        <p:spPr>
          <a:xfrm>
            <a:off x="1546519" y="3774858"/>
            <a:ext cx="5216746" cy="21544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800" dirty="0"/>
              <a:t>https://youtu.be</a:t>
            </a:r>
            <a:endParaRPr lang="ko-KR" alt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D91BE1-8418-4A46-AF13-EDE48A8E16C8}"/>
              </a:ext>
            </a:extLst>
          </p:cNvPr>
          <p:cNvSpPr txBox="1"/>
          <p:nvPr/>
        </p:nvSpPr>
        <p:spPr>
          <a:xfrm>
            <a:off x="1493031" y="3568911"/>
            <a:ext cx="6222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/>
              <a:t>영상 </a:t>
            </a:r>
            <a:r>
              <a:rPr lang="en-US" altLang="ko-KR" sz="800" b="1" dirty="0"/>
              <a:t>URL</a:t>
            </a:r>
            <a:endParaRPr lang="ko-KR" altLang="en-US" sz="800" b="1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F6AE4191-6DE2-43A0-A31E-AEFF25A18330}"/>
              </a:ext>
            </a:extLst>
          </p:cNvPr>
          <p:cNvSpPr/>
          <p:nvPr/>
        </p:nvSpPr>
        <p:spPr>
          <a:xfrm>
            <a:off x="1549183" y="4204434"/>
            <a:ext cx="5214081" cy="263846"/>
          </a:xfrm>
          <a:prstGeom prst="round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/>
              <a:t>등록</a:t>
            </a:r>
            <a:endParaRPr lang="ko-KR" altLang="en-US" sz="800" b="1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27CDD19-360F-43E0-A73D-1CBFF39E898A}"/>
              </a:ext>
            </a:extLst>
          </p:cNvPr>
          <p:cNvSpPr/>
          <p:nvPr/>
        </p:nvSpPr>
        <p:spPr>
          <a:xfrm>
            <a:off x="1549183" y="3170854"/>
            <a:ext cx="2447339" cy="21544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5E10F90-26F6-48F3-BB80-3CD046E50BE1}"/>
              </a:ext>
            </a:extLst>
          </p:cNvPr>
          <p:cNvSpPr txBox="1"/>
          <p:nvPr/>
        </p:nvSpPr>
        <p:spPr>
          <a:xfrm>
            <a:off x="1549184" y="2183116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/>
              <a:t>관련 종목 연결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FD6E725-DC0B-4E3A-AD8F-14DA484D3A6F}"/>
              </a:ext>
            </a:extLst>
          </p:cNvPr>
          <p:cNvSpPr/>
          <p:nvPr/>
        </p:nvSpPr>
        <p:spPr>
          <a:xfrm>
            <a:off x="1549183" y="2597659"/>
            <a:ext cx="2447339" cy="215444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ko-KR" altLang="en-US" sz="8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054BDCC-99DD-47A4-9647-857C0E6CCE12}"/>
              </a:ext>
            </a:extLst>
          </p:cNvPr>
          <p:cNvSpPr txBox="1"/>
          <p:nvPr/>
        </p:nvSpPr>
        <p:spPr>
          <a:xfrm>
            <a:off x="1549184" y="2364306"/>
            <a:ext cx="1544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연결된 종목</a:t>
            </a:r>
            <a:r>
              <a:rPr lang="en-US" altLang="ko-KR" sz="800" dirty="0"/>
              <a:t>(1</a:t>
            </a:r>
            <a:r>
              <a:rPr lang="ko-KR" altLang="en-US" sz="800" dirty="0"/>
              <a:t>개만 선택 가능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0E0D0C-2088-47AB-9132-E838C0BF5E80}"/>
              </a:ext>
            </a:extLst>
          </p:cNvPr>
          <p:cNvSpPr txBox="1"/>
          <p:nvPr/>
        </p:nvSpPr>
        <p:spPr>
          <a:xfrm>
            <a:off x="1549184" y="2917065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종목 검색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07DF15D7-E180-4D44-B09C-C687183B1210}"/>
              </a:ext>
            </a:extLst>
          </p:cNvPr>
          <p:cNvSpPr/>
          <p:nvPr/>
        </p:nvSpPr>
        <p:spPr>
          <a:xfrm>
            <a:off x="1615252" y="2603943"/>
            <a:ext cx="1007007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00" b="1" dirty="0"/>
              <a:t>005930 </a:t>
            </a:r>
            <a:r>
              <a:rPr lang="ko-KR" altLang="en-US" sz="700" b="1" dirty="0"/>
              <a:t>삼성전자  </a:t>
            </a:r>
            <a:r>
              <a:rPr lang="en-US" altLang="ko-KR" sz="700" b="1" dirty="0"/>
              <a:t>X</a:t>
            </a:r>
            <a:endParaRPr lang="ko-KR" altLang="en-US" sz="700" b="1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76F82E34-2747-4496-AFE5-8FD4A17DBD15}"/>
              </a:ext>
            </a:extLst>
          </p:cNvPr>
          <p:cNvSpPr/>
          <p:nvPr/>
        </p:nvSpPr>
        <p:spPr>
          <a:xfrm>
            <a:off x="1549183" y="4514761"/>
            <a:ext cx="5214081" cy="263846"/>
          </a:xfrm>
          <a:prstGeom prst="round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59329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5919831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798395"/>
              </p:ext>
            </p:extLst>
          </p:nvPr>
        </p:nvGraphicFramePr>
        <p:xfrm>
          <a:off x="9801510" y="768586"/>
          <a:ext cx="2239488" cy="958200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978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12.</a:t>
                      </a:r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r>
                        <a:rPr lang="ko-KR" altLang="en-US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하단 </a:t>
                      </a:r>
                      <a:r>
                        <a:rPr lang="en-US" altLang="ko-KR" sz="80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&amp; Footer</a:t>
                      </a:r>
                    </a:p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latinLnBrk="1">
                        <a:buFontTx/>
                        <a:buNone/>
                      </a:pP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기존 하단</a:t>
                      </a:r>
                      <a:r>
                        <a:rPr lang="en-US" altLang="ko-KR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&amp;Footer </a:t>
                      </a:r>
                      <a:r>
                        <a:rPr lang="ko-KR" altLang="en-US" sz="8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와 동일</a:t>
                      </a: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11691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20E4CDD-E1C7-4BAE-86EF-7507DA927739}"/>
              </a:ext>
            </a:extLst>
          </p:cNvPr>
          <p:cNvSpPr/>
          <p:nvPr/>
        </p:nvSpPr>
        <p:spPr>
          <a:xfrm>
            <a:off x="137438" y="1606761"/>
            <a:ext cx="9070208" cy="4289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 rot="5400000">
              <a:off x="4681743" y="3354551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7ACBBBD-DA08-47CD-BE33-A2C10F13271A}"/>
              </a:ext>
            </a:extLst>
          </p:cNvPr>
          <p:cNvSpPr txBox="1"/>
          <p:nvPr/>
        </p:nvSpPr>
        <p:spPr>
          <a:xfrm>
            <a:off x="1190208" y="1659524"/>
            <a:ext cx="83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한국증시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ko-KR" altLang="en-US" sz="900" dirty="0">
                <a:solidFill>
                  <a:schemeClr val="bg1"/>
                </a:solidFill>
              </a:rPr>
              <a:t>미국증시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FD851-AC91-4FD2-BC76-2114701091C6}"/>
              </a:ext>
            </a:extLst>
          </p:cNvPr>
          <p:cNvSpPr txBox="1"/>
          <p:nvPr/>
        </p:nvSpPr>
        <p:spPr>
          <a:xfrm>
            <a:off x="1755391" y="1666433"/>
            <a:ext cx="160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 상관지수  </a:t>
            </a:r>
            <a:r>
              <a:rPr lang="en-US" altLang="ko-KR" sz="1400" b="1" dirty="0">
                <a:solidFill>
                  <a:schemeClr val="bg1"/>
                </a:solidFill>
              </a:rPr>
              <a:t>68 </a:t>
            </a:r>
            <a:r>
              <a:rPr lang="ko-KR" altLang="en-US" sz="800" dirty="0">
                <a:solidFill>
                  <a:schemeClr val="bg1"/>
                </a:solidFill>
              </a:rPr>
              <a:t>▲ </a:t>
            </a:r>
            <a:r>
              <a:rPr lang="en-US" altLang="ko-KR" sz="800" dirty="0">
                <a:solidFill>
                  <a:schemeClr val="bg1"/>
                </a:solidFill>
              </a:rPr>
              <a:t>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6BBACF6-046A-490E-A0CC-A9A278A0BCF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3204707" y="1797606"/>
            <a:ext cx="117303" cy="11730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48CDCB9-E859-4BC4-8BBE-381082BF34C5}"/>
              </a:ext>
            </a:extLst>
          </p:cNvPr>
          <p:cNvSpPr txBox="1"/>
          <p:nvPr/>
        </p:nvSpPr>
        <p:spPr>
          <a:xfrm>
            <a:off x="6929306" y="1641986"/>
            <a:ext cx="149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KOSPI     </a:t>
            </a:r>
            <a:r>
              <a:rPr lang="en-US" altLang="ko-KR" sz="900" b="1" dirty="0">
                <a:solidFill>
                  <a:schemeClr val="bg1"/>
                </a:solidFill>
              </a:rPr>
              <a:t>3,241.65</a:t>
            </a:r>
          </a:p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NASDAQ   </a:t>
            </a:r>
            <a:r>
              <a:rPr lang="en-US" altLang="ko-KR" sz="900" b="1" dirty="0">
                <a:solidFill>
                  <a:schemeClr val="bg1"/>
                </a:solidFill>
              </a:rPr>
              <a:t>14,660.58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CCD96E24-B537-4904-998F-6D9962323E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0512" b="-473"/>
          <a:stretch/>
        </p:blipFill>
        <p:spPr>
          <a:xfrm>
            <a:off x="3896418" y="2038523"/>
            <a:ext cx="4499238" cy="813731"/>
          </a:xfrm>
          <a:prstGeom prst="rect">
            <a:avLst/>
          </a:prstGeom>
        </p:spPr>
      </p:pic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1BC12218-553A-4604-A629-46115317525E}"/>
              </a:ext>
            </a:extLst>
          </p:cNvPr>
          <p:cNvCxnSpPr>
            <a:cxnSpLocks/>
          </p:cNvCxnSpPr>
          <p:nvPr/>
        </p:nvCxnSpPr>
        <p:spPr>
          <a:xfrm>
            <a:off x="125835" y="3315051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D510B1B-21FE-446F-8F78-0FAF436B827F}"/>
              </a:ext>
            </a:extLst>
          </p:cNvPr>
          <p:cNvSpPr txBox="1"/>
          <p:nvPr/>
        </p:nvSpPr>
        <p:spPr>
          <a:xfrm>
            <a:off x="1203244" y="3542949"/>
            <a:ext cx="4708198" cy="940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dirty="0"/>
              <a:t>뉴스보다 빠른 노다지 주식정보 노다지란</a:t>
            </a:r>
            <a:r>
              <a:rPr lang="en-US" altLang="ko-KR" sz="1100" b="1" dirty="0"/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bg1">
                    <a:lumMod val="50000"/>
                  </a:schemeClr>
                </a:solidFill>
              </a:rPr>
              <a:t>주식 투자에 있어 확실한 수익을 얻을 수 있는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900" b="1" dirty="0">
                <a:solidFill>
                  <a:schemeClr val="bg1">
                    <a:lumMod val="50000"/>
                  </a:schemeClr>
                </a:solidFill>
              </a:rPr>
              <a:t>명확한 자료 제공 및 종목추천을 지루할 틈 없이 쉽게 받아볼 수 있습니다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64D46BD-A290-4116-9BD6-2623AD5B5793}"/>
              </a:ext>
            </a:extLst>
          </p:cNvPr>
          <p:cNvSpPr/>
          <p:nvPr/>
        </p:nvSpPr>
        <p:spPr>
          <a:xfrm>
            <a:off x="1264605" y="4642055"/>
            <a:ext cx="1900978" cy="311847"/>
          </a:xfrm>
          <a:prstGeom prst="round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b="1"/>
              <a:t>노다지앱</a:t>
            </a:r>
            <a:r>
              <a:rPr lang="ko-KR" altLang="en-US" sz="900" b="1" dirty="0"/>
              <a:t> 다운받기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C3A036-6FA8-4489-99EA-25A91E09B598}"/>
              </a:ext>
            </a:extLst>
          </p:cNvPr>
          <p:cNvSpPr/>
          <p:nvPr/>
        </p:nvSpPr>
        <p:spPr>
          <a:xfrm>
            <a:off x="6461378" y="3031109"/>
            <a:ext cx="1900978" cy="196445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dirty="0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EC45448-79BA-4916-BABF-B0727B320FBD}"/>
              </a:ext>
            </a:extLst>
          </p:cNvPr>
          <p:cNvCxnSpPr/>
          <p:nvPr/>
        </p:nvCxnSpPr>
        <p:spPr>
          <a:xfrm>
            <a:off x="6461378" y="3031109"/>
            <a:ext cx="1900978" cy="19644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3F7458E1-71A4-45F1-91D0-FB621A33181E}"/>
              </a:ext>
            </a:extLst>
          </p:cNvPr>
          <p:cNvCxnSpPr>
            <a:cxnSpLocks/>
          </p:cNvCxnSpPr>
          <p:nvPr/>
        </p:nvCxnSpPr>
        <p:spPr>
          <a:xfrm flipV="1">
            <a:off x="6461378" y="3031109"/>
            <a:ext cx="1900978" cy="19227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6EDBFE1-72BB-4B56-A67D-8D3DA862CADE}"/>
              </a:ext>
            </a:extLst>
          </p:cNvPr>
          <p:cNvSpPr txBox="1"/>
          <p:nvPr/>
        </p:nvSpPr>
        <p:spPr>
          <a:xfrm>
            <a:off x="7147349" y="3900793"/>
            <a:ext cx="5285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image</a:t>
            </a:r>
            <a:endParaRPr lang="ko-KR" altLang="en-US" sz="900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EBDB47B-BDA5-4BAF-99D7-5937FB3DC42C}"/>
              </a:ext>
            </a:extLst>
          </p:cNvPr>
          <p:cNvSpPr/>
          <p:nvPr/>
        </p:nvSpPr>
        <p:spPr>
          <a:xfrm>
            <a:off x="137438" y="5392895"/>
            <a:ext cx="9070208" cy="127235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현재 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</a:rPr>
              <a:t>Footer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211156E-9B5C-455D-941E-605B9E12D9F9}"/>
              </a:ext>
            </a:extLst>
          </p:cNvPr>
          <p:cNvSpPr/>
          <p:nvPr/>
        </p:nvSpPr>
        <p:spPr>
          <a:xfrm>
            <a:off x="518350" y="2908491"/>
            <a:ext cx="8660746" cy="375672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29D7734-EB1D-46B8-B746-E5C08CC0E083}"/>
              </a:ext>
            </a:extLst>
          </p:cNvPr>
          <p:cNvSpPr/>
          <p:nvPr/>
        </p:nvSpPr>
        <p:spPr>
          <a:xfrm>
            <a:off x="370092" y="2820642"/>
            <a:ext cx="296517" cy="189122"/>
          </a:xfrm>
          <a:prstGeom prst="roundRect">
            <a:avLst/>
          </a:prstGeom>
          <a:solidFill>
            <a:srgbClr val="FF0000"/>
          </a:solidFill>
          <a:ln w="63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</a:rPr>
              <a:t>12</a:t>
            </a:r>
            <a:endParaRPr lang="ko-KR" altLang="en-US" sz="9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275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FAA2E-5C7F-4256-8D09-ABEBBF3CAE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노다지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77FE6CA-30A2-4340-BDBC-FB41818F64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CBDFAC-7DF4-40ED-8CD3-2427C1608C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C50637E-2BEF-44A4-B45D-B8966D0CE3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/>
              <a:t>오주환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C9476D5-0C55-430D-A02D-C4ECFD699363}"/>
              </a:ext>
            </a:extLst>
          </p:cNvPr>
          <p:cNvGrpSpPr/>
          <p:nvPr/>
        </p:nvGrpSpPr>
        <p:grpSpPr>
          <a:xfrm>
            <a:off x="1228369" y="834403"/>
            <a:ext cx="1816176" cy="307777"/>
            <a:chOff x="746054" y="785991"/>
            <a:chExt cx="1816176" cy="307777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25024B1-619E-462B-BA84-A04B4F9959B6}"/>
                </a:ext>
              </a:extLst>
            </p:cNvPr>
            <p:cNvGrpSpPr/>
            <p:nvPr/>
          </p:nvGrpSpPr>
          <p:grpSpPr>
            <a:xfrm>
              <a:off x="746054" y="816163"/>
              <a:ext cx="247436" cy="247436"/>
              <a:chOff x="993490" y="922789"/>
              <a:chExt cx="360806" cy="360806"/>
            </a:xfrm>
          </p:grpSpPr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05DF2993-565A-4F63-8FCB-435FA184E658}"/>
                  </a:ext>
                </a:extLst>
              </p:cNvPr>
              <p:cNvSpPr/>
              <p:nvPr/>
            </p:nvSpPr>
            <p:spPr>
              <a:xfrm>
                <a:off x="993490" y="922789"/>
                <a:ext cx="360806" cy="360806"/>
              </a:xfrm>
              <a:prstGeom prst="ellips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900" b="1" dirty="0"/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93DBEC28-CB10-411C-81F3-8A80F47D6C10}"/>
                  </a:ext>
                </a:extLst>
              </p:cNvPr>
              <p:cNvCxnSpPr>
                <a:stCxn id="7" idx="1"/>
                <a:endCxn id="7" idx="5"/>
              </p:cNvCxnSpPr>
              <p:nvPr/>
            </p:nvCxnSpPr>
            <p:spPr>
              <a:xfrm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393A2544-ECD0-4483-83B4-EB8ABBA4D94B}"/>
                  </a:ext>
                </a:extLst>
              </p:cNvPr>
              <p:cNvCxnSpPr>
                <a:cxnSpLocks/>
                <a:stCxn id="7" idx="7"/>
                <a:endCxn id="7" idx="3"/>
              </p:cNvCxnSpPr>
              <p:nvPr/>
            </p:nvCxnSpPr>
            <p:spPr>
              <a:xfrm flipH="1">
                <a:off x="1046329" y="975628"/>
                <a:ext cx="255128" cy="25512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DD212-824E-426B-A2DA-1597F6E5AB38}"/>
                </a:ext>
              </a:extLst>
            </p:cNvPr>
            <p:cNvSpPr txBox="1"/>
            <p:nvPr/>
          </p:nvSpPr>
          <p:spPr>
            <a:xfrm>
              <a:off x="993489" y="785991"/>
              <a:ext cx="15687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/>
                <a:t>노다지 주식정보</a:t>
              </a: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5AF58-6CD5-4AA3-8C08-111072398AA8}"/>
              </a:ext>
            </a:extLst>
          </p:cNvPr>
          <p:cNvSpPr/>
          <p:nvPr/>
        </p:nvSpPr>
        <p:spPr>
          <a:xfrm>
            <a:off x="5919831" y="884199"/>
            <a:ext cx="1954241" cy="211200"/>
          </a:xfrm>
          <a:prstGeom prst="rect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ko-KR" altLang="en-US" sz="700" dirty="0">
                <a:solidFill>
                  <a:schemeClr val="bg1">
                    <a:lumMod val="65000"/>
                  </a:schemeClr>
                </a:solidFill>
              </a:rPr>
              <a:t>궁금한 주식 종목명을 검색해보세요</a:t>
            </a:r>
            <a:r>
              <a:rPr lang="en-US" altLang="ko-KR" sz="7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B1E13BC-4DFC-4980-8C8E-164227C7EB7D}"/>
              </a:ext>
            </a:extLst>
          </p:cNvPr>
          <p:cNvSpPr/>
          <p:nvPr/>
        </p:nvSpPr>
        <p:spPr>
          <a:xfrm>
            <a:off x="8020495" y="858262"/>
            <a:ext cx="260059" cy="260059"/>
          </a:xfrm>
          <a:prstGeom prst="ellips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P</a:t>
            </a:r>
            <a:endParaRPr lang="ko-KR" altLang="en-US" sz="900" b="1" dirty="0"/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664BE48-DAE3-4DE2-93EF-ADBD0FC24B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456009"/>
              </p:ext>
            </p:extLst>
          </p:nvPr>
        </p:nvGraphicFramePr>
        <p:xfrm>
          <a:off x="9801510" y="768586"/>
          <a:ext cx="2258189" cy="1245315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1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631321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11691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9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557713"/>
                  </a:ext>
                </a:extLst>
              </a:tr>
              <a:tr h="249063">
                <a:tc>
                  <a:txBody>
                    <a:bodyPr/>
                    <a:lstStyle/>
                    <a:p>
                      <a:pPr algn="l" latinLnBrk="1"/>
                      <a:endParaRPr lang="ko-KR" altLang="en-US" sz="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7156" marR="47156" marT="47157" marB="47157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en-US" altLang="ko-KR" sz="8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7156" marR="47156" marT="47157" marB="47157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5791609"/>
                  </a:ext>
                </a:extLst>
              </a:tr>
            </a:tbl>
          </a:graphicData>
        </a:graphic>
      </p:graphicFrame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3A7D7C45-6294-495B-A2AE-9B1990F445BB}"/>
              </a:ext>
            </a:extLst>
          </p:cNvPr>
          <p:cNvCxnSpPr>
            <a:cxnSpLocks/>
          </p:cNvCxnSpPr>
          <p:nvPr/>
        </p:nvCxnSpPr>
        <p:spPr>
          <a:xfrm>
            <a:off x="125835" y="1233182"/>
            <a:ext cx="908181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20C047-A66D-41D8-A897-C245E5FB3AEF}"/>
              </a:ext>
            </a:extLst>
          </p:cNvPr>
          <p:cNvCxnSpPr>
            <a:cxnSpLocks/>
          </p:cNvCxnSpPr>
          <p:nvPr/>
        </p:nvCxnSpPr>
        <p:spPr>
          <a:xfrm>
            <a:off x="137438" y="1603696"/>
            <a:ext cx="907020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C92C4AA-A150-4999-B5A4-BA0FADA42684}"/>
              </a:ext>
            </a:extLst>
          </p:cNvPr>
          <p:cNvSpPr txBox="1"/>
          <p:nvPr/>
        </p:nvSpPr>
        <p:spPr>
          <a:xfrm>
            <a:off x="1151916" y="1313564"/>
            <a:ext cx="6218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노다지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7163B-5053-4376-A93D-FD52BFDACF3B}"/>
              </a:ext>
            </a:extLst>
          </p:cNvPr>
          <p:cNvSpPr txBox="1"/>
          <p:nvPr/>
        </p:nvSpPr>
        <p:spPr>
          <a:xfrm>
            <a:off x="1755391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추천종목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38101D-96F5-4F91-B4F8-293ABC5AC85C}"/>
              </a:ext>
            </a:extLst>
          </p:cNvPr>
          <p:cNvSpPr txBox="1"/>
          <p:nvPr/>
        </p:nvSpPr>
        <p:spPr>
          <a:xfrm>
            <a:off x="2468855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투자정보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56627-49D1-4515-AAAE-CDA930E6212E}"/>
              </a:ext>
            </a:extLst>
          </p:cNvPr>
          <p:cNvSpPr txBox="1"/>
          <p:nvPr/>
        </p:nvSpPr>
        <p:spPr>
          <a:xfrm>
            <a:off x="3165583" y="1313564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주식공부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9CEE37-E191-47E3-84F0-EEA070201961}"/>
              </a:ext>
            </a:extLst>
          </p:cNvPr>
          <p:cNvSpPr txBox="1"/>
          <p:nvPr/>
        </p:nvSpPr>
        <p:spPr>
          <a:xfrm>
            <a:off x="385103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돈버는기법</a:t>
            </a:r>
            <a:endParaRPr lang="ko-KR" altLang="en-US" sz="9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CB1FA9-7860-4957-AF2D-416E9E88CE2E}"/>
              </a:ext>
            </a:extLst>
          </p:cNvPr>
          <p:cNvSpPr txBox="1"/>
          <p:nvPr/>
        </p:nvSpPr>
        <p:spPr>
          <a:xfrm>
            <a:off x="4598050" y="1310932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커뮤니티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D72E6D-24EF-4B48-BA3B-7189EF204A7B}"/>
              </a:ext>
            </a:extLst>
          </p:cNvPr>
          <p:cNvSpPr txBox="1"/>
          <p:nvPr/>
        </p:nvSpPr>
        <p:spPr>
          <a:xfrm>
            <a:off x="5334351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err="1"/>
              <a:t>실시간리딩</a:t>
            </a:r>
            <a:endParaRPr lang="ko-KR" altLang="en-US" sz="9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1C9198-8F22-4A5B-B9F4-EA242F67017B}"/>
              </a:ext>
            </a:extLst>
          </p:cNvPr>
          <p:cNvSpPr txBox="1"/>
          <p:nvPr/>
        </p:nvSpPr>
        <p:spPr>
          <a:xfrm>
            <a:off x="6133820" y="1310548"/>
            <a:ext cx="8985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/>
              <a:t>증권가뉴스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9AEC48-9369-4E53-BF1E-06E8C5F0F946}"/>
              </a:ext>
            </a:extLst>
          </p:cNvPr>
          <p:cNvSpPr txBox="1"/>
          <p:nvPr/>
        </p:nvSpPr>
        <p:spPr>
          <a:xfrm>
            <a:off x="7231989" y="1316903"/>
            <a:ext cx="11303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/>
              <a:t>로그인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20E4CDD-E1C7-4BAE-86EF-7507DA927739}"/>
              </a:ext>
            </a:extLst>
          </p:cNvPr>
          <p:cNvSpPr/>
          <p:nvPr/>
        </p:nvSpPr>
        <p:spPr>
          <a:xfrm>
            <a:off x="137438" y="1606761"/>
            <a:ext cx="9070208" cy="428919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grpSp>
        <p:nvGrpSpPr>
          <p:cNvPr id="24" name="Scrollbar">
            <a:extLst>
              <a:ext uri="{FF2B5EF4-FFF2-40B4-BE49-F238E27FC236}">
                <a16:creationId xmlns:a16="http://schemas.microsoft.com/office/drawing/2014/main" id="{B8827EE3-9842-48A7-B34B-364269CDF80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207646" y="776406"/>
            <a:ext cx="82744" cy="5892807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25" name="Track">
              <a:extLst>
                <a:ext uri="{FF2B5EF4-FFF2-40B4-BE49-F238E27FC236}">
                  <a16:creationId xmlns:a16="http://schemas.microsoft.com/office/drawing/2014/main" id="{9EABBBC0-D87F-4505-9199-D5CA47309E82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croll Thumb">
              <a:extLst>
                <a:ext uri="{FF2B5EF4-FFF2-40B4-BE49-F238E27FC236}">
                  <a16:creationId xmlns:a16="http://schemas.microsoft.com/office/drawing/2014/main" id="{5A6F3C3A-B3CD-440D-AB8B-A12A50068D6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 rot="5400000">
              <a:off x="4681743" y="2199833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Chevron">
              <a:extLst>
                <a:ext uri="{FF2B5EF4-FFF2-40B4-BE49-F238E27FC236}">
                  <a16:creationId xmlns:a16="http://schemas.microsoft.com/office/drawing/2014/main" id="{31309E9B-4A3F-4F0B-A5A0-E49E2275A721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Chevron">
              <a:extLst>
                <a:ext uri="{FF2B5EF4-FFF2-40B4-BE49-F238E27FC236}">
                  <a16:creationId xmlns:a16="http://schemas.microsoft.com/office/drawing/2014/main" id="{714D4569-846A-43C8-9513-C102A2784B5B}"/>
                </a:ext>
              </a:extLst>
            </p:cNvPr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7ACBBBD-DA08-47CD-BE33-A2C10F13271A}"/>
              </a:ext>
            </a:extLst>
          </p:cNvPr>
          <p:cNvSpPr txBox="1"/>
          <p:nvPr/>
        </p:nvSpPr>
        <p:spPr>
          <a:xfrm>
            <a:off x="1190208" y="1659524"/>
            <a:ext cx="831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</a:rPr>
              <a:t>한국증시</a:t>
            </a:r>
            <a:endParaRPr lang="en-US" altLang="ko-KR" sz="900" dirty="0">
              <a:solidFill>
                <a:schemeClr val="bg1"/>
              </a:solidFill>
            </a:endParaRPr>
          </a:p>
          <a:p>
            <a:r>
              <a:rPr lang="ko-KR" altLang="en-US" sz="900" dirty="0">
                <a:solidFill>
                  <a:schemeClr val="bg1"/>
                </a:solidFill>
              </a:rPr>
              <a:t>미국증시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6FD851-AC91-4FD2-BC76-2114701091C6}"/>
              </a:ext>
            </a:extLst>
          </p:cNvPr>
          <p:cNvSpPr txBox="1"/>
          <p:nvPr/>
        </p:nvSpPr>
        <p:spPr>
          <a:xfrm>
            <a:off x="1755391" y="1666433"/>
            <a:ext cx="16002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 상관지수  </a:t>
            </a:r>
            <a:r>
              <a:rPr lang="en-US" altLang="ko-KR" sz="1400" b="1" dirty="0">
                <a:solidFill>
                  <a:schemeClr val="bg1"/>
                </a:solidFill>
              </a:rPr>
              <a:t>68 </a:t>
            </a:r>
            <a:r>
              <a:rPr lang="ko-KR" altLang="en-US" sz="800" dirty="0">
                <a:solidFill>
                  <a:schemeClr val="bg1"/>
                </a:solidFill>
              </a:rPr>
              <a:t>▲ </a:t>
            </a:r>
            <a:r>
              <a:rPr lang="en-US" altLang="ko-KR" sz="800" dirty="0">
                <a:solidFill>
                  <a:schemeClr val="bg1"/>
                </a:solidFill>
              </a:rPr>
              <a:t>2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A6BBACF6-046A-490E-A0CC-A9A278A0BCF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3204707" y="1797606"/>
            <a:ext cx="117303" cy="11730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48CDCB9-E859-4BC4-8BBE-381082BF34C5}"/>
              </a:ext>
            </a:extLst>
          </p:cNvPr>
          <p:cNvSpPr txBox="1"/>
          <p:nvPr/>
        </p:nvSpPr>
        <p:spPr>
          <a:xfrm>
            <a:off x="6929306" y="1641986"/>
            <a:ext cx="1496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KOSPI     </a:t>
            </a:r>
            <a:r>
              <a:rPr lang="en-US" altLang="ko-KR" sz="900" b="1" dirty="0">
                <a:solidFill>
                  <a:schemeClr val="bg1"/>
                </a:solidFill>
              </a:rPr>
              <a:t>3,241.65</a:t>
            </a:r>
          </a:p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NASDAQ   </a:t>
            </a:r>
            <a:r>
              <a:rPr lang="en-US" altLang="ko-KR" sz="900" b="1" dirty="0">
                <a:solidFill>
                  <a:schemeClr val="bg1"/>
                </a:solidFill>
              </a:rPr>
              <a:t>14,660.58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7210CA8-DC00-4CEE-9AF3-99D455074128}"/>
              </a:ext>
            </a:extLst>
          </p:cNvPr>
          <p:cNvSpPr txBox="1"/>
          <p:nvPr/>
        </p:nvSpPr>
        <p:spPr>
          <a:xfrm>
            <a:off x="1264605" y="2208751"/>
            <a:ext cx="173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뉴스보다</a:t>
            </a:r>
            <a:endParaRPr lang="en-US" altLang="ko-KR" sz="1600" dirty="0"/>
          </a:p>
          <a:p>
            <a:r>
              <a:rPr lang="ko-KR" altLang="en-US" sz="1600" dirty="0"/>
              <a:t>빠른</a:t>
            </a:r>
            <a:r>
              <a:rPr lang="ko-KR" altLang="en-US" sz="1600" b="1" dirty="0"/>
              <a:t> 노다지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595AA26F-5AAA-4BA6-816D-4663E89AB1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4604" y="2854997"/>
            <a:ext cx="2352753" cy="404508"/>
          </a:xfrm>
          <a:prstGeom prst="rect">
            <a:avLst/>
          </a:prstGeom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7F796282-209B-4953-B5F5-9AFB423AB68A}"/>
              </a:ext>
            </a:extLst>
          </p:cNvPr>
          <p:cNvSpPr/>
          <p:nvPr/>
        </p:nvSpPr>
        <p:spPr>
          <a:xfrm>
            <a:off x="3851030" y="2416029"/>
            <a:ext cx="4511326" cy="3583708"/>
          </a:xfrm>
          <a:prstGeom prst="roundRect">
            <a:avLst>
              <a:gd name="adj" fmla="val 2561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192F6CC-D20B-48BF-8A4C-F050C1DDD70E}"/>
              </a:ext>
            </a:extLst>
          </p:cNvPr>
          <p:cNvSpPr txBox="1"/>
          <p:nvPr/>
        </p:nvSpPr>
        <p:spPr>
          <a:xfrm>
            <a:off x="3845095" y="2136994"/>
            <a:ext cx="11127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TODAY</a:t>
            </a:r>
            <a:endParaRPr lang="ko-KR" altLang="en-US" sz="1100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E0561F-9754-47AD-9E8E-28D7CFEA8F47}"/>
              </a:ext>
            </a:extLst>
          </p:cNvPr>
          <p:cNvSpPr txBox="1"/>
          <p:nvPr/>
        </p:nvSpPr>
        <p:spPr>
          <a:xfrm>
            <a:off x="7312838" y="2167772"/>
            <a:ext cx="1112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</a:rPr>
              <a:t>더보기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ko-KR" altLang="en-US" sz="9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456C7C9D-4948-40B9-A9A6-AB3A987B002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4733"/>
          <a:stretch/>
        </p:blipFill>
        <p:spPr>
          <a:xfrm>
            <a:off x="3951599" y="2528470"/>
            <a:ext cx="4068896" cy="3445911"/>
          </a:xfrm>
          <a:prstGeom prst="rect">
            <a:avLst/>
          </a:prstGeom>
        </p:spPr>
      </p:pic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A25EC2D8-BF98-45B1-984B-7B9C8103AF5C}"/>
              </a:ext>
            </a:extLst>
          </p:cNvPr>
          <p:cNvCxnSpPr>
            <a:cxnSpLocks/>
          </p:cNvCxnSpPr>
          <p:nvPr/>
        </p:nvCxnSpPr>
        <p:spPr>
          <a:xfrm>
            <a:off x="1264605" y="3346724"/>
            <a:ext cx="234513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426CCF75-9B9E-48DC-BDC9-BDE12F338947}"/>
              </a:ext>
            </a:extLst>
          </p:cNvPr>
          <p:cNvSpPr/>
          <p:nvPr/>
        </p:nvSpPr>
        <p:spPr>
          <a:xfrm>
            <a:off x="1262680" y="3493327"/>
            <a:ext cx="2347058" cy="644800"/>
          </a:xfrm>
          <a:prstGeom prst="roundRect">
            <a:avLst>
              <a:gd name="adj" fmla="val 7765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F76F214-6711-4F35-A522-D312AAC887F0}"/>
              </a:ext>
            </a:extLst>
          </p:cNvPr>
          <p:cNvSpPr/>
          <p:nvPr/>
        </p:nvSpPr>
        <p:spPr>
          <a:xfrm>
            <a:off x="1262680" y="4207883"/>
            <a:ext cx="2347058" cy="1785542"/>
          </a:xfrm>
          <a:prstGeom prst="roundRect">
            <a:avLst>
              <a:gd name="adj" fmla="val 1657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C05DA88-48E8-4988-9CDB-51C077E6F8F1}"/>
              </a:ext>
            </a:extLst>
          </p:cNvPr>
          <p:cNvSpPr txBox="1"/>
          <p:nvPr/>
        </p:nvSpPr>
        <p:spPr>
          <a:xfrm>
            <a:off x="1272745" y="3523561"/>
            <a:ext cx="81128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이벤트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EE4B35F4-B21E-4CB6-B27B-DB0E4D7B85E1}"/>
              </a:ext>
            </a:extLst>
          </p:cNvPr>
          <p:cNvSpPr/>
          <p:nvPr/>
        </p:nvSpPr>
        <p:spPr>
          <a:xfrm>
            <a:off x="1360475" y="3746004"/>
            <a:ext cx="2157083" cy="324429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6863A615-4481-467D-A16F-13015F11C584}"/>
              </a:ext>
            </a:extLst>
          </p:cNvPr>
          <p:cNvCxnSpPr>
            <a:cxnSpLocks/>
          </p:cNvCxnSpPr>
          <p:nvPr/>
        </p:nvCxnSpPr>
        <p:spPr>
          <a:xfrm>
            <a:off x="1360475" y="3754393"/>
            <a:ext cx="2148694" cy="3160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E93B1735-DC65-4479-8540-BA514284607F}"/>
              </a:ext>
            </a:extLst>
          </p:cNvPr>
          <p:cNvCxnSpPr>
            <a:cxnSpLocks/>
          </p:cNvCxnSpPr>
          <p:nvPr/>
        </p:nvCxnSpPr>
        <p:spPr>
          <a:xfrm flipV="1">
            <a:off x="1360475" y="3762782"/>
            <a:ext cx="2148694" cy="3160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22804F0-0BA0-4D67-8DC0-80F185BCE247}"/>
              </a:ext>
            </a:extLst>
          </p:cNvPr>
          <p:cNvSpPr txBox="1"/>
          <p:nvPr/>
        </p:nvSpPr>
        <p:spPr>
          <a:xfrm>
            <a:off x="1974255" y="3805576"/>
            <a:ext cx="9211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image</a:t>
            </a:r>
            <a:endParaRPr lang="ko-KR" altLang="en-US" sz="9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E0EB491-B823-41D9-8F73-5B0B6888231C}"/>
              </a:ext>
            </a:extLst>
          </p:cNvPr>
          <p:cNvSpPr txBox="1"/>
          <p:nvPr/>
        </p:nvSpPr>
        <p:spPr>
          <a:xfrm>
            <a:off x="2785617" y="3548998"/>
            <a:ext cx="8112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더보기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AFDE9BB-7BA5-497A-AC90-BCB35FC4392B}"/>
              </a:ext>
            </a:extLst>
          </p:cNvPr>
          <p:cNvSpPr txBox="1"/>
          <p:nvPr/>
        </p:nvSpPr>
        <p:spPr>
          <a:xfrm>
            <a:off x="1272745" y="4267439"/>
            <a:ext cx="9862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최근 종목토론</a:t>
            </a:r>
          </a:p>
        </p:txBody>
      </p:sp>
      <p:grpSp>
        <p:nvGrpSpPr>
          <p:cNvPr id="85" name="Scrollbar">
            <a:extLst>
              <a:ext uri="{FF2B5EF4-FFF2-40B4-BE49-F238E27FC236}">
                <a16:creationId xmlns:a16="http://schemas.microsoft.com/office/drawing/2014/main" id="{A25BEB68-341E-4980-810E-6602B81CAB8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472865" y="4543255"/>
            <a:ext cx="87730" cy="1382412"/>
            <a:chOff x="5066722" y="1652481"/>
            <a:chExt cx="144017" cy="2304355"/>
          </a:xfrm>
          <a:solidFill>
            <a:srgbClr val="FFFFFF"/>
          </a:solidFill>
        </p:grpSpPr>
        <p:sp>
          <p:nvSpPr>
            <p:cNvPr id="86" name="Track">
              <a:extLst>
                <a:ext uri="{FF2B5EF4-FFF2-40B4-BE49-F238E27FC236}">
                  <a16:creationId xmlns:a16="http://schemas.microsoft.com/office/drawing/2014/main" id="{A4E45319-02FD-4861-A956-03FE011F1E55}"/>
                </a:ext>
              </a:extLst>
            </p:cNvPr>
            <p:cNvSpPr/>
            <p:nvPr/>
          </p:nvSpPr>
          <p:spPr>
            <a:xfrm rot="5400000">
              <a:off x="3986553" y="2732650"/>
              <a:ext cx="2304355" cy="144017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Scroll Thumb">
              <a:extLst>
                <a:ext uri="{FF2B5EF4-FFF2-40B4-BE49-F238E27FC236}">
                  <a16:creationId xmlns:a16="http://schemas.microsoft.com/office/drawing/2014/main" id="{3D167044-4CCF-45C5-88AB-4B32ED7E7CFF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 rot="5400000">
              <a:off x="4681743" y="2199833"/>
              <a:ext cx="913976" cy="44635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Chevron">
              <a:extLst>
                <a:ext uri="{FF2B5EF4-FFF2-40B4-BE49-F238E27FC236}">
                  <a16:creationId xmlns:a16="http://schemas.microsoft.com/office/drawing/2014/main" id="{B1007F47-55F0-4630-AE42-CCA5447793B0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rot="10800000" flipH="1">
              <a:off x="5086917" y="1692943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" name="Chevron">
              <a:extLst>
                <a:ext uri="{FF2B5EF4-FFF2-40B4-BE49-F238E27FC236}">
                  <a16:creationId xmlns:a16="http://schemas.microsoft.com/office/drawing/2014/main" id="{3A87BAEC-F910-4FE8-B182-679EA1272F2C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5086917" y="3893835"/>
              <a:ext cx="103692" cy="24704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07B0C076-49C9-4480-B323-029BE20D69A4}"/>
              </a:ext>
            </a:extLst>
          </p:cNvPr>
          <p:cNvGrpSpPr/>
          <p:nvPr/>
        </p:nvGrpSpPr>
        <p:grpSpPr>
          <a:xfrm>
            <a:off x="1279961" y="4536188"/>
            <a:ext cx="2138395" cy="200056"/>
            <a:chOff x="1279961" y="4536188"/>
            <a:chExt cx="2138395" cy="200056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4D38A88-E970-42F4-B35F-A7CEE9066D0D}"/>
                </a:ext>
              </a:extLst>
            </p:cNvPr>
            <p:cNvSpPr txBox="1"/>
            <p:nvPr/>
          </p:nvSpPr>
          <p:spPr>
            <a:xfrm>
              <a:off x="1279961" y="4536188"/>
              <a:ext cx="151033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10</a:t>
              </a:r>
              <a:r>
                <a:rPr lang="ko-KR" altLang="en-US" sz="700" dirty="0"/>
                <a:t>시에 </a:t>
              </a:r>
              <a:r>
                <a:rPr lang="ko-KR" altLang="en-US" sz="700" dirty="0" err="1"/>
                <a:t>가매동을</a:t>
              </a:r>
              <a:r>
                <a:rPr lang="ko-KR" altLang="en-US" sz="700" dirty="0"/>
                <a:t> 올리지 않는</a:t>
              </a:r>
              <a:r>
                <a:rPr lang="en-US" altLang="ko-KR" sz="700" dirty="0"/>
                <a:t>…</a:t>
              </a:r>
              <a:endParaRPr lang="ko-KR" altLang="en-US" sz="700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0D51387-8123-4130-8CDD-B3513E9C1742}"/>
                </a:ext>
              </a:extLst>
            </p:cNvPr>
            <p:cNvSpPr txBox="1"/>
            <p:nvPr/>
          </p:nvSpPr>
          <p:spPr>
            <a:xfrm>
              <a:off x="2556584" y="4536189"/>
              <a:ext cx="8617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700" b="1" dirty="0" err="1"/>
                <a:t>세종메디칼</a:t>
              </a:r>
              <a:endParaRPr lang="ko-KR" altLang="en-US" sz="700" b="1" dirty="0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4824AABE-F1CD-4B60-A61E-58095F7A6B39}"/>
              </a:ext>
            </a:extLst>
          </p:cNvPr>
          <p:cNvGrpSpPr/>
          <p:nvPr/>
        </p:nvGrpSpPr>
        <p:grpSpPr>
          <a:xfrm>
            <a:off x="1279961" y="4815986"/>
            <a:ext cx="2138395" cy="200056"/>
            <a:chOff x="1279961" y="4536188"/>
            <a:chExt cx="2138395" cy="20005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010C588-AA60-4D33-A028-13F1692A358C}"/>
                </a:ext>
              </a:extLst>
            </p:cNvPr>
            <p:cNvSpPr txBox="1"/>
            <p:nvPr/>
          </p:nvSpPr>
          <p:spPr>
            <a:xfrm>
              <a:off x="1279961" y="4536188"/>
              <a:ext cx="151033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오늘도 아이러니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9AB5944-5581-4CB3-AF76-DFF8B80AE919}"/>
                </a:ext>
              </a:extLst>
            </p:cNvPr>
            <p:cNvSpPr txBox="1"/>
            <p:nvPr/>
          </p:nvSpPr>
          <p:spPr>
            <a:xfrm>
              <a:off x="2556584" y="4536189"/>
              <a:ext cx="8617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700" b="1"/>
                <a:t>아난티</a:t>
              </a:r>
              <a:endParaRPr lang="ko-KR" altLang="en-US" sz="700" b="1" dirty="0"/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1541B48B-03D2-4DFA-9B75-291544899FFB}"/>
              </a:ext>
            </a:extLst>
          </p:cNvPr>
          <p:cNvGrpSpPr/>
          <p:nvPr/>
        </p:nvGrpSpPr>
        <p:grpSpPr>
          <a:xfrm>
            <a:off x="1272745" y="5098448"/>
            <a:ext cx="2138395" cy="200056"/>
            <a:chOff x="1279961" y="4536188"/>
            <a:chExt cx="2138395" cy="200056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507A682-9042-4191-9CE3-F8E2A01651C4}"/>
                </a:ext>
              </a:extLst>
            </p:cNvPr>
            <p:cNvSpPr txBox="1"/>
            <p:nvPr/>
          </p:nvSpPr>
          <p:spPr>
            <a:xfrm>
              <a:off x="1279961" y="4536188"/>
              <a:ext cx="151033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/>
                <a:t>팩트를 알려드리지</a:t>
              </a:r>
              <a:r>
                <a:rPr lang="en-US" altLang="ko-KR" sz="700" dirty="0"/>
                <a:t>…</a:t>
              </a:r>
              <a:endParaRPr lang="ko-KR" altLang="en-US" sz="7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860BDD6-E1F6-486A-B738-3DD04BCB6368}"/>
                </a:ext>
              </a:extLst>
            </p:cNvPr>
            <p:cNvSpPr txBox="1"/>
            <p:nvPr/>
          </p:nvSpPr>
          <p:spPr>
            <a:xfrm>
              <a:off x="2556584" y="4536189"/>
              <a:ext cx="8617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700" b="1"/>
                <a:t>황금에스티</a:t>
              </a:r>
              <a:endParaRPr lang="ko-KR" altLang="en-US" sz="700" b="1" dirty="0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A19C5929-4065-4E25-98C0-EBE664DD2450}"/>
              </a:ext>
            </a:extLst>
          </p:cNvPr>
          <p:cNvGrpSpPr/>
          <p:nvPr/>
        </p:nvGrpSpPr>
        <p:grpSpPr>
          <a:xfrm>
            <a:off x="1284185" y="5375961"/>
            <a:ext cx="2138395" cy="200056"/>
            <a:chOff x="1279961" y="4536188"/>
            <a:chExt cx="2138395" cy="200056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E8FE0DC-A8A0-4128-8052-F7F6DCFF231B}"/>
                </a:ext>
              </a:extLst>
            </p:cNvPr>
            <p:cNvSpPr txBox="1"/>
            <p:nvPr/>
          </p:nvSpPr>
          <p:spPr>
            <a:xfrm>
              <a:off x="1279961" y="4536188"/>
              <a:ext cx="151033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/>
                <a:t>3</a:t>
              </a:r>
              <a:r>
                <a:rPr lang="ko-KR" altLang="en-US" sz="700" dirty="0"/>
                <a:t>만</a:t>
              </a:r>
              <a:r>
                <a:rPr lang="en-US" altLang="ko-KR" sz="700" dirty="0"/>
                <a:t>5</a:t>
              </a:r>
              <a:r>
                <a:rPr lang="ko-KR" altLang="en-US" sz="700" dirty="0"/>
                <a:t>천원 언제 옵니까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3C28622-BBE0-40CE-AB03-21F18882DA85}"/>
                </a:ext>
              </a:extLst>
            </p:cNvPr>
            <p:cNvSpPr txBox="1"/>
            <p:nvPr/>
          </p:nvSpPr>
          <p:spPr>
            <a:xfrm>
              <a:off x="2556584" y="4536189"/>
              <a:ext cx="8617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700" b="1" dirty="0"/>
                <a:t>SBI</a:t>
              </a:r>
              <a:r>
                <a:rPr lang="ko-KR" altLang="en-US" sz="700" b="1" dirty="0" err="1"/>
                <a:t>인베스트</a:t>
              </a:r>
              <a:r>
                <a:rPr lang="en-US" altLang="ko-KR" sz="700" b="1" dirty="0"/>
                <a:t>…</a:t>
              </a:r>
              <a:endParaRPr lang="ko-KR" altLang="en-US" sz="700" b="1" dirty="0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FD22C49E-A79D-465A-BB69-1D2D30FF6AFD}"/>
              </a:ext>
            </a:extLst>
          </p:cNvPr>
          <p:cNvGrpSpPr/>
          <p:nvPr/>
        </p:nvGrpSpPr>
        <p:grpSpPr>
          <a:xfrm>
            <a:off x="1284185" y="5653473"/>
            <a:ext cx="2138395" cy="200056"/>
            <a:chOff x="1279961" y="4536188"/>
            <a:chExt cx="2138395" cy="200056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852E29D-68B0-4395-A215-8B9CB8C08A69}"/>
                </a:ext>
              </a:extLst>
            </p:cNvPr>
            <p:cNvSpPr txBox="1"/>
            <p:nvPr/>
          </p:nvSpPr>
          <p:spPr>
            <a:xfrm>
              <a:off x="1279961" y="4536188"/>
              <a:ext cx="1510333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err="1"/>
                <a:t>안팔아요</a:t>
              </a:r>
              <a:r>
                <a:rPr lang="en-US" altLang="ko-KR" sz="700" dirty="0"/>
                <a:t>.</a:t>
              </a:r>
              <a:endParaRPr lang="ko-KR" altLang="en-US" sz="7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F2AA74AE-C449-4E23-80DA-34422B262BDE}"/>
                </a:ext>
              </a:extLst>
            </p:cNvPr>
            <p:cNvSpPr txBox="1"/>
            <p:nvPr/>
          </p:nvSpPr>
          <p:spPr>
            <a:xfrm>
              <a:off x="2556584" y="4536189"/>
              <a:ext cx="86177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700" b="1" dirty="0" err="1"/>
                <a:t>뷰노</a:t>
              </a:r>
              <a:endParaRPr lang="ko-KR" altLang="en-US" sz="700" b="1" dirty="0"/>
            </a:p>
          </p:txBody>
        </p:sp>
      </p:grpSp>
      <p:pic>
        <p:nvPicPr>
          <p:cNvPr id="110" name="그림 109">
            <a:extLst>
              <a:ext uri="{FF2B5EF4-FFF2-40B4-BE49-F238E27FC236}">
                <a16:creationId xmlns:a16="http://schemas.microsoft.com/office/drawing/2014/main" id="{1DFAAB8B-A502-4A84-A0C1-D9F6A5D114F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" b="28757"/>
          <a:stretch/>
        </p:blipFill>
        <p:spPr>
          <a:xfrm>
            <a:off x="3867465" y="6161616"/>
            <a:ext cx="4517261" cy="507632"/>
          </a:xfrm>
          <a:prstGeom prst="rect">
            <a:avLst/>
          </a:prstGeom>
        </p:spPr>
      </p:pic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BEF1D4F2-A469-469B-821B-C9DC19C89BE2}"/>
              </a:ext>
            </a:extLst>
          </p:cNvPr>
          <p:cNvSpPr/>
          <p:nvPr/>
        </p:nvSpPr>
        <p:spPr>
          <a:xfrm>
            <a:off x="1268140" y="6163765"/>
            <a:ext cx="2347058" cy="505449"/>
          </a:xfrm>
          <a:prstGeom prst="roundRect">
            <a:avLst>
              <a:gd name="adj" fmla="val 1657"/>
            </a:avLst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4EFC2D0-CFB4-4035-9F49-FD55869BF8AE}"/>
              </a:ext>
            </a:extLst>
          </p:cNvPr>
          <p:cNvSpPr txBox="1"/>
          <p:nvPr/>
        </p:nvSpPr>
        <p:spPr>
          <a:xfrm>
            <a:off x="1280676" y="6225470"/>
            <a:ext cx="9862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주식공부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0515F81-4189-440D-B589-2E6B9B5DC053}"/>
              </a:ext>
            </a:extLst>
          </p:cNvPr>
          <p:cNvSpPr txBox="1"/>
          <p:nvPr/>
        </p:nvSpPr>
        <p:spPr>
          <a:xfrm>
            <a:off x="2815073" y="6225470"/>
            <a:ext cx="81128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700" dirty="0" err="1">
                <a:solidFill>
                  <a:schemeClr val="bg1">
                    <a:lumMod val="50000"/>
                  </a:schemeClr>
                </a:solidFill>
              </a:rPr>
              <a:t>더보기</a:t>
            </a:r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</a:rPr>
              <a:t>  </a:t>
            </a:r>
            <a:r>
              <a:rPr lang="en-US" altLang="ko-KR" sz="700" dirty="0">
                <a:solidFill>
                  <a:schemeClr val="bg1">
                    <a:lumMod val="50000"/>
                  </a:schemeClr>
                </a:solidFill>
              </a:rPr>
              <a:t>&gt;</a:t>
            </a:r>
            <a:endParaRPr lang="ko-KR" altLang="en-US" sz="7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959E4C0-56BF-45BC-8791-97381F609DAC}"/>
              </a:ext>
            </a:extLst>
          </p:cNvPr>
          <p:cNvSpPr/>
          <p:nvPr/>
        </p:nvSpPr>
        <p:spPr>
          <a:xfrm>
            <a:off x="137439" y="6679092"/>
            <a:ext cx="9664072" cy="107722"/>
          </a:xfrm>
          <a:prstGeom prst="rect">
            <a:avLst/>
          </a:prstGeom>
          <a:solidFill>
            <a:schemeClr val="bg1">
              <a:lumMod val="85000"/>
              <a:alpha val="65000"/>
            </a:schemeClr>
          </a:solidFill>
          <a:ln>
            <a:solidFill>
              <a:schemeClr val="bg1">
                <a:lumMod val="75000"/>
              </a:schemeClr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indent="180975" algn="ctr"/>
            <a:r>
              <a:rPr lang="ko-KR" altLang="en-US" sz="700" b="1">
                <a:solidFill>
                  <a:srgbClr val="002060"/>
                </a:solidFill>
                <a:cs typeface="Segoe UI" panose="020B0502040204020203" pitchFamily="34" charset="0"/>
              </a:rPr>
              <a:t>다음 이어서</a:t>
            </a:r>
            <a:endParaRPr lang="en-US" altLang="ko-KR" sz="700" b="1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7349231-6675-42C0-A3B7-402BAD3A5D73}"/>
              </a:ext>
            </a:extLst>
          </p:cNvPr>
          <p:cNvSpPr/>
          <p:nvPr/>
        </p:nvSpPr>
        <p:spPr>
          <a:xfrm>
            <a:off x="1851809" y="1293339"/>
            <a:ext cx="2072350" cy="24523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6815C31-883E-465F-8BC6-35B99E3E6171}"/>
              </a:ext>
            </a:extLst>
          </p:cNvPr>
          <p:cNvSpPr/>
          <p:nvPr/>
        </p:nvSpPr>
        <p:spPr>
          <a:xfrm>
            <a:off x="3757236" y="631193"/>
            <a:ext cx="1830613" cy="508574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기존 페이지와 동일함</a:t>
            </a:r>
            <a:endParaRPr lang="en-US" altLang="ko-KR" sz="1200" b="1" dirty="0"/>
          </a:p>
          <a:p>
            <a:pPr algn="ctr"/>
            <a:r>
              <a:rPr lang="ko-KR" altLang="en-US" sz="1200" b="1" dirty="0"/>
              <a:t>변경사항 없음</a:t>
            </a:r>
          </a:p>
        </p:txBody>
      </p:sp>
      <p:cxnSp>
        <p:nvCxnSpPr>
          <p:cNvPr id="97" name="연결선: 구부러짐 96">
            <a:extLst>
              <a:ext uri="{FF2B5EF4-FFF2-40B4-BE49-F238E27FC236}">
                <a16:creationId xmlns:a16="http://schemas.microsoft.com/office/drawing/2014/main" id="{AD3D7D6B-FE0E-4A27-9380-F536D55167EE}"/>
              </a:ext>
            </a:extLst>
          </p:cNvPr>
          <p:cNvCxnSpPr>
            <a:cxnSpLocks/>
            <a:stCxn id="119" idx="0"/>
            <a:endCxn id="92" idx="1"/>
          </p:cNvCxnSpPr>
          <p:nvPr/>
        </p:nvCxnSpPr>
        <p:spPr>
          <a:xfrm rot="5400000" flipH="1" flipV="1">
            <a:off x="3118681" y="654784"/>
            <a:ext cx="407859" cy="869252"/>
          </a:xfrm>
          <a:prstGeom prst="curved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B3BE0F5-94C6-4418-9E0F-F320C980153F}"/>
              </a:ext>
            </a:extLst>
          </p:cNvPr>
          <p:cNvSpPr/>
          <p:nvPr/>
        </p:nvSpPr>
        <p:spPr>
          <a:xfrm>
            <a:off x="5423463" y="1294017"/>
            <a:ext cx="1567728" cy="24523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800"/>
          </a:p>
        </p:txBody>
      </p:sp>
      <p:cxnSp>
        <p:nvCxnSpPr>
          <p:cNvPr id="99" name="연결선: 구부러짐 98">
            <a:extLst>
              <a:ext uri="{FF2B5EF4-FFF2-40B4-BE49-F238E27FC236}">
                <a16:creationId xmlns:a16="http://schemas.microsoft.com/office/drawing/2014/main" id="{1F95F20D-0EEE-45DC-BAAE-DF695DABC8A0}"/>
              </a:ext>
            </a:extLst>
          </p:cNvPr>
          <p:cNvCxnSpPr>
            <a:cxnSpLocks/>
            <a:stCxn id="98" idx="0"/>
            <a:endCxn id="92" idx="3"/>
          </p:cNvCxnSpPr>
          <p:nvPr/>
        </p:nvCxnSpPr>
        <p:spPr>
          <a:xfrm rot="16200000" flipV="1">
            <a:off x="5693320" y="780010"/>
            <a:ext cx="408537" cy="619478"/>
          </a:xfrm>
          <a:prstGeom prst="curved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570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SMARTSETTINGSHASH" val="hwVRcugBTm70gesiMqrJZIYMu2E+HXXS+fB6JXDqqt0=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None"/>
  <p:tag name="ANCHORRIGHT" val="None"/>
  <p:tag name="ANCHORBOTTOM" val="Non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NABLESMARTRESIZE" val="True"/>
  <p:tag name="SMARTSETTINGSHASH" val="hwVRcugBTm70gesiMqrJZIYMu2E+HXXS+fB6JXDqqt0=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None"/>
  <p:tag name="ANCHORRIGHT" val="None"/>
  <p:tag name="ANCHORBOTTOM" val="Non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None"/>
  <p:tag name="ANCHORRIGHT" val="Absolute"/>
  <p:tag name="ANCHORBOTTOM" val="Absolu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None"/>
  <p:tag name="ANCHORBOTTOM" val="Absolu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Absolu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None"/>
  <p:tag name="ANCHORRIGHT" val="None"/>
  <p:tag name="ANCHORBOTTOM" val="Absolu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None,Absolute,None,Non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ENABLED" val="True"/>
  <p:tag name="SMARTRESIZEMINSIZE" val="7,6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Absolute,Absolute,Absolu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None,None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6350"/>
      </a:spPr>
      <a:bodyPr rtlCol="0" anchor="ctr"/>
      <a:lstStyle>
        <a:defPPr algn="ctr">
          <a:defRPr sz="900" b="1" dirty="0"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46908</TotalTime>
  <Words>9238</Words>
  <Application>Microsoft Office PowerPoint</Application>
  <PresentationFormat>와이드스크린</PresentationFormat>
  <Paragraphs>3628</Paragraphs>
  <Slides>78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5" baseType="lpstr">
      <vt:lpstr>맑은 고딕</vt:lpstr>
      <vt:lpstr>Arial</vt:lpstr>
      <vt:lpstr>Calibri</vt:lpstr>
      <vt:lpstr>Segoe UI</vt:lpstr>
      <vt:lpstr>Wingdings</vt:lpstr>
      <vt:lpstr>Wingdings 3</vt:lpstr>
      <vt:lpstr>Office 테마</vt:lpstr>
      <vt:lpstr>노다지 고도화 ver 5.12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Heo Sangho</dc:creator>
  <cp:lastModifiedBy>Hi</cp:lastModifiedBy>
  <cp:revision>3358</cp:revision>
  <cp:lastPrinted>2020-05-27T00:36:02Z</cp:lastPrinted>
  <dcterms:created xsi:type="dcterms:W3CDTF">2020-03-06T05:12:52Z</dcterms:created>
  <dcterms:modified xsi:type="dcterms:W3CDTF">2021-08-09T01:57:23Z</dcterms:modified>
</cp:coreProperties>
</file>